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96" r:id="rId2"/>
    <p:sldId id="297" r:id="rId3"/>
    <p:sldId id="289" r:id="rId4"/>
    <p:sldId id="259" r:id="rId5"/>
    <p:sldId id="256" r:id="rId6"/>
    <p:sldId id="258" r:id="rId7"/>
    <p:sldId id="274" r:id="rId8"/>
    <p:sldId id="275" r:id="rId9"/>
    <p:sldId id="286" r:id="rId10"/>
    <p:sldId id="287" r:id="rId11"/>
    <p:sldId id="278" r:id="rId12"/>
    <p:sldId id="279" r:id="rId13"/>
    <p:sldId id="280" r:id="rId14"/>
    <p:sldId id="281" r:id="rId15"/>
    <p:sldId id="288" r:id="rId16"/>
    <p:sldId id="302" r:id="rId17"/>
    <p:sldId id="303" r:id="rId18"/>
    <p:sldId id="304" r:id="rId19"/>
    <p:sldId id="305" r:id="rId20"/>
    <p:sldId id="306" r:id="rId21"/>
    <p:sldId id="272" r:id="rId22"/>
    <p:sldId id="285" r:id="rId23"/>
    <p:sldId id="310" r:id="rId24"/>
    <p:sldId id="282" r:id="rId25"/>
    <p:sldId id="295" r:id="rId26"/>
    <p:sldId id="290" r:id="rId27"/>
    <p:sldId id="292" r:id="rId28"/>
    <p:sldId id="294" r:id="rId29"/>
    <p:sldId id="284" r:id="rId30"/>
    <p:sldId id="307" r:id="rId31"/>
    <p:sldId id="299" r:id="rId32"/>
    <p:sldId id="300" r:id="rId33"/>
    <p:sldId id="308" r:id="rId34"/>
    <p:sldId id="3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3"/>
    <a:srgbClr val="FFFFFF"/>
    <a:srgbClr val="FF00FF"/>
    <a:srgbClr val="B26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3" autoAdjust="0"/>
    <p:restoredTop sz="94434" autoAdjust="0"/>
  </p:normalViewPr>
  <p:slideViewPr>
    <p:cSldViewPr snapToGrid="0">
      <p:cViewPr varScale="1">
        <p:scale>
          <a:sx n="87" d="100"/>
          <a:sy n="87" d="100"/>
        </p:scale>
        <p:origin x="6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A37433-A836-4766-A0DC-7E6433DF9DC5}" type="datetimeFigureOut">
              <a:rPr lang="en-US" smtClean="0"/>
              <a:t>27/2/2020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E5B9AB-AC38-4174-B20E-99905AD3775C}" type="slidenum">
              <a:rPr lang="en-US" smtClean="0"/>
              <a:t>‹#›</a:t>
            </a:fld>
            <a:endParaRPr lang="en-US"/>
          </a:p>
        </p:txBody>
      </p:sp>
    </p:spTree>
    <p:extLst>
      <p:ext uri="{BB962C8B-B14F-4D97-AF65-F5344CB8AC3E}">
        <p14:creationId xmlns:p14="http://schemas.microsoft.com/office/powerpoint/2010/main" val="414891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B9E95-6B7A-4E88-9C3D-05BF6497B596}" type="datetimeFigureOut">
              <a:rPr lang="en-US" smtClean="0"/>
              <a:t>27/2/2020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439FD-7B35-40BE-B0F6-B125785F12EB}" type="slidenum">
              <a:rPr lang="en-US" smtClean="0"/>
              <a:t>‹#›</a:t>
            </a:fld>
            <a:endParaRPr lang="en-US"/>
          </a:p>
        </p:txBody>
      </p:sp>
    </p:spTree>
    <p:extLst>
      <p:ext uri="{BB962C8B-B14F-4D97-AF65-F5344CB8AC3E}">
        <p14:creationId xmlns:p14="http://schemas.microsoft.com/office/powerpoint/2010/main" val="98218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everyone thank you for inviting me to present this lecture about down syndrome </a:t>
            </a:r>
          </a:p>
          <a:p>
            <a:r>
              <a:rPr lang="en-US" baseline="0" dirty="0"/>
              <a:t>I'm doctor Raed Kanan from Biogen labs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a:t>
            </a:fld>
            <a:endParaRPr lang="en-US"/>
          </a:p>
        </p:txBody>
      </p:sp>
    </p:spTree>
    <p:extLst>
      <p:ext uri="{BB962C8B-B14F-4D97-AF65-F5344CB8AC3E}">
        <p14:creationId xmlns:p14="http://schemas.microsoft.com/office/powerpoint/2010/main" val="182813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problems in ears of DS patients</a:t>
            </a:r>
            <a:r>
              <a:rPr lang="en-US" baseline="0" dirty="0"/>
              <a:t> lead to a complete loss of hearing which involve conductive ,sensorineural or both, also inflammation in ear is a frequent problem which can affect right or left ear or both, causing otitis media.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10</a:t>
            </a:fld>
            <a:endParaRPr lang="en-US"/>
          </a:p>
        </p:txBody>
      </p:sp>
    </p:spTree>
    <p:extLst>
      <p:ext uri="{BB962C8B-B14F-4D97-AF65-F5344CB8AC3E}">
        <p14:creationId xmlns:p14="http://schemas.microsoft.com/office/powerpoint/2010/main" val="113658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blood picture in DS patient carries a risk of leukemia up to 1.5 % more than normal population, there are tow types of leukemia AML and ALL </a:t>
            </a:r>
          </a:p>
          <a:p>
            <a:r>
              <a:rPr lang="en-US" dirty="0"/>
              <a:t>Sometimes new born</a:t>
            </a:r>
            <a:r>
              <a:rPr lang="en-US" baseline="0" dirty="0"/>
              <a:t> children may exposed to transient leukemia which can be recover at older ages.</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11</a:t>
            </a:fld>
            <a:endParaRPr lang="en-US"/>
          </a:p>
        </p:txBody>
      </p:sp>
    </p:spTree>
    <p:extLst>
      <p:ext uri="{BB962C8B-B14F-4D97-AF65-F5344CB8AC3E}">
        <p14:creationId xmlns:p14="http://schemas.microsoft.com/office/powerpoint/2010/main" val="221160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blood problems</a:t>
            </a:r>
            <a:r>
              <a:rPr lang="en-US" baseline="0" dirty="0"/>
              <a:t> involve endocrine disorder such-as hypothyroidism, hyperthyroidism and diabetes.</a:t>
            </a:r>
          </a:p>
          <a:p>
            <a:r>
              <a:rPr lang="en-US" baseline="0" dirty="0"/>
              <a:t>Hypothyroidism is more common than hyperthyroidism and diabetes is three times greater than general population.</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12</a:t>
            </a:fld>
            <a:endParaRPr lang="en-US"/>
          </a:p>
        </p:txBody>
      </p:sp>
    </p:spTree>
    <p:extLst>
      <p:ext uri="{BB962C8B-B14F-4D97-AF65-F5344CB8AC3E}">
        <p14:creationId xmlns:p14="http://schemas.microsoft.com/office/powerpoint/2010/main" val="379489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DS patient woman and men are different</a:t>
            </a:r>
            <a:r>
              <a:rPr lang="en-US" baseline="0" dirty="0"/>
              <a:t> infertility, woman can be fertile and can become pregnant, while the male is in-fertile this may be due to congenital </a:t>
            </a:r>
            <a:r>
              <a:rPr lang="en-US" baseline="0"/>
              <a:t>problems such-as Undescended testicles.</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13</a:t>
            </a:fld>
            <a:endParaRPr lang="en-US"/>
          </a:p>
        </p:txBody>
      </p:sp>
    </p:spTree>
    <p:extLst>
      <p:ext uri="{BB962C8B-B14F-4D97-AF65-F5344CB8AC3E}">
        <p14:creationId xmlns:p14="http://schemas.microsoft.com/office/powerpoint/2010/main" val="1000598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abnormality there is uncontrolled mobility of the head and</a:t>
            </a:r>
            <a:r>
              <a:rPr lang="en-US" baseline="0" dirty="0"/>
              <a:t> neck , that can cause subluxation of the cervical spine.</a:t>
            </a:r>
          </a:p>
          <a:p>
            <a:r>
              <a:rPr lang="en-US" baseline="0" dirty="0"/>
              <a:t>This can be confirmed  by radiograph.</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14</a:t>
            </a:fld>
            <a:endParaRPr lang="en-US"/>
          </a:p>
        </p:txBody>
      </p:sp>
    </p:spTree>
    <p:extLst>
      <p:ext uri="{BB962C8B-B14F-4D97-AF65-F5344CB8AC3E}">
        <p14:creationId xmlns:p14="http://schemas.microsoft.com/office/powerpoint/2010/main" val="64321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problems abnormal</a:t>
            </a:r>
            <a:r>
              <a:rPr lang="en-US" baseline="0" dirty="0"/>
              <a:t> formation in middle face which include nose and mouth.</a:t>
            </a:r>
          </a:p>
          <a:p>
            <a:r>
              <a:rPr lang="en-US" baseline="0" dirty="0"/>
              <a:t>Causing the mouth to have open bite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15</a:t>
            </a:fld>
            <a:endParaRPr lang="en-US"/>
          </a:p>
        </p:txBody>
      </p:sp>
    </p:spTree>
    <p:extLst>
      <p:ext uri="{BB962C8B-B14F-4D97-AF65-F5344CB8AC3E}">
        <p14:creationId xmlns:p14="http://schemas.microsoft.com/office/powerpoint/2010/main" val="844012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incidence of DS increase with maternal age , a women with age more than 45 have 7% chance to have a DS baby.</a:t>
            </a:r>
          </a:p>
          <a:p>
            <a:r>
              <a:rPr lang="en-US" dirty="0"/>
              <a:t>Generally the DS risk</a:t>
            </a:r>
            <a:r>
              <a:rPr lang="en-US" baseline="0" dirty="0"/>
              <a:t> start at the mid 30s.</a:t>
            </a:r>
          </a:p>
          <a:p>
            <a:r>
              <a:rPr lang="en-US" baseline="0" dirty="0"/>
              <a:t>Exact reason is unknown but scientists think that with order ages chromosomal abnormalities happen more often.</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16</a:t>
            </a:fld>
            <a:endParaRPr lang="en-US"/>
          </a:p>
        </p:txBody>
      </p:sp>
    </p:spTree>
    <p:extLst>
      <p:ext uri="{BB962C8B-B14F-4D97-AF65-F5344CB8AC3E}">
        <p14:creationId xmlns:p14="http://schemas.microsoft.com/office/powerpoint/2010/main" val="285365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cases</a:t>
            </a:r>
            <a:r>
              <a:rPr lang="en-US" baseline="0" dirty="0"/>
              <a:t> are increasing worldwide , in  U.S there is DS is the fourth birth defect following autism and cerebral palsy.</a:t>
            </a:r>
          </a:p>
          <a:p>
            <a:r>
              <a:rPr lang="en-US" baseline="0" dirty="0"/>
              <a:t>FASD: fetal alcohol syndrome. </a:t>
            </a:r>
          </a:p>
          <a:p>
            <a:r>
              <a:rPr lang="en-US" baseline="0" dirty="0"/>
              <a:t>SIDS: Sudden infant death syndrome.</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17</a:t>
            </a:fld>
            <a:endParaRPr lang="en-US"/>
          </a:p>
        </p:txBody>
      </p:sp>
    </p:spTree>
    <p:extLst>
      <p:ext uri="{BB962C8B-B14F-4D97-AF65-F5344CB8AC3E}">
        <p14:creationId xmlns:p14="http://schemas.microsoft.com/office/powerpoint/2010/main" val="98908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some figures expected cases of DS increases in middle east </a:t>
            </a:r>
            <a:r>
              <a:rPr lang="en-US" baseline="0" dirty="0"/>
              <a:t>specially where </a:t>
            </a:r>
            <a:r>
              <a:rPr lang="en-US" sz="1200" b="1" dirty="0">
                <a:solidFill>
                  <a:schemeClr val="accent2">
                    <a:lumMod val="75000"/>
                  </a:schemeClr>
                </a:solidFill>
              </a:rPr>
              <a:t>population number increase ,</a:t>
            </a:r>
            <a:r>
              <a:rPr lang="en-US" sz="1200" b="1" baseline="0" dirty="0">
                <a:solidFill>
                  <a:schemeClr val="accent2">
                    <a:lumMod val="75000"/>
                  </a:schemeClr>
                </a:solidFill>
              </a:rPr>
              <a:t> </a:t>
            </a:r>
            <a:r>
              <a:rPr lang="en-US" baseline="0" dirty="0"/>
              <a:t>such-as Saudi Arabia ,Iran, also it may be because of Consanguineous marriages .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18</a:t>
            </a:fld>
            <a:endParaRPr lang="en-US"/>
          </a:p>
        </p:txBody>
      </p:sp>
    </p:spTree>
    <p:extLst>
      <p:ext uri="{BB962C8B-B14F-4D97-AF65-F5344CB8AC3E}">
        <p14:creationId xmlns:p14="http://schemas.microsoft.com/office/powerpoint/2010/main" val="238927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developed countries</a:t>
            </a:r>
            <a:r>
              <a:rPr lang="en-US" baseline="0" dirty="0"/>
              <a:t> also DS cases increases with population increase but this may be due to that women marry at older ages.</a:t>
            </a:r>
          </a:p>
          <a:p>
            <a:r>
              <a:rPr lang="en-US" baseline="0" dirty="0"/>
              <a:t>However in china consanguineous marriages and population number is the main cause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19</a:t>
            </a:fld>
            <a:endParaRPr lang="en-US"/>
          </a:p>
        </p:txBody>
      </p:sp>
    </p:spTree>
    <p:extLst>
      <p:ext uri="{BB962C8B-B14F-4D97-AF65-F5344CB8AC3E}">
        <p14:creationId xmlns:p14="http://schemas.microsoft.com/office/powerpoint/2010/main" val="279951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we are going to identify down syndrome with its clinical features and then we will </a:t>
            </a:r>
            <a:r>
              <a:rPr lang="en-US" baseline="0" dirty="0"/>
              <a:t> talk about its incidence in Arab and developed countries</a:t>
            </a:r>
          </a:p>
          <a:p>
            <a:r>
              <a:rPr lang="en-US" baseline="0" dirty="0"/>
              <a:t>Afterwards we will learn about genetics causes of down syndrome , this will lead us to the lab diagnosis of ds </a:t>
            </a:r>
          </a:p>
          <a:p>
            <a:r>
              <a:rPr lang="en-US" baseline="0" dirty="0"/>
              <a:t>At the end will discuss ds treatment and rehabilitation .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a:t>
            </a:fld>
            <a:endParaRPr lang="en-US"/>
          </a:p>
        </p:txBody>
      </p:sp>
    </p:spTree>
    <p:extLst>
      <p:ext uri="{BB962C8B-B14F-4D97-AF65-F5344CB8AC3E}">
        <p14:creationId xmlns:p14="http://schemas.microsoft.com/office/powerpoint/2010/main" val="260339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the DS is causing death. </a:t>
            </a:r>
            <a:r>
              <a:rPr lang="en-US" dirty="0"/>
              <a:t> With improved medical technology, Patients with DS could live longer life,</a:t>
            </a:r>
            <a:r>
              <a:rPr lang="en-US" baseline="0" dirty="0"/>
              <a:t> in 1983 average survival ages was in 25 </a:t>
            </a:r>
            <a:r>
              <a:rPr lang="en-US" baseline="0" dirty="0" err="1"/>
              <a:t>yrs</a:t>
            </a:r>
            <a:r>
              <a:rPr lang="en-US" baseline="0" dirty="0"/>
              <a:t> , this increased to 49 </a:t>
            </a:r>
            <a:r>
              <a:rPr lang="en-US" baseline="0" dirty="0" err="1"/>
              <a:t>yrs</a:t>
            </a:r>
            <a:r>
              <a:rPr lang="en-US" baseline="0" dirty="0"/>
              <a:t> in 1997.</a:t>
            </a:r>
          </a:p>
          <a:p>
            <a:r>
              <a:rPr lang="en-US" dirty="0"/>
              <a:t>The causes of death mainly because CHD, dementia, hypothyroidism</a:t>
            </a:r>
            <a:r>
              <a:rPr lang="en-US" baseline="0" dirty="0"/>
              <a:t> and leukemia</a:t>
            </a:r>
            <a:r>
              <a:rPr lang="en-US" dirty="0"/>
              <a:t> </a:t>
            </a:r>
            <a:r>
              <a:rPr lang="en-US" baseline="0" dirty="0"/>
              <a:t>.</a:t>
            </a:r>
          </a:p>
          <a:p>
            <a:r>
              <a:rPr lang="en-US" baseline="0" dirty="0"/>
              <a:t>Treatment of these disease at placement of infants in home improved their survival rate </a:t>
            </a:r>
          </a:p>
          <a:p>
            <a:r>
              <a:rPr lang="en-US" baseline="0" dirty="0"/>
              <a:t>Researchers also found </a:t>
            </a:r>
            <a:r>
              <a:rPr lang="en-US" baseline="0"/>
              <a:t>that black </a:t>
            </a:r>
            <a:r>
              <a:rPr lang="en-US" baseline="0" dirty="0"/>
              <a:t>males have a better survival rate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20</a:t>
            </a:fld>
            <a:endParaRPr lang="en-US"/>
          </a:p>
        </p:txBody>
      </p:sp>
    </p:spTree>
    <p:extLst>
      <p:ext uri="{BB962C8B-B14F-4D97-AF65-F5344CB8AC3E}">
        <p14:creationId xmlns:p14="http://schemas.microsoft.com/office/powerpoint/2010/main" val="3356291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will known that the genetics bases of DS</a:t>
            </a:r>
            <a:r>
              <a:rPr lang="en-US" baseline="0" dirty="0"/>
              <a:t> , it can be seen 3 different forms , either as an extra chromosome in trisomy 21, in all the body cell or as a translocation </a:t>
            </a:r>
          </a:p>
          <a:p>
            <a:r>
              <a:rPr lang="en-US" baseline="0" dirty="0"/>
              <a:t>Involving chromosome 21 or as a mosaicism which involve trisomy 21 but not all body cells.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21</a:t>
            </a:fld>
            <a:endParaRPr lang="en-US"/>
          </a:p>
        </p:txBody>
      </p:sp>
    </p:spTree>
    <p:extLst>
      <p:ext uri="{BB962C8B-B14F-4D97-AF65-F5344CB8AC3E}">
        <p14:creationId xmlns:p14="http://schemas.microsoft.com/office/powerpoint/2010/main" val="213509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will seen non disjunction of chromosome 21 during meiosis,</a:t>
            </a:r>
            <a:r>
              <a:rPr lang="en-US" baseline="0" dirty="0"/>
              <a:t> this will lead to uniting of one cell with one chromosome of 21 with another cell with two chromosomes 21 resulting in a zygote with three chromosome 21.</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22</a:t>
            </a:fld>
            <a:endParaRPr lang="en-US"/>
          </a:p>
        </p:txBody>
      </p:sp>
    </p:spTree>
    <p:extLst>
      <p:ext uri="{BB962C8B-B14F-4D97-AF65-F5344CB8AC3E}">
        <p14:creationId xmlns:p14="http://schemas.microsoft.com/office/powerpoint/2010/main" val="142528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 of diseases increase</a:t>
            </a:r>
            <a:r>
              <a:rPr lang="en-US" baseline="0" dirty="0"/>
              <a:t>s with consanguineous marriages , specially asthma and diabetes followed by mental retardation</a:t>
            </a:r>
            <a:r>
              <a:rPr lang="en-US" dirty="0"/>
              <a:t> which include DS.</a:t>
            </a:r>
            <a:r>
              <a:rPr lang="en-US" baseline="0" dirty="0"/>
              <a:t>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23</a:t>
            </a:fld>
            <a:endParaRPr lang="en-US"/>
          </a:p>
        </p:txBody>
      </p:sp>
    </p:spTree>
    <p:extLst>
      <p:ext uri="{BB962C8B-B14F-4D97-AF65-F5344CB8AC3E}">
        <p14:creationId xmlns:p14="http://schemas.microsoft.com/office/powerpoint/2010/main" val="82094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probably diagnose DS lab test should be done including genetics testing such as Karyotyping . </a:t>
            </a:r>
          </a:p>
          <a:p>
            <a:r>
              <a:rPr lang="en-US" dirty="0"/>
              <a:t>Now its recommended to do prenatal screening in the first or</a:t>
            </a:r>
            <a:r>
              <a:rPr lang="en-US" baseline="0" dirty="0"/>
              <a:t> the second Trimester of pregnancy for people at risk such as older women or consanguineous marriages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24</a:t>
            </a:fld>
            <a:endParaRPr lang="en-US"/>
          </a:p>
        </p:txBody>
      </p:sp>
    </p:spTree>
    <p:extLst>
      <p:ext uri="{BB962C8B-B14F-4D97-AF65-F5344CB8AC3E}">
        <p14:creationId xmlns:p14="http://schemas.microsoft.com/office/powerpoint/2010/main" val="176016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Karyotyping is staining of</a:t>
            </a:r>
            <a:r>
              <a:rPr lang="en-US" baseline="0" dirty="0"/>
              <a:t> human chromosomes, as the picture show for normal human karyotype there is 23 pairs of chromosomes , one pair of each chromosome.</a:t>
            </a:r>
          </a:p>
          <a:p>
            <a:r>
              <a:rPr lang="en-US" baseline="0" dirty="0"/>
              <a:t>However in DS there is 3 chromosomes 21</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25</a:t>
            </a:fld>
            <a:endParaRPr lang="en-US"/>
          </a:p>
        </p:txBody>
      </p:sp>
    </p:spTree>
    <p:extLst>
      <p:ext uri="{BB962C8B-B14F-4D97-AF65-F5344CB8AC3E}">
        <p14:creationId xmlns:p14="http://schemas.microsoft.com/office/powerpoint/2010/main" val="3909331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lab commonly we do screening test which involve biochemical markers , however abnormal result confirmed by genetics testing or prenatal diagnosis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26</a:t>
            </a:fld>
            <a:endParaRPr lang="en-US"/>
          </a:p>
        </p:txBody>
      </p:sp>
    </p:spTree>
    <p:extLst>
      <p:ext uri="{BB962C8B-B14F-4D97-AF65-F5344CB8AC3E}">
        <p14:creationId xmlns:p14="http://schemas.microsoft.com/office/powerpoint/2010/main" val="1159580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Prenatal</a:t>
            </a:r>
            <a:r>
              <a:rPr lang="en-US" baseline="0" dirty="0"/>
              <a:t> diagnosis as we seed earlier it can be done at the first trimester by CVS , as early as 9</a:t>
            </a:r>
            <a:r>
              <a:rPr lang="en-US" baseline="30000" dirty="0"/>
              <a:t>th</a:t>
            </a:r>
            <a:r>
              <a:rPr lang="en-US" baseline="0" dirty="0"/>
              <a:t> week of pregnancy or at the second trimester by amniotic fluid , as early 14</a:t>
            </a:r>
            <a:r>
              <a:rPr lang="en-US" baseline="30000" dirty="0"/>
              <a:t>th</a:t>
            </a:r>
            <a:r>
              <a:rPr lang="en-US" baseline="0" dirty="0"/>
              <a:t> week of pregnancy . Completed genetic technique such as microarray   testing can </a:t>
            </a:r>
            <a:r>
              <a:rPr lang="en-US" baseline="0"/>
              <a:t>be used </a:t>
            </a:r>
            <a:r>
              <a:rPr lang="en-US" baseline="0" dirty="0"/>
              <a:t>on CVS or </a:t>
            </a:r>
            <a:r>
              <a:rPr lang="en-US" baseline="0"/>
              <a:t>amniotic samples.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27</a:t>
            </a:fld>
            <a:endParaRPr lang="en-US"/>
          </a:p>
        </p:txBody>
      </p:sp>
    </p:spTree>
    <p:extLst>
      <p:ext uri="{BB962C8B-B14F-4D97-AF65-F5344CB8AC3E}">
        <p14:creationId xmlns:p14="http://schemas.microsoft.com/office/powerpoint/2010/main" val="1387357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a:t>
            </a:r>
            <a:r>
              <a:rPr lang="en-US" baseline="0" dirty="0"/>
              <a:t> lab test are important to diagnose diseases that develop in association with DS . As we said earlier some of these diseases are fatal  so we do TSH  and T4 to test hypothyroidism and CBC test for leukemia , also we test glucose to exclude diabetes </a:t>
            </a:r>
          </a:p>
          <a:p>
            <a:r>
              <a:rPr lang="en-US" baseline="0" dirty="0"/>
              <a:t>All these diseases are important and fatal  in DS cases.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28</a:t>
            </a:fld>
            <a:endParaRPr lang="en-US"/>
          </a:p>
        </p:txBody>
      </p:sp>
    </p:spTree>
    <p:extLst>
      <p:ext uri="{BB962C8B-B14F-4D97-AF65-F5344CB8AC3E}">
        <p14:creationId xmlns:p14="http://schemas.microsoft.com/office/powerpoint/2010/main" val="1864941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aspect is medical counseling for parents</a:t>
            </a:r>
            <a:r>
              <a:rPr lang="en-US" baseline="0" dirty="0"/>
              <a:t> with  DS children is important to improve life quality for these children and there parents , this will help in making parents understand their children behavior and thus know how to manage the disease also it could over information on  possible future treatment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29</a:t>
            </a:fld>
            <a:endParaRPr lang="en-US"/>
          </a:p>
        </p:txBody>
      </p:sp>
    </p:spTree>
    <p:extLst>
      <p:ext uri="{BB962C8B-B14F-4D97-AF65-F5344CB8AC3E}">
        <p14:creationId xmlns:p14="http://schemas.microsoft.com/office/powerpoint/2010/main" val="304461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r>
              <a:rPr lang="en-US" baseline="0" dirty="0"/>
              <a:t> is a disease named after its discoverer john down in 1866 , this syndrome occurs when an extra chromosome present in the cell ,Normally there is 46 chromosome in any cell 23 from father and 23 from mother, However in this order the  father or the mother has 24 chromosomes with an extra chromosome number 21.</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a:t>
            </a:fld>
            <a:endParaRPr lang="en-US"/>
          </a:p>
        </p:txBody>
      </p:sp>
    </p:spTree>
    <p:extLst>
      <p:ext uri="{BB962C8B-B14F-4D97-AF65-F5344CB8AC3E}">
        <p14:creationId xmlns:p14="http://schemas.microsoft.com/office/powerpoint/2010/main" val="1316797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is a genetic</a:t>
            </a:r>
            <a:r>
              <a:rPr lang="en-US" baseline="0" dirty="0"/>
              <a:t> disease that can not be prevented or treated , the exact cause of the disease is not known , therefore studies are done to help parents with rehabilitation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30</a:t>
            </a:fld>
            <a:endParaRPr lang="en-US"/>
          </a:p>
        </p:txBody>
      </p:sp>
    </p:spTree>
    <p:extLst>
      <p:ext uri="{BB962C8B-B14F-4D97-AF65-F5344CB8AC3E}">
        <p14:creationId xmlns:p14="http://schemas.microsoft.com/office/powerpoint/2010/main" val="2006181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Physiotherapy</a:t>
            </a:r>
            <a:r>
              <a:rPr lang="en-US" baseline="0" dirty="0"/>
              <a:t> is very important and it can be personalized for each case of DS, it is passed  the postural alignment , passive movement , strength and postural response to stimuli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31</a:t>
            </a:fld>
            <a:endParaRPr lang="en-US"/>
          </a:p>
        </p:txBody>
      </p:sp>
    </p:spTree>
    <p:extLst>
      <p:ext uri="{BB962C8B-B14F-4D97-AF65-F5344CB8AC3E}">
        <p14:creationId xmlns:p14="http://schemas.microsoft.com/office/powerpoint/2010/main" val="2509989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treatment include improvement of muscle</a:t>
            </a:r>
            <a:r>
              <a:rPr lang="en-US" baseline="0" dirty="0"/>
              <a:t> tone and stability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32</a:t>
            </a:fld>
            <a:endParaRPr lang="en-US"/>
          </a:p>
        </p:txBody>
      </p:sp>
    </p:spTree>
    <p:extLst>
      <p:ext uri="{BB962C8B-B14F-4D97-AF65-F5344CB8AC3E}">
        <p14:creationId xmlns:p14="http://schemas.microsoft.com/office/powerpoint/2010/main" val="229116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just show you</a:t>
            </a:r>
            <a:r>
              <a:rPr lang="en-US" baseline="0" dirty="0"/>
              <a:t> a little story.</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33</a:t>
            </a:fld>
            <a:endParaRPr lang="en-US"/>
          </a:p>
        </p:txBody>
      </p:sp>
    </p:spTree>
    <p:extLst>
      <p:ext uri="{BB962C8B-B14F-4D97-AF65-F5344CB8AC3E}">
        <p14:creationId xmlns:p14="http://schemas.microsoft.com/office/powerpoint/2010/main" val="3550150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34</a:t>
            </a:fld>
            <a:endParaRPr lang="en-US"/>
          </a:p>
        </p:txBody>
      </p:sp>
    </p:spTree>
    <p:extLst>
      <p:ext uri="{BB962C8B-B14F-4D97-AF65-F5344CB8AC3E}">
        <p14:creationId xmlns:p14="http://schemas.microsoft.com/office/powerpoint/2010/main" val="369626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syndrome means a</a:t>
            </a:r>
            <a:r>
              <a:rPr lang="en-US" baseline="0" dirty="0"/>
              <a:t> disorder with many pathological sites in the human body.</a:t>
            </a:r>
          </a:p>
          <a:p>
            <a:r>
              <a:rPr lang="en-US" baseline="0" dirty="0"/>
              <a:t>In DS these sites include head, heart, limps and genital system</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4</a:t>
            </a:fld>
            <a:endParaRPr lang="en-US"/>
          </a:p>
        </p:txBody>
      </p:sp>
    </p:spTree>
    <p:extLst>
      <p:ext uri="{BB962C8B-B14F-4D97-AF65-F5344CB8AC3E}">
        <p14:creationId xmlns:p14="http://schemas.microsoft.com/office/powerpoint/2010/main" val="203393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Doctors</a:t>
            </a:r>
            <a:r>
              <a:rPr lang="en-US" baseline="0" dirty="0"/>
              <a:t> recognize a head and limps features of DS such as up slanting eays,irregular shaped mouth and shore finger and noes. </a:t>
            </a:r>
          </a:p>
        </p:txBody>
      </p:sp>
      <p:sp>
        <p:nvSpPr>
          <p:cNvPr id="4" name="Slide Number Placeholder 3"/>
          <p:cNvSpPr>
            <a:spLocks noGrp="1"/>
          </p:cNvSpPr>
          <p:nvPr>
            <p:ph type="sldNum" sz="quarter" idx="10"/>
          </p:nvPr>
        </p:nvSpPr>
        <p:spPr/>
        <p:txBody>
          <a:bodyPr/>
          <a:lstStyle/>
          <a:p>
            <a:fld id="{F00439FD-7B35-40BE-B0F6-B125785F12EB}" type="slidenum">
              <a:rPr lang="en-US" smtClean="0"/>
              <a:t>5</a:t>
            </a:fld>
            <a:endParaRPr lang="en-US"/>
          </a:p>
        </p:txBody>
      </p:sp>
    </p:spTree>
    <p:extLst>
      <p:ext uri="{BB962C8B-B14F-4D97-AF65-F5344CB8AC3E}">
        <p14:creationId xmlns:p14="http://schemas.microsoft.com/office/powerpoint/2010/main" val="288652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notes from this</a:t>
            </a:r>
            <a:r>
              <a:rPr lang="en-US" baseline="0" dirty="0"/>
              <a:t> slide mental retardation is the most common feature in DS, Followed by  abnormal growth pattern ,then abnormalities in </a:t>
            </a:r>
            <a:r>
              <a:rPr lang="en-US" baseline="0" dirty="0" err="1"/>
              <a:t>eye,neck</a:t>
            </a:r>
            <a:r>
              <a:rPr lang="en-US" baseline="0" dirty="0"/>
              <a:t> and mouth commonly found in DS patient.</a:t>
            </a:r>
          </a:p>
          <a:p>
            <a:r>
              <a:rPr lang="en-US" baseline="0" dirty="0"/>
              <a:t>Others abnormalities although they are not found in all DS patients nevertheless it cause fatal consequences such-as chronic heart disease and endocrine disorder.</a:t>
            </a:r>
          </a:p>
        </p:txBody>
      </p:sp>
      <p:sp>
        <p:nvSpPr>
          <p:cNvPr id="4" name="Slide Number Placeholder 3"/>
          <p:cNvSpPr>
            <a:spLocks noGrp="1"/>
          </p:cNvSpPr>
          <p:nvPr>
            <p:ph type="sldNum" sz="quarter" idx="10"/>
          </p:nvPr>
        </p:nvSpPr>
        <p:spPr/>
        <p:txBody>
          <a:bodyPr/>
          <a:lstStyle/>
          <a:p>
            <a:fld id="{F00439FD-7B35-40BE-B0F6-B125785F12EB}" type="slidenum">
              <a:rPr lang="en-US" smtClean="0"/>
              <a:t>6</a:t>
            </a:fld>
            <a:endParaRPr lang="en-US"/>
          </a:p>
        </p:txBody>
      </p:sp>
    </p:spTree>
    <p:extLst>
      <p:ext uri="{BB962C8B-B14F-4D97-AF65-F5344CB8AC3E}">
        <p14:creationId xmlns:p14="http://schemas.microsoft.com/office/powerpoint/2010/main" val="72847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is found almost in all DS babies and start in the first year of life .this could be recognized</a:t>
            </a:r>
            <a:r>
              <a:rPr lang="en-US" baseline="0" dirty="0"/>
              <a:t> by abnormal child behavior  such-as late setting and walking in addition to inability to speak the first words before 18 months ,also their IQ decline with age.</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7</a:t>
            </a:fld>
            <a:endParaRPr lang="en-US"/>
          </a:p>
        </p:txBody>
      </p:sp>
    </p:spTree>
    <p:extLst>
      <p:ext uri="{BB962C8B-B14F-4D97-AF65-F5344CB8AC3E}">
        <p14:creationId xmlns:p14="http://schemas.microsoft.com/office/powerpoint/2010/main" val="231858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a:t>
            </a:r>
            <a:r>
              <a:rPr lang="en-US" baseline="0" dirty="0"/>
              <a:t> growth involve increase in BW,length and head Circumference, However in DS children these parameters decrease.</a:t>
            </a:r>
          </a:p>
          <a:p>
            <a:r>
              <a:rPr lang="en-US" baseline="0" dirty="0"/>
              <a:t>In addition weight is highly increased compared with normal children.</a:t>
            </a:r>
          </a:p>
          <a:p>
            <a:r>
              <a:rPr lang="en-US" baseline="0" dirty="0"/>
              <a:t>The weight to length the ratio decrease in DS children which means fatter and shorter children.</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8</a:t>
            </a:fld>
            <a:endParaRPr lang="en-US"/>
          </a:p>
        </p:txBody>
      </p:sp>
    </p:spTree>
    <p:extLst>
      <p:ext uri="{BB962C8B-B14F-4D97-AF65-F5344CB8AC3E}">
        <p14:creationId xmlns:p14="http://schemas.microsoft.com/office/powerpoint/2010/main" val="1331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Eyes problems in DS patient</a:t>
            </a:r>
            <a:r>
              <a:rPr lang="en-US" baseline="0" dirty="0"/>
              <a:t> include many disorders such-as refractory error where children can not see objects in the right </a:t>
            </a:r>
            <a:r>
              <a:rPr lang="en-US" baseline="0" dirty="0" err="1"/>
              <a:t>angle,also</a:t>
            </a:r>
            <a:r>
              <a:rPr lang="en-US" baseline="0" dirty="0"/>
              <a:t> it may involve cataract which may lead to complete blindness. These eye problems become more frequent with age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9</a:t>
            </a:fld>
            <a:endParaRPr lang="en-US"/>
          </a:p>
        </p:txBody>
      </p:sp>
    </p:spTree>
    <p:extLst>
      <p:ext uri="{BB962C8B-B14F-4D97-AF65-F5344CB8AC3E}">
        <p14:creationId xmlns:p14="http://schemas.microsoft.com/office/powerpoint/2010/main" val="63292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E312AC-2D00-4D20-98F3-D0867B3D0366}" type="datetimeFigureOut">
              <a:rPr lang="en-US" smtClean="0"/>
              <a:t>27/2/2020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92650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27/2/2020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412361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27/2/2020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185671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27/2/2020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241423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312AC-2D00-4D20-98F3-D0867B3D0366}" type="datetimeFigureOut">
              <a:rPr lang="en-US" smtClean="0"/>
              <a:t>27/2/2020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77684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E312AC-2D00-4D20-98F3-D0867B3D0366}" type="datetimeFigureOut">
              <a:rPr lang="en-US" smtClean="0"/>
              <a:t>27/2/2020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14570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312AC-2D00-4D20-98F3-D0867B3D0366}" type="datetimeFigureOut">
              <a:rPr lang="en-US" smtClean="0"/>
              <a:t>27/2/2020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28412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E312AC-2D00-4D20-98F3-D0867B3D0366}" type="datetimeFigureOut">
              <a:rPr lang="en-US" smtClean="0"/>
              <a:t>27/2/2020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279930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312AC-2D00-4D20-98F3-D0867B3D0366}" type="datetimeFigureOut">
              <a:rPr lang="en-US" smtClean="0"/>
              <a:t>27/2/2020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506783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312AC-2D00-4D20-98F3-D0867B3D0366}" type="datetimeFigureOut">
              <a:rPr lang="en-US" smtClean="0"/>
              <a:t>27/2/2020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07362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312AC-2D00-4D20-98F3-D0867B3D0366}" type="datetimeFigureOut">
              <a:rPr lang="en-US" smtClean="0"/>
              <a:t>27/2/2020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58953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312AC-2D00-4D20-98F3-D0867B3D0366}" type="datetimeFigureOut">
              <a:rPr lang="en-US" smtClean="0"/>
              <a:t>27/2/2020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EFAFB-990A-428F-96D1-4DF3F9281351}" type="slidenum">
              <a:rPr lang="en-US" smtClean="0"/>
              <a:t>‹#›</a:t>
            </a:fld>
            <a:endParaRPr lang="en-US"/>
          </a:p>
        </p:txBody>
      </p:sp>
    </p:spTree>
    <p:extLst>
      <p:ext uri="{BB962C8B-B14F-4D97-AF65-F5344CB8AC3E}">
        <p14:creationId xmlns:p14="http://schemas.microsoft.com/office/powerpoint/2010/main" val="224469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38.jpeg"/><Relationship Id="rId4" Type="http://schemas.openxmlformats.org/officeDocument/2006/relationships/image" Target="../media/image32.jp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193" y="568685"/>
            <a:ext cx="4680174" cy="3088915"/>
          </a:xfrm>
          <a:prstGeom prst="rect">
            <a:avLst/>
          </a:prstGeom>
        </p:spPr>
      </p:pic>
      <p:sp>
        <p:nvSpPr>
          <p:cNvPr id="5" name="TextBox 4"/>
          <p:cNvSpPr txBox="1"/>
          <p:nvPr/>
        </p:nvSpPr>
        <p:spPr>
          <a:xfrm rot="10800000" flipH="1" flipV="1">
            <a:off x="2238375" y="4062999"/>
            <a:ext cx="8020050" cy="1015663"/>
          </a:xfrm>
          <a:prstGeom prst="rect">
            <a:avLst/>
          </a:prstGeom>
          <a:noFill/>
        </p:spPr>
        <p:txBody>
          <a:bodyPr wrap="square" rtlCol="0">
            <a:spAutoFit/>
          </a:bodyPr>
          <a:lstStyle/>
          <a:p>
            <a:r>
              <a:rPr lang="en-US" sz="6000" dirty="0">
                <a:solidFill>
                  <a:schemeClr val="accent6"/>
                </a:solidFill>
                <a:latin typeface="Aharoni" panose="02010803020104030203" pitchFamily="2" charset="-79"/>
                <a:cs typeface="Aharoni" panose="02010803020104030203" pitchFamily="2" charset="-79"/>
              </a:rPr>
              <a:t>DOWN SYNDROME</a:t>
            </a:r>
          </a:p>
        </p:txBody>
      </p:sp>
      <p:sp>
        <p:nvSpPr>
          <p:cNvPr id="6" name="TextBox 5"/>
          <p:cNvSpPr txBox="1"/>
          <p:nvPr/>
        </p:nvSpPr>
        <p:spPr>
          <a:xfrm rot="10800000" flipH="1" flipV="1">
            <a:off x="2733613" y="5271139"/>
            <a:ext cx="6409871" cy="830997"/>
          </a:xfrm>
          <a:prstGeom prst="rect">
            <a:avLst/>
          </a:prstGeom>
          <a:noFill/>
        </p:spPr>
        <p:txBody>
          <a:bodyPr wrap="square" rtlCol="0">
            <a:spAutoFit/>
          </a:bodyPr>
          <a:lstStyle/>
          <a:p>
            <a:r>
              <a:rPr lang="en-US" sz="4800" dirty="0">
                <a:solidFill>
                  <a:schemeClr val="accent2">
                    <a:lumMod val="50000"/>
                  </a:schemeClr>
                </a:solidFill>
                <a:latin typeface="Algerian" panose="04020705040A02060702" pitchFamily="82" charset="0"/>
                <a:cs typeface="Andalus" panose="02020603050405020304" pitchFamily="18" charset="-78"/>
              </a:rPr>
              <a:t>Dr. Raed  M  Kanan</a:t>
            </a:r>
          </a:p>
        </p:txBody>
      </p:sp>
    </p:spTree>
    <p:extLst>
      <p:ext uri="{BB962C8B-B14F-4D97-AF65-F5344CB8AC3E}">
        <p14:creationId xmlns:p14="http://schemas.microsoft.com/office/powerpoint/2010/main" val="1476789316"/>
      </p:ext>
    </p:extLst>
  </p:cSld>
  <p:clrMapOvr>
    <a:masterClrMapping/>
  </p:clrMapOvr>
  <mc:AlternateContent xmlns:mc="http://schemas.openxmlformats.org/markup-compatibility/2006" xmlns:p14="http://schemas.microsoft.com/office/powerpoint/2010/main">
    <mc:Choice Requires="p14">
      <p:transition spd="med" p14:dur="700">
        <p:fade/>
        <p:sndAc>
          <p:stSnd loop="1">
            <p:snd r:embed="rId3" name="014. Edvard Hagerup Grieg - Peer Gynt Suite No. 1 (Op. 46) - Morgenstemning.wav"/>
          </p:stSnd>
        </p:sndAc>
      </p:transition>
    </mc:Choice>
    <mc:Fallback xmlns="">
      <p:transition spd="med">
        <p:fade/>
        <p:sndAc>
          <p:stSnd loop="1">
            <p:snd r:embed="rId5" name="014. Edvard Hagerup Grieg - Peer Gynt Suite No. 1 (Op. 46) - Morgenstemning.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Hearing loss</a:t>
            </a:r>
          </a:p>
        </p:txBody>
      </p:sp>
      <p:sp>
        <p:nvSpPr>
          <p:cNvPr id="18435" name="Rectangle 3"/>
          <p:cNvSpPr>
            <a:spLocks noGrp="1" noChangeArrowheads="1"/>
          </p:cNvSpPr>
          <p:nvPr>
            <p:ph idx="1"/>
          </p:nvPr>
        </p:nvSpPr>
        <p:spPr>
          <a:xfrm>
            <a:off x="398206" y="1799304"/>
            <a:ext cx="5324168" cy="4866967"/>
          </a:xfrm>
        </p:spPr>
        <p:txBody>
          <a:bodyPr>
            <a:noAutofit/>
          </a:bodyPr>
          <a:lstStyle/>
          <a:p>
            <a:r>
              <a:rPr lang="en-US" altLang="en-US" sz="4400" dirty="0">
                <a:solidFill>
                  <a:schemeClr val="accent5">
                    <a:lumMod val="60000"/>
                    <a:lumOff val="40000"/>
                  </a:schemeClr>
                </a:solidFill>
                <a:latin typeface="Arial Rounded MT Bold" panose="020F0704030504030204" pitchFamily="34" charset="0"/>
              </a:rPr>
              <a:t>Conductive, sensorineural or mixed</a:t>
            </a:r>
          </a:p>
          <a:p>
            <a:r>
              <a:rPr lang="en-US" altLang="en-US" sz="4400" dirty="0">
                <a:solidFill>
                  <a:schemeClr val="accent5">
                    <a:lumMod val="60000"/>
                    <a:lumOff val="40000"/>
                  </a:schemeClr>
                </a:solidFill>
                <a:latin typeface="Arial Rounded MT Bold" panose="020F0704030504030204" pitchFamily="34" charset="0"/>
              </a:rPr>
              <a:t>Otitis media Unilateral or bilateral  is a frequent problem</a:t>
            </a: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Effect transition="in" filter="barn(inVertical)">
                                      <p:cBhvr>
                                        <p:cTn id="13" dur="500"/>
                                        <p:tgtEl>
                                          <p:spTgt spid="1843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435">
                                            <p:txEl>
                                              <p:pRg st="1" end="1"/>
                                            </p:txEl>
                                          </p:spTgt>
                                        </p:tgtEl>
                                        <p:attrNameLst>
                                          <p:attrName>style.visibility</p:attrName>
                                        </p:attrNameLst>
                                      </p:cBhvr>
                                      <p:to>
                                        <p:strVal val="visible"/>
                                      </p:to>
                                    </p:set>
                                    <p:animEffect transition="in" filter="barn(inVertical)">
                                      <p:cBhvr>
                                        <p:cTn id="18"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43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Hematologic disorders</a:t>
            </a:r>
          </a:p>
        </p:txBody>
      </p:sp>
      <p:sp>
        <p:nvSpPr>
          <p:cNvPr id="22531" name="Rectangle 3"/>
          <p:cNvSpPr>
            <a:spLocks noGrp="1" noChangeArrowheads="1"/>
          </p:cNvSpPr>
          <p:nvPr>
            <p:ph idx="1"/>
          </p:nvPr>
        </p:nvSpPr>
        <p:spPr>
          <a:xfrm>
            <a:off x="635278" y="1600900"/>
            <a:ext cx="6479429" cy="5257100"/>
          </a:xfrm>
        </p:spPr>
        <p:txBody>
          <a:bodyPr>
            <a:normAutofit fontScale="47500" lnSpcReduction="20000"/>
          </a:bodyPr>
          <a:lstStyle/>
          <a:p>
            <a:pPr>
              <a:lnSpc>
                <a:spcPct val="110000"/>
              </a:lnSpc>
            </a:pPr>
            <a:r>
              <a:rPr lang="en-US" altLang="en-US" sz="5900" dirty="0">
                <a:solidFill>
                  <a:schemeClr val="accent5">
                    <a:lumMod val="60000"/>
                    <a:lumOff val="40000"/>
                  </a:schemeClr>
                </a:solidFill>
                <a:latin typeface="Arial Rounded MT Bold" panose="020F0704030504030204" pitchFamily="34" charset="0"/>
              </a:rPr>
              <a:t>The risk of leukemia is 1 to 1.5 percent.</a:t>
            </a:r>
          </a:p>
          <a:p>
            <a:pPr>
              <a:lnSpc>
                <a:spcPct val="110000"/>
              </a:lnSpc>
            </a:pPr>
            <a:endParaRPr lang="en-US" altLang="en-US" sz="5900" dirty="0">
              <a:solidFill>
                <a:schemeClr val="accent5">
                  <a:lumMod val="60000"/>
                  <a:lumOff val="40000"/>
                </a:schemeClr>
              </a:solidFill>
              <a:latin typeface="Arial Rounded MT Bold" panose="020F0704030504030204" pitchFamily="34" charset="0"/>
            </a:endParaRPr>
          </a:p>
          <a:p>
            <a:pPr>
              <a:lnSpc>
                <a:spcPct val="110000"/>
              </a:lnSpc>
            </a:pPr>
            <a:r>
              <a:rPr lang="en-US" altLang="en-US" sz="5900" dirty="0">
                <a:solidFill>
                  <a:schemeClr val="accent5">
                    <a:lumMod val="60000"/>
                    <a:lumOff val="40000"/>
                  </a:schemeClr>
                </a:solidFill>
                <a:latin typeface="Arial Rounded MT Bold" panose="020F0704030504030204" pitchFamily="34" charset="0"/>
              </a:rPr>
              <a:t>Risk of AML and ALL is also much higher than the general population.</a:t>
            </a:r>
          </a:p>
          <a:p>
            <a:pPr marL="0" indent="0">
              <a:lnSpc>
                <a:spcPct val="110000"/>
              </a:lnSpc>
              <a:buNone/>
            </a:pPr>
            <a:endParaRPr lang="en-US" altLang="en-US" sz="5900" dirty="0">
              <a:solidFill>
                <a:schemeClr val="accent5">
                  <a:lumMod val="60000"/>
                  <a:lumOff val="40000"/>
                </a:schemeClr>
              </a:solidFill>
              <a:latin typeface="Arial Rounded MT Bold" panose="020F0704030504030204" pitchFamily="34" charset="0"/>
            </a:endParaRPr>
          </a:p>
          <a:p>
            <a:pPr>
              <a:lnSpc>
                <a:spcPct val="110000"/>
              </a:lnSpc>
            </a:pPr>
            <a:r>
              <a:rPr lang="en-US" altLang="en-US" sz="5900" dirty="0">
                <a:solidFill>
                  <a:schemeClr val="accent5">
                    <a:lumMod val="60000"/>
                    <a:lumOff val="40000"/>
                  </a:schemeClr>
                </a:solidFill>
                <a:latin typeface="Arial Rounded MT Bold" panose="020F0704030504030204" pitchFamily="34" charset="0"/>
              </a:rPr>
              <a:t>Transient leukemia – exclusively affects NB.</a:t>
            </a:r>
          </a:p>
          <a:p>
            <a:pPr>
              <a:lnSpc>
                <a:spcPct val="110000"/>
              </a:lnSpc>
            </a:pPr>
            <a:r>
              <a:rPr lang="en-US" altLang="en-US" sz="5900" dirty="0">
                <a:solidFill>
                  <a:schemeClr val="accent5">
                    <a:lumMod val="60000"/>
                    <a:lumOff val="40000"/>
                  </a:schemeClr>
                </a:solidFill>
                <a:latin typeface="Arial Rounded MT Bold" panose="020F0704030504030204" pitchFamily="34" charset="0"/>
              </a:rPr>
              <a:t>It is asymptomatic with spontaneous resolution in 2-3 months.</a:t>
            </a:r>
            <a:endParaRPr lang="en-US" altLang="en-US" dirty="0"/>
          </a:p>
        </p:txBody>
      </p:sp>
      <p:pic>
        <p:nvPicPr>
          <p:cNvPr id="3074" name="Picture 2" descr="http://www.manros-therapeutics.com/artwork/pipeline/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629" y="3826461"/>
            <a:ext cx="4239092" cy="29143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agebank.hematology.org/Content%5C125%5C1821%5C1821_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629" y="1491900"/>
            <a:ext cx="4239092" cy="223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7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2530"/>
                                        </p:tgtEl>
                                        <p:attrNameLst>
                                          <p:attrName>style.color</p:attrName>
                                        </p:attrNameLst>
                                      </p:cBhvr>
                                      <p:to>
                                        <p:clrVal>
                                          <a:schemeClr val="accent2"/>
                                        </p:clrVal>
                                      </p:to>
                                    </p:set>
                                    <p:set>
                                      <p:cBhvr>
                                        <p:cTn id="7" dur="500" fill="hold"/>
                                        <p:tgtEl>
                                          <p:spTgt spid="22530"/>
                                        </p:tgtEl>
                                        <p:attrNameLst>
                                          <p:attrName>fillcolor</p:attrName>
                                        </p:attrNameLst>
                                      </p:cBhvr>
                                      <p:to>
                                        <p:clrVal>
                                          <a:schemeClr val="accent2"/>
                                        </p:clrVal>
                                      </p:to>
                                    </p:set>
                                    <p:set>
                                      <p:cBhvr>
                                        <p:cTn id="8" dur="500" fill="hold"/>
                                        <p:tgtEl>
                                          <p:spTgt spid="22530"/>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 calcmode="lin" valueType="num">
                                      <p:cBhvr>
                                        <p:cTn id="13" dur="1000" fill="hold"/>
                                        <p:tgtEl>
                                          <p:spTgt spid="22531">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22531">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225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2531">
                                            <p:txEl>
                                              <p:pRg st="2" end="2"/>
                                            </p:txEl>
                                          </p:spTgt>
                                        </p:tgtEl>
                                        <p:attrNameLst>
                                          <p:attrName>style.visibility</p:attrName>
                                        </p:attrNameLst>
                                      </p:cBhvr>
                                      <p:to>
                                        <p:strVal val="visible"/>
                                      </p:to>
                                    </p:set>
                                    <p:anim calcmode="lin" valueType="num">
                                      <p:cBhvr>
                                        <p:cTn id="20" dur="1000" fill="hold"/>
                                        <p:tgtEl>
                                          <p:spTgt spid="22531">
                                            <p:txEl>
                                              <p:pRg st="2" end="2"/>
                                            </p:txEl>
                                          </p:spTgt>
                                        </p:tgtEl>
                                        <p:attrNameLst>
                                          <p:attrName>ppt_w</p:attrName>
                                        </p:attrNameLst>
                                      </p:cBhvr>
                                      <p:tavLst>
                                        <p:tav tm="0">
                                          <p:val>
                                            <p:strVal val="#ppt_w*0.70"/>
                                          </p:val>
                                        </p:tav>
                                        <p:tav tm="100000">
                                          <p:val>
                                            <p:strVal val="#ppt_w"/>
                                          </p:val>
                                        </p:tav>
                                      </p:tavLst>
                                    </p:anim>
                                    <p:anim calcmode="lin" valueType="num">
                                      <p:cBhvr>
                                        <p:cTn id="21" dur="1000" fill="hold"/>
                                        <p:tgtEl>
                                          <p:spTgt spid="22531">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225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 calcmode="lin" valueType="num">
                                      <p:cBhvr>
                                        <p:cTn id="27" dur="1000" fill="hold"/>
                                        <p:tgtEl>
                                          <p:spTgt spid="22531">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2531">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253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2531">
                                            <p:txEl>
                                              <p:pRg st="5" end="5"/>
                                            </p:txEl>
                                          </p:spTgt>
                                        </p:tgtEl>
                                        <p:attrNameLst>
                                          <p:attrName>style.visibility</p:attrName>
                                        </p:attrNameLst>
                                      </p:cBhvr>
                                      <p:to>
                                        <p:strVal val="visible"/>
                                      </p:to>
                                    </p:set>
                                    <p:anim calcmode="lin" valueType="num">
                                      <p:cBhvr>
                                        <p:cTn id="34" dur="1000" fill="hold"/>
                                        <p:tgtEl>
                                          <p:spTgt spid="22531">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22531">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Endocrine disorder</a:t>
            </a:r>
          </a:p>
        </p:txBody>
      </p:sp>
      <p:sp>
        <p:nvSpPr>
          <p:cNvPr id="23555" name="Rectangle 3"/>
          <p:cNvSpPr>
            <a:spLocks noGrp="1" noChangeArrowheads="1"/>
          </p:cNvSpPr>
          <p:nvPr>
            <p:ph idx="1"/>
          </p:nvPr>
        </p:nvSpPr>
        <p:spPr>
          <a:xfrm>
            <a:off x="838199" y="1846729"/>
            <a:ext cx="5710085" cy="4745800"/>
          </a:xfrm>
        </p:spPr>
        <p:txBody>
          <a:bodyPr>
            <a:noAutofit/>
          </a:bodyPr>
          <a:lstStyle/>
          <a:p>
            <a:pPr algn="just" eaLnBrk="1" hangingPunct="1"/>
            <a:r>
              <a:rPr lang="en-US" altLang="en-US" sz="3200" dirty="0">
                <a:solidFill>
                  <a:schemeClr val="accent5">
                    <a:lumMod val="60000"/>
                    <a:lumOff val="40000"/>
                  </a:schemeClr>
                </a:solidFill>
                <a:latin typeface="Arial Rounded MT Bold" panose="020F0704030504030204" pitchFamily="34" charset="0"/>
              </a:rPr>
              <a:t>Thyroid disease – Hypothyroidism occurs more frequently than hyperthyroidism.</a:t>
            </a:r>
          </a:p>
          <a:p>
            <a:pPr marL="0" indent="0" algn="just" eaLnBrk="1" hangingPunct="1">
              <a:buNone/>
            </a:pPr>
            <a:endParaRPr lang="en-US" altLang="en-US" sz="3200" dirty="0">
              <a:solidFill>
                <a:schemeClr val="accent5">
                  <a:lumMod val="60000"/>
                  <a:lumOff val="40000"/>
                </a:schemeClr>
              </a:solidFill>
              <a:latin typeface="Arial Rounded MT Bold" panose="020F0704030504030204" pitchFamily="34" charset="0"/>
            </a:endParaRPr>
          </a:p>
          <a:p>
            <a:pPr algn="just"/>
            <a:r>
              <a:rPr lang="en-US" altLang="en-US" sz="3200" dirty="0">
                <a:solidFill>
                  <a:schemeClr val="accent5">
                    <a:lumMod val="60000"/>
                    <a:lumOff val="40000"/>
                  </a:schemeClr>
                </a:solidFill>
                <a:latin typeface="Arial Rounded MT Bold" panose="020F0704030504030204" pitchFamily="34" charset="0"/>
              </a:rPr>
              <a:t>Diabetes – The risk of type 1 diabetes is three times greater than that of the general population.</a:t>
            </a:r>
          </a:p>
        </p:txBody>
      </p:sp>
      <p:pic>
        <p:nvPicPr>
          <p:cNvPr id="5122" name="Picture 2" descr="http://i1226.photobucket.com/albums/ee405/UP70/Hypothyroidism.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110" y="1467285"/>
            <a:ext cx="3575304" cy="27523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ncrypted-tbn2.gstatic.com/images?q=tbn:ANd9GcRz6qKS2VS7qkLakPl0CAv_Xm3UnJlY0-0DnG7tOpCszaMgMy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8110" y="4102188"/>
            <a:ext cx="3576732" cy="275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3554"/>
                                        </p:tgtEl>
                                        <p:attrNameLst>
                                          <p:attrName>r</p:attrName>
                                        </p:attrNameLst>
                                      </p:cBhvr>
                                    </p:animRot>
                                    <p:animRot by="-240000">
                                      <p:cBhvr>
                                        <p:cTn id="7" dur="200" fill="hold">
                                          <p:stCondLst>
                                            <p:cond delay="200"/>
                                          </p:stCondLst>
                                        </p:cTn>
                                        <p:tgtEl>
                                          <p:spTgt spid="23554"/>
                                        </p:tgtEl>
                                        <p:attrNameLst>
                                          <p:attrName>r</p:attrName>
                                        </p:attrNameLst>
                                      </p:cBhvr>
                                    </p:animRot>
                                    <p:animRot by="240000">
                                      <p:cBhvr>
                                        <p:cTn id="8" dur="200" fill="hold">
                                          <p:stCondLst>
                                            <p:cond delay="400"/>
                                          </p:stCondLst>
                                        </p:cTn>
                                        <p:tgtEl>
                                          <p:spTgt spid="23554"/>
                                        </p:tgtEl>
                                        <p:attrNameLst>
                                          <p:attrName>r</p:attrName>
                                        </p:attrNameLst>
                                      </p:cBhvr>
                                    </p:animRot>
                                    <p:animRot by="-240000">
                                      <p:cBhvr>
                                        <p:cTn id="9" dur="200" fill="hold">
                                          <p:stCondLst>
                                            <p:cond delay="600"/>
                                          </p:stCondLst>
                                        </p:cTn>
                                        <p:tgtEl>
                                          <p:spTgt spid="23554"/>
                                        </p:tgtEl>
                                        <p:attrNameLst>
                                          <p:attrName>r</p:attrName>
                                        </p:attrNameLst>
                                      </p:cBhvr>
                                    </p:animRot>
                                    <p:animRot by="120000">
                                      <p:cBhvr>
                                        <p:cTn id="10" dur="200" fill="hold">
                                          <p:stCondLst>
                                            <p:cond delay="800"/>
                                          </p:stCondLst>
                                        </p:cTn>
                                        <p:tgtEl>
                                          <p:spTgt spid="235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4" presetClass="emph" presetSubtype="0" fill="hold" grpId="0" nodeType="clickEffect">
                                  <p:stCondLst>
                                    <p:cond delay="0"/>
                                  </p:stCondLst>
                                  <p:childTnLst>
                                    <p:animClr clrSpc="hsl" dir="cw">
                                      <p:cBhvr override="childStyle">
                                        <p:cTn id="14" dur="500" fill="hold"/>
                                        <p:tgtEl>
                                          <p:spTgt spid="23555">
                                            <p:txEl>
                                              <p:pRg st="0" end="0"/>
                                            </p:txEl>
                                          </p:spTgt>
                                        </p:tgtEl>
                                        <p:attrNameLst>
                                          <p:attrName>style.color</p:attrName>
                                        </p:attrNameLst>
                                      </p:cBhvr>
                                      <p:by>
                                        <p:hsl h="0" s="-12549" l="-25098"/>
                                      </p:by>
                                    </p:animClr>
                                    <p:animClr clrSpc="hsl" dir="cw">
                                      <p:cBhvr>
                                        <p:cTn id="15" dur="500" fill="hold"/>
                                        <p:tgtEl>
                                          <p:spTgt spid="23555">
                                            <p:txEl>
                                              <p:pRg st="0" end="0"/>
                                            </p:txEl>
                                          </p:spTgt>
                                        </p:tgtEl>
                                        <p:attrNameLst>
                                          <p:attrName>fillcolor</p:attrName>
                                        </p:attrNameLst>
                                      </p:cBhvr>
                                      <p:by>
                                        <p:hsl h="0" s="-12549" l="-25098"/>
                                      </p:by>
                                    </p:animClr>
                                    <p:animClr clrSpc="hsl" dir="cw">
                                      <p:cBhvr>
                                        <p:cTn id="16" dur="500" fill="hold"/>
                                        <p:tgtEl>
                                          <p:spTgt spid="23555">
                                            <p:txEl>
                                              <p:pRg st="0" end="0"/>
                                            </p:txEl>
                                          </p:spTgt>
                                        </p:tgtEl>
                                        <p:attrNameLst>
                                          <p:attrName>stroke.color</p:attrName>
                                        </p:attrNameLst>
                                      </p:cBhvr>
                                      <p:by>
                                        <p:hsl h="0" s="-12549" l="-25098"/>
                                      </p:by>
                                    </p:animClr>
                                    <p:set>
                                      <p:cBhvr>
                                        <p:cTn id="17" dur="500" fill="hold"/>
                                        <p:tgtEl>
                                          <p:spTgt spid="23555">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4" presetClass="emph" presetSubtype="0" fill="hold" grpId="0" nodeType="clickEffect">
                                  <p:stCondLst>
                                    <p:cond delay="0"/>
                                  </p:stCondLst>
                                  <p:childTnLst>
                                    <p:animClr clrSpc="hsl" dir="cw">
                                      <p:cBhvr override="childStyle">
                                        <p:cTn id="21" dur="500" fill="hold"/>
                                        <p:tgtEl>
                                          <p:spTgt spid="23555">
                                            <p:txEl>
                                              <p:pRg st="2" end="2"/>
                                            </p:txEl>
                                          </p:spTgt>
                                        </p:tgtEl>
                                        <p:attrNameLst>
                                          <p:attrName>style.color</p:attrName>
                                        </p:attrNameLst>
                                      </p:cBhvr>
                                      <p:by>
                                        <p:hsl h="0" s="-12549" l="-25098"/>
                                      </p:by>
                                    </p:animClr>
                                    <p:animClr clrSpc="hsl" dir="cw">
                                      <p:cBhvr>
                                        <p:cTn id="22" dur="500" fill="hold"/>
                                        <p:tgtEl>
                                          <p:spTgt spid="23555">
                                            <p:txEl>
                                              <p:pRg st="2" end="2"/>
                                            </p:txEl>
                                          </p:spTgt>
                                        </p:tgtEl>
                                        <p:attrNameLst>
                                          <p:attrName>fillcolor</p:attrName>
                                        </p:attrNameLst>
                                      </p:cBhvr>
                                      <p:by>
                                        <p:hsl h="0" s="-12549" l="-25098"/>
                                      </p:by>
                                    </p:animClr>
                                    <p:animClr clrSpc="hsl" dir="cw">
                                      <p:cBhvr>
                                        <p:cTn id="23" dur="500" fill="hold"/>
                                        <p:tgtEl>
                                          <p:spTgt spid="23555">
                                            <p:txEl>
                                              <p:pRg st="2" end="2"/>
                                            </p:txEl>
                                          </p:spTgt>
                                        </p:tgtEl>
                                        <p:attrNameLst>
                                          <p:attrName>stroke.color</p:attrName>
                                        </p:attrNameLst>
                                      </p:cBhvr>
                                      <p:by>
                                        <p:hsl h="0" s="-12549" l="-25098"/>
                                      </p:by>
                                    </p:animClr>
                                    <p:set>
                                      <p:cBhvr>
                                        <p:cTn id="24" dur="500" fill="hold"/>
                                        <p:tgtEl>
                                          <p:spTgt spid="2355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Reproduction</a:t>
            </a:r>
          </a:p>
        </p:txBody>
      </p:sp>
      <p:sp>
        <p:nvSpPr>
          <p:cNvPr id="24579" name="Rectangle 3"/>
          <p:cNvSpPr>
            <a:spLocks noGrp="1" noChangeArrowheads="1"/>
          </p:cNvSpPr>
          <p:nvPr>
            <p:ph idx="1"/>
          </p:nvPr>
        </p:nvSpPr>
        <p:spPr>
          <a:xfrm>
            <a:off x="521114" y="1690688"/>
            <a:ext cx="6105832" cy="4718906"/>
          </a:xfrm>
        </p:spPr>
        <p:txBody>
          <a:bodyPr>
            <a:noAutofit/>
          </a:bodyPr>
          <a:lstStyle/>
          <a:p>
            <a:pPr algn="just"/>
            <a:r>
              <a:rPr lang="en-US" altLang="en-US" sz="3600" dirty="0">
                <a:solidFill>
                  <a:schemeClr val="accent5">
                    <a:lumMod val="60000"/>
                    <a:lumOff val="40000"/>
                  </a:schemeClr>
                </a:solidFill>
                <a:latin typeface="Arial Rounded MT Bold" panose="020F0704030504030204" pitchFamily="34" charset="0"/>
              </a:rPr>
              <a:t>Women with DS are fertile and may become pregnant. </a:t>
            </a:r>
          </a:p>
          <a:p>
            <a:pPr marL="0" indent="0" algn="just">
              <a:buNone/>
            </a:pPr>
            <a:endParaRPr lang="en-US" altLang="en-US" sz="3600" dirty="0">
              <a:solidFill>
                <a:schemeClr val="accent5">
                  <a:lumMod val="60000"/>
                  <a:lumOff val="40000"/>
                </a:schemeClr>
              </a:solidFill>
              <a:latin typeface="Arial Rounded MT Bold" panose="020F0704030504030204" pitchFamily="34" charset="0"/>
            </a:endParaRPr>
          </a:p>
          <a:p>
            <a:pPr algn="just" eaLnBrk="1" hangingPunct="1"/>
            <a:r>
              <a:rPr lang="en-US" altLang="en-US" sz="3600" dirty="0">
                <a:solidFill>
                  <a:schemeClr val="accent5">
                    <a:lumMod val="60000"/>
                    <a:lumOff val="40000"/>
                  </a:schemeClr>
                </a:solidFill>
                <a:latin typeface="Arial Rounded MT Bold" panose="020F0704030504030204" pitchFamily="34" charset="0"/>
              </a:rPr>
              <a:t>Nearly all males with DS are infertile. The mechanism is impairment of spermatogenesis</a:t>
            </a:r>
          </a:p>
        </p:txBody>
      </p:sp>
      <p:pic>
        <p:nvPicPr>
          <p:cNvPr id="2050" name="Picture 2" descr="http://i.imgur.com/UXOt6U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054" y="1690689"/>
            <a:ext cx="5067953" cy="435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97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iterate type="lt">
                                    <p:tmPct val="10000"/>
                                  </p:iterate>
                                  <p:childTnLst>
                                    <p:animClr clrSpc="rgb" dir="cw">
                                      <p:cBhvr override="childStyle">
                                        <p:cTn id="6" dur="500" fill="hold"/>
                                        <p:tgtEl>
                                          <p:spTgt spid="24578"/>
                                        </p:tgtEl>
                                        <p:attrNameLst>
                                          <p:attrName>style.color</p:attrName>
                                        </p:attrNameLst>
                                      </p:cBhvr>
                                      <p:to>
                                        <a:srgbClr val="375623"/>
                                      </p:to>
                                    </p:animClr>
                                    <p:animClr clrSpc="rgb" dir="cw">
                                      <p:cBhvr>
                                        <p:cTn id="7" dur="500" fill="hold"/>
                                        <p:tgtEl>
                                          <p:spTgt spid="24578"/>
                                        </p:tgtEl>
                                        <p:attrNameLst>
                                          <p:attrName>fillcolor</p:attrName>
                                        </p:attrNameLst>
                                      </p:cBhvr>
                                      <p:to>
                                        <a:srgbClr val="375623"/>
                                      </p:to>
                                    </p:animClr>
                                    <p:set>
                                      <p:cBhvr>
                                        <p:cTn id="8" dur="500" fill="hold"/>
                                        <p:tgtEl>
                                          <p:spTgt spid="24578"/>
                                        </p:tgtEl>
                                        <p:attrNameLst>
                                          <p:attrName>fill.type</p:attrName>
                                        </p:attrNameLst>
                                      </p:cBhvr>
                                      <p:to>
                                        <p:strVal val="solid"/>
                                      </p:to>
                                    </p:set>
                                    <p:anim to="1.5" calcmode="lin" valueType="num">
                                      <p:cBhvr override="childStyle">
                                        <p:cTn id="9" dur="500" fill="hold"/>
                                        <p:tgtEl>
                                          <p:spTgt spid="24578"/>
                                        </p:tgtEl>
                                        <p:attrNameLst>
                                          <p:attrName>style.fontSize</p:attrName>
                                        </p:attrNameLst>
                                      </p:cBhvr>
                                    </p:anim>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24579">
                                            <p:txEl>
                                              <p:pRg st="0" end="0"/>
                                            </p:txEl>
                                          </p:spTgt>
                                        </p:tgtEl>
                                        <p:attrNameLst>
                                          <p:attrName>style.visibility</p:attrName>
                                        </p:attrNameLst>
                                      </p:cBhvr>
                                      <p:to>
                                        <p:strVal val="visible"/>
                                      </p:to>
                                    </p:set>
                                    <p:animEffect transition="in" filter="fade">
                                      <p:cBhvr>
                                        <p:cTn id="14" dur="2000"/>
                                        <p:tgtEl>
                                          <p:spTgt spid="24579">
                                            <p:txEl>
                                              <p:pRg st="0" end="0"/>
                                            </p:txEl>
                                          </p:spTgt>
                                        </p:tgtEl>
                                      </p:cBhvr>
                                    </p:animEffect>
                                    <p:anim calcmode="lin" valueType="num">
                                      <p:cBhvr>
                                        <p:cTn id="15" dur="2000" fill="hold"/>
                                        <p:tgtEl>
                                          <p:spTgt spid="2457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2457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2457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grpId="0" nodeType="clickEffect">
                                  <p:stCondLst>
                                    <p:cond delay="0"/>
                                  </p:stCondLst>
                                  <p:childTnLst>
                                    <p:set>
                                      <p:cBhvr>
                                        <p:cTn id="21" dur="1" fill="hold">
                                          <p:stCondLst>
                                            <p:cond delay="0"/>
                                          </p:stCondLst>
                                        </p:cTn>
                                        <p:tgtEl>
                                          <p:spTgt spid="24579">
                                            <p:txEl>
                                              <p:pRg st="2" end="2"/>
                                            </p:txEl>
                                          </p:spTgt>
                                        </p:tgtEl>
                                        <p:attrNameLst>
                                          <p:attrName>style.visibility</p:attrName>
                                        </p:attrNameLst>
                                      </p:cBhvr>
                                      <p:to>
                                        <p:strVal val="visible"/>
                                      </p:to>
                                    </p:set>
                                    <p:animEffect transition="in" filter="fade">
                                      <p:cBhvr>
                                        <p:cTn id="22" dur="2000"/>
                                        <p:tgtEl>
                                          <p:spTgt spid="24579">
                                            <p:txEl>
                                              <p:pRg st="2" end="2"/>
                                            </p:txEl>
                                          </p:spTgt>
                                        </p:tgtEl>
                                      </p:cBhvr>
                                    </p:animEffect>
                                    <p:anim calcmode="lin" valueType="num">
                                      <p:cBhvr>
                                        <p:cTn id="23" dur="2000" fill="hold"/>
                                        <p:tgtEl>
                                          <p:spTgt spid="24579">
                                            <p:txEl>
                                              <p:pRg st="2" end="2"/>
                                            </p:txEl>
                                          </p:spTgt>
                                        </p:tgtEl>
                                        <p:attrNameLst>
                                          <p:attrName>style.rotation</p:attrName>
                                        </p:attrNameLst>
                                      </p:cBhvr>
                                      <p:tavLst>
                                        <p:tav tm="0">
                                          <p:val>
                                            <p:fltVal val="720"/>
                                          </p:val>
                                        </p:tav>
                                        <p:tav tm="100000">
                                          <p:val>
                                            <p:fltVal val="0"/>
                                          </p:val>
                                        </p:tav>
                                      </p:tavLst>
                                    </p:anim>
                                    <p:anim calcmode="lin" valueType="num">
                                      <p:cBhvr>
                                        <p:cTn id="24" dur="2000" fill="hold"/>
                                        <p:tgtEl>
                                          <p:spTgt spid="24579">
                                            <p:txEl>
                                              <p:pRg st="2" end="2"/>
                                            </p:txEl>
                                          </p:spTgt>
                                        </p:tgtEl>
                                        <p:attrNameLst>
                                          <p:attrName>ppt_h</p:attrName>
                                        </p:attrNameLst>
                                      </p:cBhvr>
                                      <p:tavLst>
                                        <p:tav tm="0">
                                          <p:val>
                                            <p:fltVal val="0"/>
                                          </p:val>
                                        </p:tav>
                                        <p:tav tm="100000">
                                          <p:val>
                                            <p:strVal val="#ppt_h"/>
                                          </p:val>
                                        </p:tav>
                                      </p:tavLst>
                                    </p:anim>
                                    <p:anim calcmode="lin" valueType="num">
                                      <p:cBhvr>
                                        <p:cTn id="25" dur="2000" fill="hold"/>
                                        <p:tgtEl>
                                          <p:spTgt spid="24579">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Atlantoaxial instability</a:t>
            </a:r>
          </a:p>
        </p:txBody>
      </p:sp>
      <p:sp>
        <p:nvSpPr>
          <p:cNvPr id="25603" name="Rectangle 3"/>
          <p:cNvSpPr>
            <a:spLocks noGrp="1" noChangeArrowheads="1"/>
          </p:cNvSpPr>
          <p:nvPr>
            <p:ph idx="1"/>
          </p:nvPr>
        </p:nvSpPr>
        <p:spPr>
          <a:xfrm>
            <a:off x="486697" y="1687513"/>
            <a:ext cx="5763582" cy="5035550"/>
          </a:xfrm>
        </p:spPr>
        <p:txBody>
          <a:bodyPr>
            <a:noAutofit/>
          </a:bodyPr>
          <a:lstStyle/>
          <a:p>
            <a:pPr eaLnBrk="1" hangingPunct="1"/>
            <a:r>
              <a:rPr lang="en-US" altLang="en-US" sz="3200" dirty="0">
                <a:solidFill>
                  <a:schemeClr val="accent5">
                    <a:lumMod val="60000"/>
                    <a:lumOff val="40000"/>
                  </a:schemeClr>
                </a:solidFill>
                <a:latin typeface="Arial Rounded MT Bold" panose="020F0704030504030204" pitchFamily="34" charset="0"/>
              </a:rPr>
              <a:t>Excessive mobility of atlas (C1) and the axis (C2), may  lead to subluxation of the cervical spine. </a:t>
            </a:r>
          </a:p>
          <a:p>
            <a:pPr marL="0" indent="0" eaLnBrk="1" hangingPunct="1">
              <a:buNone/>
            </a:pPr>
            <a:endParaRPr lang="en-US" altLang="en-US" sz="3200" dirty="0">
              <a:solidFill>
                <a:schemeClr val="accent5">
                  <a:lumMod val="60000"/>
                  <a:lumOff val="40000"/>
                </a:schemeClr>
              </a:solidFill>
              <a:latin typeface="Arial Rounded MT Bold" panose="020F0704030504030204" pitchFamily="34" charset="0"/>
            </a:endParaRPr>
          </a:p>
          <a:p>
            <a:pPr eaLnBrk="1" hangingPunct="1"/>
            <a:r>
              <a:rPr lang="en-US" altLang="en-US" sz="3200" dirty="0">
                <a:solidFill>
                  <a:schemeClr val="accent5">
                    <a:lumMod val="60000"/>
                    <a:lumOff val="40000"/>
                  </a:schemeClr>
                </a:solidFill>
                <a:latin typeface="Arial Rounded MT Bold" panose="020F0704030504030204" pitchFamily="34" charset="0"/>
              </a:rPr>
              <a:t>Diagnosis made by lateral  neck radiograph.</a:t>
            </a:r>
          </a:p>
          <a:p>
            <a:pPr eaLnBrk="1" hangingPunct="1"/>
            <a:endParaRPr lang="en-US" altLang="en-US" sz="3200" dirty="0">
              <a:solidFill>
                <a:schemeClr val="accent5">
                  <a:lumMod val="60000"/>
                  <a:lumOff val="40000"/>
                </a:schemeClr>
              </a:solidFill>
              <a:latin typeface="Arial Rounded MT Bold" panose="020F0704030504030204" pitchFamily="34" charset="0"/>
            </a:endParaRPr>
          </a:p>
          <a:p>
            <a:pPr eaLnBrk="1" hangingPunct="1"/>
            <a:r>
              <a:rPr lang="en-US" altLang="en-US" sz="3200" dirty="0">
                <a:solidFill>
                  <a:schemeClr val="accent5">
                    <a:lumMod val="60000"/>
                    <a:lumOff val="40000"/>
                  </a:schemeClr>
                </a:solidFill>
                <a:latin typeface="Arial Rounded MT Bold" panose="020F0704030504030204" pitchFamily="34" charset="0"/>
              </a:rPr>
              <a:t>Patients are advised to avoid  contact sports.</a:t>
            </a:r>
          </a:p>
        </p:txBody>
      </p:sp>
      <p:pic>
        <p:nvPicPr>
          <p:cNvPr id="4" name="Picture 4" descr="http://alittlenewsphoto.com/wp-content/uploads/2013/01/090916_DSAdultClinicGC7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126" y="1952984"/>
            <a:ext cx="5462168" cy="427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97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anim calcmode="lin" valueType="num">
                                      <p:cBhvr>
                                        <p:cTn id="8" dur="2000" fill="hold"/>
                                        <p:tgtEl>
                                          <p:spTgt spid="25602"/>
                                        </p:tgtEl>
                                        <p:attrNameLst>
                                          <p:attrName>style.rotation</p:attrName>
                                        </p:attrNameLst>
                                      </p:cBhvr>
                                      <p:tavLst>
                                        <p:tav tm="0">
                                          <p:val>
                                            <p:fltVal val="720"/>
                                          </p:val>
                                        </p:tav>
                                        <p:tav tm="100000">
                                          <p:val>
                                            <p:fltVal val="0"/>
                                          </p:val>
                                        </p:tav>
                                      </p:tavLst>
                                    </p:anim>
                                    <p:anim calcmode="lin" valueType="num">
                                      <p:cBhvr>
                                        <p:cTn id="9" dur="2000" fill="hold"/>
                                        <p:tgtEl>
                                          <p:spTgt spid="25602"/>
                                        </p:tgtEl>
                                        <p:attrNameLst>
                                          <p:attrName>ppt_h</p:attrName>
                                        </p:attrNameLst>
                                      </p:cBhvr>
                                      <p:tavLst>
                                        <p:tav tm="0">
                                          <p:val>
                                            <p:fltVal val="0"/>
                                          </p:val>
                                        </p:tav>
                                        <p:tav tm="100000">
                                          <p:val>
                                            <p:strVal val="#ppt_h"/>
                                          </p:val>
                                        </p:tav>
                                      </p:tavLst>
                                    </p:anim>
                                    <p:anim calcmode="lin" valueType="num">
                                      <p:cBhvr>
                                        <p:cTn id="10" dur="2000" fill="hold"/>
                                        <p:tgtEl>
                                          <p:spTgt spid="2560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 calcmode="lin" valueType="num">
                                      <p:cBhvr>
                                        <p:cTn id="15" dur="500" decel="50000" fill="hold">
                                          <p:stCondLst>
                                            <p:cond delay="0"/>
                                          </p:stCondLst>
                                        </p:cTn>
                                        <p:tgtEl>
                                          <p:spTgt spid="25603">
                                            <p:txEl>
                                              <p:pRg st="0" end="0"/>
                                            </p:txEl>
                                          </p:spTgt>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5603">
                                            <p:txEl>
                                              <p:pRg st="0" end="0"/>
                                            </p:txEl>
                                          </p:spTgt>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5603">
                                            <p:txEl>
                                              <p:pRg st="0" end="0"/>
                                            </p:txEl>
                                          </p:spTgt>
                                        </p:tgtEl>
                                        <p:attrNameLst>
                                          <p:attrName>ppt_w</p:attrName>
                                        </p:attrNameLst>
                                      </p:cBhvr>
                                      <p:tavLst>
                                        <p:tav tm="0">
                                          <p:val>
                                            <p:strVal val="#ppt_w*.05"/>
                                          </p:val>
                                        </p:tav>
                                        <p:tav tm="100000">
                                          <p:val>
                                            <p:strVal val="#ppt_w"/>
                                          </p:val>
                                        </p:tav>
                                      </p:tavLst>
                                    </p:anim>
                                    <p:anim calcmode="lin" valueType="num">
                                      <p:cBhvr>
                                        <p:cTn id="18" dur="1000" fill="hold"/>
                                        <p:tgtEl>
                                          <p:spTgt spid="25603">
                                            <p:txEl>
                                              <p:pRg st="0" end="0"/>
                                            </p:txEl>
                                          </p:spTgt>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5603">
                                            <p:txEl>
                                              <p:pRg st="0" end="0"/>
                                            </p:txEl>
                                          </p:spTgt>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5603">
                                            <p:txEl>
                                              <p:pRg st="0" end="0"/>
                                            </p:txEl>
                                          </p:spTgt>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5603">
                                            <p:txEl>
                                              <p:pRg st="0" end="0"/>
                                            </p:txEl>
                                          </p:spTgt>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56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 calcmode="lin" valueType="num">
                                      <p:cBhvr>
                                        <p:cTn id="27" dur="500" decel="50000" fill="hold">
                                          <p:stCondLst>
                                            <p:cond delay="0"/>
                                          </p:stCondLst>
                                        </p:cTn>
                                        <p:tgtEl>
                                          <p:spTgt spid="25603">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5603">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5603">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25603">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5603">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5603">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5603">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560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25603">
                                            <p:txEl>
                                              <p:pRg st="4" end="4"/>
                                            </p:txEl>
                                          </p:spTgt>
                                        </p:tgtEl>
                                        <p:attrNameLst>
                                          <p:attrName>style.visibility</p:attrName>
                                        </p:attrNameLst>
                                      </p:cBhvr>
                                      <p:to>
                                        <p:strVal val="visible"/>
                                      </p:to>
                                    </p:set>
                                    <p:anim calcmode="lin" valueType="num">
                                      <p:cBhvr>
                                        <p:cTn id="39" dur="500" decel="50000" fill="hold">
                                          <p:stCondLst>
                                            <p:cond delay="0"/>
                                          </p:stCondLst>
                                        </p:cTn>
                                        <p:tgtEl>
                                          <p:spTgt spid="25603">
                                            <p:txEl>
                                              <p:pRg st="4" end="4"/>
                                            </p:txEl>
                                          </p:spTgt>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25603">
                                            <p:txEl>
                                              <p:pRg st="4" end="4"/>
                                            </p:txEl>
                                          </p:spTgt>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25603">
                                            <p:txEl>
                                              <p:pRg st="4" end="4"/>
                                            </p:txEl>
                                          </p:spTgt>
                                        </p:tgtEl>
                                        <p:attrNameLst>
                                          <p:attrName>ppt_w</p:attrName>
                                        </p:attrNameLst>
                                      </p:cBhvr>
                                      <p:tavLst>
                                        <p:tav tm="0">
                                          <p:val>
                                            <p:strVal val="#ppt_w*.05"/>
                                          </p:val>
                                        </p:tav>
                                        <p:tav tm="100000">
                                          <p:val>
                                            <p:strVal val="#ppt_w"/>
                                          </p:val>
                                        </p:tav>
                                      </p:tavLst>
                                    </p:anim>
                                    <p:anim calcmode="lin" valueType="num">
                                      <p:cBhvr>
                                        <p:cTn id="42" dur="1000" fill="hold"/>
                                        <p:tgtEl>
                                          <p:spTgt spid="25603">
                                            <p:txEl>
                                              <p:pRg st="4" end="4"/>
                                            </p:txEl>
                                          </p:spTgt>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25603">
                                            <p:txEl>
                                              <p:pRg st="4" end="4"/>
                                            </p:txEl>
                                          </p:spTgt>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25603">
                                            <p:txEl>
                                              <p:pRg st="4" end="4"/>
                                            </p:txEl>
                                          </p:spTgt>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25603">
                                            <p:txEl>
                                              <p:pRg st="4" end="4"/>
                                            </p:txEl>
                                          </p:spTgt>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6">
                    <a:lumMod val="75000"/>
                  </a:schemeClr>
                </a:solidFill>
                <a:latin typeface="Algerian" panose="04020705040A02060702" pitchFamily="82" charset="0"/>
              </a:rPr>
              <a:t>Facial and mouth problems</a:t>
            </a:r>
          </a:p>
        </p:txBody>
      </p:sp>
      <p:sp>
        <p:nvSpPr>
          <p:cNvPr id="3" name="Content Placeholder 2"/>
          <p:cNvSpPr>
            <a:spLocks noGrp="1"/>
          </p:cNvSpPr>
          <p:nvPr>
            <p:ph idx="1"/>
          </p:nvPr>
        </p:nvSpPr>
        <p:spPr>
          <a:xfrm>
            <a:off x="162232" y="1690688"/>
            <a:ext cx="5890546" cy="4916589"/>
          </a:xfrm>
        </p:spPr>
        <p:txBody>
          <a:bodyPr>
            <a:normAutofit lnSpcReduction="10000"/>
          </a:bodyPr>
          <a:lstStyle/>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Underdevelopment or hypoplasia of midfacial  region.</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Smaller bridge of nose, bones of midface, and maxilla.</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Open bite or class III malocclusion.</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Tongue may protrude and appear too large.</a:t>
            </a:r>
          </a:p>
        </p:txBody>
      </p:sp>
      <p:pic>
        <p:nvPicPr>
          <p:cNvPr id="4" name="Picture 2" descr="http://www.intechopen.com/source/html/17991/media/im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315105"/>
            <a:ext cx="5029200" cy="2072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physrev.physiology.org/content/89/3/887/F3.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100" y="1445574"/>
            <a:ext cx="5029200" cy="286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23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g.medscape.com/fullsize/migrated/496/962/mwh496962.fig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4" y="114300"/>
            <a:ext cx="75438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922520" y="2603921"/>
            <a:ext cx="4007543" cy="3189291"/>
          </a:xfrm>
          <a:prstGeom prst="rect">
            <a:avLst/>
          </a:prstGeom>
        </p:spPr>
      </p:pic>
      <p:sp>
        <p:nvSpPr>
          <p:cNvPr id="3" name="Rectangle 2"/>
          <p:cNvSpPr/>
          <p:nvPr/>
        </p:nvSpPr>
        <p:spPr>
          <a:xfrm>
            <a:off x="214313" y="114300"/>
            <a:ext cx="8701087" cy="471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1000"/>
                                  </p:stCondLst>
                                  <p:childTnLst>
                                    <p:animScale>
                                      <p:cBhvr>
                                        <p:cTn id="9" dur="2000" fill="hold"/>
                                        <p:tgtEl>
                                          <p:spTgt spid="2"/>
                                        </p:tgtEl>
                                      </p:cBhvr>
                                      <p:by x="25000" y="25000"/>
                                    </p:animScale>
                                  </p:childTnLst>
                                  <p:subTnLst>
                                    <p:set>
                                      <p:cBhvr override="childStyle">
                                        <p:cTn dur="1" fill="hold" display="0" masterRel="sameClick" afterEffect="1">
                                          <p:stCondLst>
                                            <p:cond evt="end" delay="0">
                                              <p:tn val="8"/>
                                            </p:cond>
                                          </p:stCondLst>
                                        </p:cTn>
                                        <p:tgtEl>
                                          <p:spTgt spid="2"/>
                                        </p:tgtEl>
                                        <p:attrNameLst>
                                          <p:attrName>style.visibility</p:attrName>
                                        </p:attrNameLst>
                                      </p:cBhvr>
                                      <p:to>
                                        <p:strVal val="hidden"/>
                                      </p:to>
                                    </p:set>
                                  </p:subTnLst>
                                </p:cTn>
                              </p:par>
                              <p:par>
                                <p:cTn id="10" presetID="31" presetClass="exit" presetSubtype="0" fill="hold" nodeType="withEffect">
                                  <p:stCondLst>
                                    <p:cond delay="1000"/>
                                  </p:stCondLst>
                                  <p:childTnLst>
                                    <p:anim calcmode="lin" valueType="num">
                                      <p:cBhvr>
                                        <p:cTn id="11" dur="1000"/>
                                        <p:tgtEl>
                                          <p:spTgt spid="6146"/>
                                        </p:tgtEl>
                                        <p:attrNameLst>
                                          <p:attrName>ppt_w</p:attrName>
                                        </p:attrNameLst>
                                      </p:cBhvr>
                                      <p:tavLst>
                                        <p:tav tm="0">
                                          <p:val>
                                            <p:strVal val="ppt_w"/>
                                          </p:val>
                                        </p:tav>
                                        <p:tav tm="100000">
                                          <p:val>
                                            <p:fltVal val="0"/>
                                          </p:val>
                                        </p:tav>
                                      </p:tavLst>
                                    </p:anim>
                                    <p:anim calcmode="lin" valueType="num">
                                      <p:cBhvr>
                                        <p:cTn id="12" dur="1000"/>
                                        <p:tgtEl>
                                          <p:spTgt spid="6146"/>
                                        </p:tgtEl>
                                        <p:attrNameLst>
                                          <p:attrName>ppt_h</p:attrName>
                                        </p:attrNameLst>
                                      </p:cBhvr>
                                      <p:tavLst>
                                        <p:tav tm="0">
                                          <p:val>
                                            <p:strVal val="ppt_h"/>
                                          </p:val>
                                        </p:tav>
                                        <p:tav tm="100000">
                                          <p:val>
                                            <p:fltVal val="0"/>
                                          </p:val>
                                        </p:tav>
                                      </p:tavLst>
                                    </p:anim>
                                    <p:anim calcmode="lin" valueType="num">
                                      <p:cBhvr>
                                        <p:cTn id="13" dur="1000"/>
                                        <p:tgtEl>
                                          <p:spTgt spid="6146"/>
                                        </p:tgtEl>
                                        <p:attrNameLst>
                                          <p:attrName>style.rotation</p:attrName>
                                        </p:attrNameLst>
                                      </p:cBhvr>
                                      <p:tavLst>
                                        <p:tav tm="0">
                                          <p:val>
                                            <p:fltVal val="0"/>
                                          </p:val>
                                        </p:tav>
                                        <p:tav tm="100000">
                                          <p:val>
                                            <p:fltVal val="90"/>
                                          </p:val>
                                        </p:tav>
                                      </p:tavLst>
                                    </p:anim>
                                    <p:animEffect transition="out" filter="fade">
                                      <p:cBhvr>
                                        <p:cTn id="14" dur="1000"/>
                                        <p:tgtEl>
                                          <p:spTgt spid="6146"/>
                                        </p:tgtEl>
                                      </p:cBhvr>
                                    </p:animEffect>
                                    <p:set>
                                      <p:cBhvr>
                                        <p:cTn id="15" dur="1" fill="hold">
                                          <p:stCondLst>
                                            <p:cond delay="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nofas.org/wp-content/uploads/2011/12/bar_chart_FASD_r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4" y="384959"/>
            <a:ext cx="9784837" cy="608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8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decel="50000" fill="hold">
                                          <p:stCondLst>
                                            <p:cond delay="0"/>
                                          </p:stCondLst>
                                        </p:cTn>
                                        <p:tgtEl>
                                          <p:spTgt spid="1229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0"/>
                                        </p:tgtEl>
                                        <p:attrNameLst>
                                          <p:attrName>ppt_w</p:attrName>
                                        </p:attrNameLst>
                                      </p:cBhvr>
                                      <p:tavLst>
                                        <p:tav tm="0">
                                          <p:val>
                                            <p:strVal val="#ppt_w*.05"/>
                                          </p:val>
                                        </p:tav>
                                        <p:tav tm="100000">
                                          <p:val>
                                            <p:strVal val="#ppt_w"/>
                                          </p:val>
                                        </p:tav>
                                      </p:tavLst>
                                    </p:anim>
                                    <p:anim calcmode="lin" valueType="num">
                                      <p:cBhvr>
                                        <p:cTn id="10" dur="1000" fill="hold"/>
                                        <p:tgtEl>
                                          <p:spTgt spid="1229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87822655"/>
              </p:ext>
            </p:extLst>
          </p:nvPr>
        </p:nvGraphicFramePr>
        <p:xfrm>
          <a:off x="485777" y="371474"/>
          <a:ext cx="11072812" cy="6286501"/>
        </p:xfrm>
        <a:graphic>
          <a:graphicData uri="http://schemas.openxmlformats.org/drawingml/2006/table">
            <a:tbl>
              <a:tblPr firstRow="1" firstCol="1" bandRow="1">
                <a:tableStyleId>{10A1B5D5-9B99-4C35-A422-299274C87663}</a:tableStyleId>
              </a:tblPr>
              <a:tblGrid>
                <a:gridCol w="3832140">
                  <a:extLst>
                    <a:ext uri="{9D8B030D-6E8A-4147-A177-3AD203B41FA5}">
                      <a16:colId xmlns:a16="http://schemas.microsoft.com/office/drawing/2014/main" val="20000"/>
                    </a:ext>
                  </a:extLst>
                </a:gridCol>
                <a:gridCol w="3029599">
                  <a:extLst>
                    <a:ext uri="{9D8B030D-6E8A-4147-A177-3AD203B41FA5}">
                      <a16:colId xmlns:a16="http://schemas.microsoft.com/office/drawing/2014/main" val="20001"/>
                    </a:ext>
                  </a:extLst>
                </a:gridCol>
                <a:gridCol w="4211073">
                  <a:extLst>
                    <a:ext uri="{9D8B030D-6E8A-4147-A177-3AD203B41FA5}">
                      <a16:colId xmlns:a16="http://schemas.microsoft.com/office/drawing/2014/main" val="20002"/>
                    </a:ext>
                  </a:extLst>
                </a:gridCol>
              </a:tblGrid>
              <a:tr h="571326">
                <a:tc gridSpan="3">
                  <a:txBody>
                    <a:bodyPr/>
                    <a:lstStyle/>
                    <a:p>
                      <a:pPr marL="0" marR="0" algn="ctr">
                        <a:lnSpc>
                          <a:spcPct val="107000"/>
                        </a:lnSpc>
                        <a:spcBef>
                          <a:spcPts val="0"/>
                        </a:spcBef>
                        <a:spcAft>
                          <a:spcPts val="0"/>
                        </a:spcAft>
                      </a:pPr>
                      <a:r>
                        <a:rPr lang="en-US" sz="3600" b="0" i="1" dirty="0">
                          <a:solidFill>
                            <a:schemeClr val="accent1">
                              <a:lumMod val="75000"/>
                            </a:schemeClr>
                          </a:solidFill>
                          <a:effectLst/>
                          <a:latin typeface="Cooper Black" panose="0208090404030B020404" pitchFamily="18" charset="0"/>
                        </a:rPr>
                        <a:t>Down Syndrome in the Middle East</a:t>
                      </a:r>
                      <a:endParaRPr lang="en-US" sz="3600" b="0" i="1" dirty="0">
                        <a:solidFill>
                          <a:schemeClr val="accent1">
                            <a:lumMod val="75000"/>
                          </a:schemeClr>
                        </a:solidFill>
                        <a:effectLst/>
                        <a:latin typeface="Cooper Black" panose="0208090404030B020404" pitchFamily="18"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578">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Gaza strip</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1,656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1,324,9912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1"/>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Iran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84,379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67,503,2052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2"/>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Iraq</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31,718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25,374,6912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3"/>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Israel</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7,748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6,199,0082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4"/>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Jordan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7,014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5,611,2022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5"/>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Kuwait</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2,821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2,257,5492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6"/>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Lebanon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4,721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3,777,2182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7"/>
                  </a:ext>
                </a:extLst>
              </a:tr>
              <a:tr h="508890">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Saudi Arabia</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32,244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25,795,9382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8"/>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Syria</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22,521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18,016,8742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9"/>
                  </a:ext>
                </a:extLst>
              </a:tr>
              <a:tr h="45098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United Arab Emirates</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3,154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2,523,9152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0"/>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West Bank</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2,889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2,311,2042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1"/>
                  </a:ext>
                </a:extLst>
              </a:tr>
              <a:tr h="449684">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Yemen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25,031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20,024,8672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145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6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63596358"/>
              </p:ext>
            </p:extLst>
          </p:nvPr>
        </p:nvGraphicFramePr>
        <p:xfrm>
          <a:off x="838200" y="752170"/>
          <a:ext cx="10515600" cy="3843325"/>
        </p:xfrm>
        <a:graphic>
          <a:graphicData uri="http://schemas.openxmlformats.org/drawingml/2006/table">
            <a:tbl>
              <a:tblPr firstRow="1" firstCol="1" bandRow="1">
                <a:tableStyleId>{912C8C85-51F0-491E-9774-3900AFEF0FD7}</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768665">
                <a:tc gridSpan="3">
                  <a:txBody>
                    <a:bodyPr/>
                    <a:lstStyle/>
                    <a:p>
                      <a:pPr marL="0" marR="0" algn="ctr">
                        <a:lnSpc>
                          <a:spcPct val="107000"/>
                        </a:lnSpc>
                        <a:spcBef>
                          <a:spcPts val="0"/>
                        </a:spcBef>
                        <a:spcAft>
                          <a:spcPts val="0"/>
                        </a:spcAft>
                      </a:pPr>
                      <a:r>
                        <a:rPr lang="en-US" sz="3600" b="0" i="1" kern="1200" dirty="0">
                          <a:solidFill>
                            <a:schemeClr val="accent1">
                              <a:lumMod val="75000"/>
                            </a:schemeClr>
                          </a:solidFill>
                          <a:effectLst/>
                          <a:latin typeface="Cooper Black" panose="0208090404030B020404" pitchFamily="18" charset="0"/>
                          <a:ea typeface="+mn-ea"/>
                          <a:cs typeface="+mn-cs"/>
                        </a:rPr>
                        <a:t>Down Syndrome in other countries</a:t>
                      </a:r>
                    </a:p>
                  </a:txBody>
                  <a:tcPr marL="68580" marR="68580" marT="0" marB="0">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USA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367,069</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293,655,4051</a:t>
                      </a:r>
                    </a:p>
                  </a:txBody>
                  <a:tcPr marL="68580" marR="68580" marT="0" marB="0"/>
                </a:tc>
                <a:extLst>
                  <a:ext uri="{0D108BD9-81ED-4DB2-BD59-A6C34878D82A}">
                    <a16:rowId xmlns:a16="http://schemas.microsoft.com/office/drawing/2014/main" val="10001"/>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Russia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179,967</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143,974,0592</a:t>
                      </a:r>
                    </a:p>
                  </a:txBody>
                  <a:tcPr marL="68580" marR="68580" marT="0" marB="0"/>
                </a:tc>
                <a:extLst>
                  <a:ext uri="{0D108BD9-81ED-4DB2-BD59-A6C34878D82A}">
                    <a16:rowId xmlns:a16="http://schemas.microsoft.com/office/drawing/2014/main" val="10002"/>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United Kingdom</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75,338</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60,270,7082</a:t>
                      </a:r>
                    </a:p>
                  </a:txBody>
                  <a:tcPr marL="68580" marR="68580" marT="0" marB="0"/>
                </a:tc>
                <a:extLst>
                  <a:ext uri="{0D108BD9-81ED-4DB2-BD59-A6C34878D82A}">
                    <a16:rowId xmlns:a16="http://schemas.microsoft.com/office/drawing/2014/main" val="10003"/>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China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1,623,559 </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1,298,847,6242</a:t>
                      </a: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895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3629" y="261258"/>
            <a:ext cx="10515600" cy="1342346"/>
          </a:xfrm>
        </p:spPr>
        <p:txBody>
          <a:bodyPr>
            <a:normAutofit/>
          </a:bodyPr>
          <a:lstStyle/>
          <a:p>
            <a:pPr algn="ctr"/>
            <a:r>
              <a:rPr lang="en-US" sz="4800" dirty="0">
                <a:solidFill>
                  <a:schemeClr val="accent5">
                    <a:lumMod val="60000"/>
                    <a:lumOff val="40000"/>
                  </a:schemeClr>
                </a:solidFill>
                <a:latin typeface="Aharoni" panose="02010803020104030203" pitchFamily="2" charset="-79"/>
                <a:cs typeface="Aharoni" panose="02010803020104030203" pitchFamily="2" charset="-79"/>
              </a:rPr>
              <a:t>DOWN SYNDROME Objectives</a:t>
            </a:r>
          </a:p>
        </p:txBody>
      </p:sp>
      <p:sp>
        <p:nvSpPr>
          <p:cNvPr id="3" name="Content Placeholder 2"/>
          <p:cNvSpPr>
            <a:spLocks noGrp="1"/>
          </p:cNvSpPr>
          <p:nvPr>
            <p:ph idx="1"/>
          </p:nvPr>
        </p:nvSpPr>
        <p:spPr>
          <a:xfrm>
            <a:off x="838200" y="1825625"/>
            <a:ext cx="10148888" cy="3717925"/>
          </a:xfrm>
        </p:spPr>
        <p:txBody>
          <a:bodyPr/>
          <a:lstStyle/>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What is DOWN Syndrome(DS)?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Clinical features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Incidence of DS IN Arab countries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Incidence of DS IN  Developed countries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Genetics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Laboratory diagnosis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Rehabilitation of  DS</a:t>
            </a:r>
          </a:p>
          <a:p>
            <a:pPr marL="514350" indent="-514350">
              <a:buFont typeface="+mj-lt"/>
              <a:buAutoNum type="arabicParenR"/>
            </a:pPr>
            <a:endParaRPr lang="en-US" dirty="0">
              <a:solidFill>
                <a:schemeClr val="accent5">
                  <a:lumMod val="75000"/>
                </a:schemeClr>
              </a:solidFill>
              <a:latin typeface="Aharoni" panose="02010803020104030203" pitchFamily="2" charset="-79"/>
              <a:cs typeface="Aharoni" panose="02010803020104030203" pitchFamily="2" charset="-79"/>
            </a:endParaRPr>
          </a:p>
          <a:p>
            <a:pPr marL="0" indent="0">
              <a:buNone/>
            </a:pPr>
            <a:endParaRPr lang="en-US" dirty="0">
              <a:solidFill>
                <a:schemeClr val="accent5">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50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86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667658" y="1300162"/>
            <a:ext cx="10929256" cy="5447645"/>
          </a:xfrm>
          <a:prstGeom prst="rect">
            <a:avLst/>
          </a:prstGeom>
          <a:solidFill>
            <a:schemeClr val="accent1">
              <a:lumMod val="20000"/>
              <a:lumOff val="80000"/>
            </a:schemeClr>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indent="-457200"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Median age of death has increased </a:t>
            </a:r>
            <a:r>
              <a:rPr lang="en-US" altLang="en-US" sz="2800" dirty="0">
                <a:solidFill>
                  <a:schemeClr val="accent1">
                    <a:lumMod val="75000"/>
                  </a:schemeClr>
                </a:solidFill>
                <a:latin typeface="Cooper Black" panose="0208090404030B020404" pitchFamily="18" charset="0"/>
              </a:rPr>
              <a:t>from 25 yrs in 1983 to 49 yrs in 1997, an average of 1.7 yrs increase per year. </a:t>
            </a:r>
          </a:p>
          <a:p>
            <a:pPr marL="457200" indent="-457200" eaLnBrk="1" hangingPunct="1">
              <a:buFont typeface="Wingdings" panose="05000000000000000000" pitchFamily="2" charset="2"/>
              <a:buChar char="§"/>
            </a:pPr>
            <a:endParaRPr lang="en-US" altLang="en-US" sz="28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2800" dirty="0">
                <a:solidFill>
                  <a:schemeClr val="accent1">
                    <a:lumMod val="75000"/>
                  </a:schemeClr>
                </a:solidFill>
                <a:latin typeface="Cooper Black" panose="0208090404030B020404" pitchFamily="18" charset="0"/>
              </a:rPr>
              <a:t>Most likely cause of death is CHD, Dementia, Hypothyroidism and Leukemia.</a:t>
            </a:r>
          </a:p>
          <a:p>
            <a:pPr marL="457200" indent="-457200" eaLnBrk="1" hangingPunct="1">
              <a:buFont typeface="Wingdings" panose="05000000000000000000" pitchFamily="2" charset="2"/>
              <a:buChar char="§"/>
            </a:pPr>
            <a:endParaRPr lang="en-US" altLang="en-US" sz="28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2800" dirty="0">
                <a:solidFill>
                  <a:schemeClr val="accent1">
                    <a:lumMod val="75000"/>
                  </a:schemeClr>
                </a:solidFill>
                <a:latin typeface="Cooper Black" panose="0208090404030B020404" pitchFamily="18" charset="0"/>
              </a:rPr>
              <a:t>Improved survival is because of increased placements of infants in homes and changes in treatment for common causes of death.</a:t>
            </a:r>
          </a:p>
          <a:p>
            <a:pPr marL="457200" indent="-457200" eaLnBrk="1" hangingPunct="1">
              <a:buFont typeface="Wingdings" panose="05000000000000000000" pitchFamily="2" charset="2"/>
              <a:buChar char="§"/>
            </a:pPr>
            <a:endParaRPr lang="en-US" altLang="en-US" sz="32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Survival is better for males and blacks.</a:t>
            </a:r>
          </a:p>
        </p:txBody>
      </p:sp>
      <p:sp>
        <p:nvSpPr>
          <p:cNvPr id="4" name="Rectangle 2"/>
          <p:cNvSpPr txBox="1">
            <a:spLocks noChangeArrowheads="1"/>
          </p:cNvSpPr>
          <p:nvPr/>
        </p:nvSpPr>
        <p:spPr>
          <a:xfrm>
            <a:off x="874486" y="2508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8000" b="1" i="1" dirty="0">
                <a:solidFill>
                  <a:schemeClr val="accent1">
                    <a:lumMod val="75000"/>
                  </a:schemeClr>
                </a:solidFill>
                <a:latin typeface="Calisto MT" panose="02040603050505030304" pitchFamily="18" charset="0"/>
              </a:rPr>
              <a:t>Mortality</a:t>
            </a:r>
          </a:p>
        </p:txBody>
      </p:sp>
    </p:spTree>
    <p:extLst>
      <p:ext uri="{BB962C8B-B14F-4D97-AF65-F5344CB8AC3E}">
        <p14:creationId xmlns:p14="http://schemas.microsoft.com/office/powerpoint/2010/main" val="270648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2771"/>
                                        </p:tgtEl>
                                        <p:attrNameLst>
                                          <p:attrName>style.visibility</p:attrName>
                                        </p:attrNameLst>
                                      </p:cBhvr>
                                      <p:to>
                                        <p:strVal val="visible"/>
                                      </p:to>
                                    </p:set>
                                    <p:animEffect transition="in" filter="circle(in)">
                                      <p:cBhvr>
                                        <p:cTn id="13"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7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ctr" eaLnBrk="1" hangingPunct="1"/>
            <a:r>
              <a:rPr lang="en-US" altLang="en-US" sz="8000" b="1" i="1" dirty="0">
                <a:solidFill>
                  <a:schemeClr val="accent1">
                    <a:lumMod val="75000"/>
                  </a:schemeClr>
                </a:solidFill>
                <a:latin typeface="Calisto MT" panose="02040603050505030304" pitchFamily="18" charset="0"/>
              </a:rPr>
              <a:t>Genetics</a:t>
            </a:r>
          </a:p>
        </p:txBody>
      </p:sp>
      <p:sp>
        <p:nvSpPr>
          <p:cNvPr id="5123" name="Rectangle 3"/>
          <p:cNvSpPr>
            <a:spLocks noGrp="1" noChangeArrowheads="1"/>
          </p:cNvSpPr>
          <p:nvPr>
            <p:ph idx="1"/>
          </p:nvPr>
        </p:nvSpPr>
        <p:spPr>
          <a:xfrm>
            <a:off x="555812" y="1825625"/>
            <a:ext cx="10515600" cy="4351338"/>
          </a:xfrm>
        </p:spPr>
        <p:txBody>
          <a:bodyPr>
            <a:noAutofit/>
          </a:bodyPr>
          <a:lstStyle/>
          <a:p>
            <a:pPr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Trisomy 21 (47, +21), - 94 %, The frequency of trisomy increases with increasing maternal age.</a:t>
            </a:r>
          </a:p>
          <a:p>
            <a:pPr marL="0" indent="0" eaLnBrk="1" hangingPunct="1">
              <a:buNone/>
            </a:pPr>
            <a:endParaRPr lang="en-US" altLang="en-US" sz="3200" dirty="0">
              <a:solidFill>
                <a:schemeClr val="accent1">
                  <a:lumMod val="75000"/>
                </a:schemeClr>
              </a:solidFill>
              <a:latin typeface="Cooper Black" panose="0208090404030B020404" pitchFamily="18" charset="0"/>
            </a:endParaRPr>
          </a:p>
          <a:p>
            <a:pPr eaLnBrk="1" hangingPunct="1">
              <a:buFont typeface="Wingdings" panose="05000000000000000000" pitchFamily="2" charset="2"/>
              <a:buChar char="§"/>
            </a:pPr>
            <a:r>
              <a:rPr lang="en-US" altLang="en-US" sz="3200" dirty="0" err="1">
                <a:solidFill>
                  <a:schemeClr val="accent1">
                    <a:lumMod val="75000"/>
                  </a:schemeClr>
                </a:solidFill>
                <a:latin typeface="Cooper Black" panose="0208090404030B020404" pitchFamily="18" charset="0"/>
              </a:rPr>
              <a:t>Robertsonian</a:t>
            </a:r>
            <a:r>
              <a:rPr lang="en-US" altLang="en-US" sz="3200" dirty="0">
                <a:solidFill>
                  <a:schemeClr val="accent1">
                    <a:lumMod val="75000"/>
                  </a:schemeClr>
                </a:solidFill>
                <a:latin typeface="Cooper Black" panose="0208090404030B020404" pitchFamily="18" charset="0"/>
              </a:rPr>
              <a:t> translocation involving chromosome 21- Approx. 3-4 %, not related to maternal age.</a:t>
            </a:r>
          </a:p>
          <a:p>
            <a:pPr marL="0" indent="0" eaLnBrk="1" hangingPunct="1">
              <a:buNone/>
            </a:pPr>
            <a:endParaRPr lang="en-US" altLang="en-US" sz="3200" dirty="0">
              <a:solidFill>
                <a:schemeClr val="accent1">
                  <a:lumMod val="75000"/>
                </a:schemeClr>
              </a:solidFill>
              <a:latin typeface="Cooper Black" panose="0208090404030B020404" pitchFamily="18" charset="0"/>
            </a:endParaRPr>
          </a:p>
          <a:p>
            <a:pPr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Trisomy 21 mosaicism – 2 to 3 % cases</a:t>
            </a:r>
          </a:p>
          <a:p>
            <a:pPr eaLnBrk="1" hangingPunct="1">
              <a:buFont typeface="Wingdings" panose="05000000000000000000" pitchFamily="2" charset="2"/>
              <a:buChar char="§"/>
            </a:pPr>
            <a:endParaRPr lang="en-US" altLang="en-US" sz="3200" dirty="0">
              <a:latin typeface="Arial Rounded MT Bold" panose="020F0704030504030204" pitchFamily="34" charset="0"/>
            </a:endParaRPr>
          </a:p>
          <a:p>
            <a:pPr eaLnBrk="1" hangingPunct="1">
              <a:buFont typeface="Wingdings" panose="05000000000000000000" pitchFamily="2" charset="2"/>
              <a:buChar char="§"/>
            </a:pPr>
            <a:endParaRPr lang="en-US" altLang="en-US" sz="3200" dirty="0"/>
          </a:p>
        </p:txBody>
      </p:sp>
    </p:spTree>
    <p:extLst>
      <p:ext uri="{BB962C8B-B14F-4D97-AF65-F5344CB8AC3E}">
        <p14:creationId xmlns:p14="http://schemas.microsoft.com/office/powerpoint/2010/main" val="5599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5122"/>
                                        </p:tgtEl>
                                        <p:attrNameLst>
                                          <p:attrName>style.visibility</p:attrName>
                                        </p:attrNameLst>
                                      </p:cBhvr>
                                      <p:to>
                                        <p:strVal val="visible"/>
                                      </p:to>
                                    </p:set>
                                    <p:anim calcmode="lin" valueType="num">
                                      <p:cBhvr>
                                        <p:cTn id="9" dur="500" fill="hold"/>
                                        <p:tgtEl>
                                          <p:spTgt spid="5122"/>
                                        </p:tgtEl>
                                        <p:attrNameLst>
                                          <p:attrName>ppt_w</p:attrName>
                                        </p:attrNameLst>
                                      </p:cBhvr>
                                      <p:tavLst>
                                        <p:tav tm="0">
                                          <p:val>
                                            <p:fltVal val="0"/>
                                          </p:val>
                                        </p:tav>
                                        <p:tav tm="100000">
                                          <p:val>
                                            <p:strVal val="#ppt_w"/>
                                          </p:val>
                                        </p:tav>
                                      </p:tavLst>
                                    </p:anim>
                                    <p:anim calcmode="lin" valueType="num">
                                      <p:cBhvr>
                                        <p:cTn id="10" dur="500" fill="hold"/>
                                        <p:tgtEl>
                                          <p:spTgt spid="5122"/>
                                        </p:tgtEl>
                                        <p:attrNameLst>
                                          <p:attrName>ppt_h</p:attrName>
                                        </p:attrNameLst>
                                      </p:cBhvr>
                                      <p:tavLst>
                                        <p:tav tm="0">
                                          <p:val>
                                            <p:fltVal val="0"/>
                                          </p:val>
                                        </p:tav>
                                        <p:tav tm="100000">
                                          <p:val>
                                            <p:strVal val="#ppt_h"/>
                                          </p:val>
                                        </p:tav>
                                      </p:tavLst>
                                    </p:anim>
                                    <p:animEffect transition="in" filter="fade">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5123">
                                            <p:txEl>
                                              <p:pRg st="0" end="0"/>
                                            </p:txEl>
                                          </p:spTgt>
                                        </p:tgtEl>
                                        <p:attrNameLst>
                                          <p:attrName>style.visibility</p:attrName>
                                        </p:attrNameLst>
                                      </p:cBhvr>
                                      <p:to>
                                        <p:strVal val="visible"/>
                                      </p:to>
                                    </p:set>
                                  </p:childTnLst>
                                </p:cTn>
                              </p:par>
                              <p:par>
                                <p:cTn id="16" presetID="26" presetClass="emph" presetSubtype="0" fill="hold" grpId="0" nodeType="withEffect">
                                  <p:stCondLst>
                                    <p:cond delay="0"/>
                                  </p:stCondLst>
                                  <p:childTnLst>
                                    <p:animEffect transition="out" filter="fade">
                                      <p:cBhvr>
                                        <p:cTn id="17" dur="500" tmFilter="0, 0; .2, .5; .8, .5; 1, 0"/>
                                        <p:tgtEl>
                                          <p:spTgt spid="5123">
                                            <p:txEl>
                                              <p:pRg st="0" end="0"/>
                                            </p:txEl>
                                          </p:spTgt>
                                        </p:tgtEl>
                                      </p:cBhvr>
                                    </p:animEffect>
                                    <p:animScale>
                                      <p:cBhvr>
                                        <p:cTn id="18" dur="250" autoRev="1" fill="hold"/>
                                        <p:tgtEl>
                                          <p:spTgt spid="5123">
                                            <p:txEl>
                                              <p:pRg st="0" end="0"/>
                                            </p:txEl>
                                          </p:spTgt>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123">
                                            <p:txEl>
                                              <p:pRg st="2" end="2"/>
                                            </p:txEl>
                                          </p:spTgt>
                                        </p:tgtEl>
                                        <p:attrNameLst>
                                          <p:attrName>style.visibility</p:attrName>
                                        </p:attrNameLst>
                                      </p:cBhvr>
                                      <p:to>
                                        <p:strVal val="visible"/>
                                      </p:to>
                                    </p:set>
                                  </p:childTnLst>
                                </p:cTn>
                              </p:par>
                              <p:par>
                                <p:cTn id="23" presetID="26" presetClass="emph" presetSubtype="0" fill="hold" grpId="0" nodeType="withEffect">
                                  <p:stCondLst>
                                    <p:cond delay="0"/>
                                  </p:stCondLst>
                                  <p:childTnLst>
                                    <p:animEffect transition="out" filter="fade">
                                      <p:cBhvr>
                                        <p:cTn id="24" dur="500" tmFilter="0, 0; .2, .5; .8, .5; 1, 0"/>
                                        <p:tgtEl>
                                          <p:spTgt spid="5123">
                                            <p:txEl>
                                              <p:pRg st="2" end="2"/>
                                            </p:txEl>
                                          </p:spTgt>
                                        </p:tgtEl>
                                      </p:cBhvr>
                                    </p:animEffect>
                                    <p:animScale>
                                      <p:cBhvr>
                                        <p:cTn id="25" dur="250" autoRev="1" fill="hold"/>
                                        <p:tgtEl>
                                          <p:spTgt spid="5123">
                                            <p:txEl>
                                              <p:pRg st="2" end="2"/>
                                            </p:txEl>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5123">
                                            <p:txEl>
                                              <p:pRg st="4" end="4"/>
                                            </p:txEl>
                                          </p:spTgt>
                                        </p:tgtEl>
                                        <p:attrNameLst>
                                          <p:attrName>style.visibility</p:attrName>
                                        </p:attrNameLst>
                                      </p:cBhvr>
                                      <p:to>
                                        <p:strVal val="visible"/>
                                      </p:to>
                                    </p:set>
                                  </p:childTnLst>
                                </p:cTn>
                              </p:par>
                              <p:par>
                                <p:cTn id="30" presetID="26" presetClass="emph" presetSubtype="0" fill="hold" grpId="0" nodeType="withEffect">
                                  <p:stCondLst>
                                    <p:cond delay="0"/>
                                  </p:stCondLst>
                                  <p:childTnLst>
                                    <p:animEffect transition="out" filter="fade">
                                      <p:cBhvr>
                                        <p:cTn id="31" dur="500" tmFilter="0, 0; .2, .5; .8, .5; 1, 0"/>
                                        <p:tgtEl>
                                          <p:spTgt spid="5123">
                                            <p:txEl>
                                              <p:pRg st="4" end="4"/>
                                            </p:txEl>
                                          </p:spTgt>
                                        </p:tgtEl>
                                      </p:cBhvr>
                                    </p:animEffect>
                                    <p:animScale>
                                      <p:cBhvr>
                                        <p:cTn id="32" dur="250" autoRev="1" fill="hold"/>
                                        <p:tgtEl>
                                          <p:spTgt spid="512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2" grpId="1"/>
      <p:bldP spid="5123" grpId="0" uiExpand="1" build="allAtOnce"/>
      <p:bldP spid="5123" grpId="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3"/>
          <p:cNvGrpSpPr>
            <a:grpSpLocks/>
          </p:cNvGrpSpPr>
          <p:nvPr/>
        </p:nvGrpSpPr>
        <p:grpSpPr bwMode="auto">
          <a:xfrm>
            <a:off x="2927351" y="2492376"/>
            <a:ext cx="1541463" cy="1655763"/>
            <a:chOff x="576" y="1296"/>
            <a:chExt cx="1296" cy="1392"/>
          </a:xfrm>
        </p:grpSpPr>
        <p:pic>
          <p:nvPicPr>
            <p:cNvPr id="13342" name="Picture 4" descr="46,XX"/>
            <p:cNvPicPr>
              <a:picLocks noChangeAspect="1" noChangeArrowheads="1"/>
            </p:cNvPicPr>
            <p:nvPr/>
          </p:nvPicPr>
          <p:blipFill>
            <a:blip r:embed="rId3">
              <a:extLst>
                <a:ext uri="{28A0092B-C50C-407E-A947-70E740481C1C}">
                  <a14:useLocalDpi xmlns:a14="http://schemas.microsoft.com/office/drawing/2010/main" val="0"/>
                </a:ext>
              </a:extLst>
            </a:blip>
            <a:srcRect l="36702" t="79863" r="56123" b="11966"/>
            <a:stretch>
              <a:fillRect/>
            </a:stretch>
          </p:blipFill>
          <p:spPr bwMode="auto">
            <a:xfrm>
              <a:off x="720" y="1536"/>
              <a:ext cx="101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sp>
          <p:nvSpPr>
            <p:cNvPr id="13343" name="Oval 5"/>
            <p:cNvSpPr>
              <a:spLocks noChangeArrowheads="1"/>
            </p:cNvSpPr>
            <p:nvPr/>
          </p:nvSpPr>
          <p:spPr bwMode="auto">
            <a:xfrm>
              <a:off x="576" y="1296"/>
              <a:ext cx="1296" cy="139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sp>
        <p:nvSpPr>
          <p:cNvPr id="12297" name="Oval 9"/>
          <p:cNvSpPr>
            <a:spLocks noChangeArrowheads="1"/>
          </p:cNvSpPr>
          <p:nvPr/>
        </p:nvSpPr>
        <p:spPr bwMode="auto">
          <a:xfrm>
            <a:off x="8256588" y="2636838"/>
            <a:ext cx="1511300" cy="156845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17" name="Group 33"/>
          <p:cNvGrpSpPr>
            <a:grpSpLocks/>
          </p:cNvGrpSpPr>
          <p:nvPr/>
        </p:nvGrpSpPr>
        <p:grpSpPr bwMode="auto">
          <a:xfrm>
            <a:off x="1774825" y="4797426"/>
            <a:ext cx="1296988" cy="1368425"/>
            <a:chOff x="385" y="3113"/>
            <a:chExt cx="976" cy="1050"/>
          </a:xfrm>
        </p:grpSpPr>
        <p:sp>
          <p:nvSpPr>
            <p:cNvPr id="13337" name="Oval 15"/>
            <p:cNvSpPr>
              <a:spLocks noChangeArrowheads="1"/>
            </p:cNvSpPr>
            <p:nvPr/>
          </p:nvSpPr>
          <p:spPr bwMode="auto">
            <a:xfrm>
              <a:off x="385" y="3113"/>
              <a:ext cx="976" cy="105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38" name="Group 32"/>
            <p:cNvGrpSpPr>
              <a:grpSpLocks/>
            </p:cNvGrpSpPr>
            <p:nvPr/>
          </p:nvGrpSpPr>
          <p:grpSpPr bwMode="auto">
            <a:xfrm>
              <a:off x="521" y="3339"/>
              <a:ext cx="771" cy="587"/>
              <a:chOff x="420" y="3222"/>
              <a:chExt cx="914" cy="678"/>
            </a:xfrm>
          </p:grpSpPr>
          <p:pic>
            <p:nvPicPr>
              <p:cNvPr id="13339" name="Picture 13" descr="46,XX"/>
              <p:cNvPicPr>
                <a:picLocks noChangeAspect="1" noChangeArrowheads="1"/>
              </p:cNvPicPr>
              <p:nvPr/>
            </p:nvPicPr>
            <p:blipFill>
              <a:blip r:embed="rId3">
                <a:extLst>
                  <a:ext uri="{28A0092B-C50C-407E-A947-70E740481C1C}">
                    <a14:useLocalDpi xmlns:a14="http://schemas.microsoft.com/office/drawing/2010/main" val="0"/>
                  </a:ext>
                </a:extLst>
              </a:blip>
              <a:srcRect l="36719" t="79861" r="59505" b="11980"/>
              <a:stretch>
                <a:fillRect/>
              </a:stretch>
            </p:blipFill>
            <p:spPr bwMode="auto">
              <a:xfrm>
                <a:off x="932" y="3249"/>
                <a:ext cx="402"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pic>
            <p:nvPicPr>
              <p:cNvPr id="13340" name="Picture 14" descr="46,XX"/>
              <p:cNvPicPr>
                <a:picLocks noChangeAspect="1" noChangeArrowheads="1"/>
              </p:cNvPicPr>
              <p:nvPr/>
            </p:nvPicPr>
            <p:blipFill>
              <a:blip r:embed="rId3">
                <a:extLst>
                  <a:ext uri="{28A0092B-C50C-407E-A947-70E740481C1C}">
                    <a14:useLocalDpi xmlns:a14="http://schemas.microsoft.com/office/drawing/2010/main" val="0"/>
                  </a:ext>
                </a:extLst>
              </a:blip>
              <a:srcRect l="37370" t="79861" r="59895" b="11980"/>
              <a:stretch>
                <a:fillRect/>
              </a:stretch>
            </p:blipFill>
            <p:spPr bwMode="auto">
              <a:xfrm>
                <a:off x="420" y="3222"/>
                <a:ext cx="291"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pic>
            <p:nvPicPr>
              <p:cNvPr id="13341" name="Picture 16" descr="46,XX"/>
              <p:cNvPicPr>
                <a:picLocks noChangeAspect="1" noChangeArrowheads="1"/>
              </p:cNvPicPr>
              <p:nvPr/>
            </p:nvPicPr>
            <p:blipFill>
              <a:blip r:embed="rId3">
                <a:extLst>
                  <a:ext uri="{28A0092B-C50C-407E-A947-70E740481C1C}">
                    <a14:useLocalDpi xmlns:a14="http://schemas.microsoft.com/office/drawing/2010/main" val="0"/>
                  </a:ext>
                </a:extLst>
              </a:blip>
              <a:srcRect l="40495" t="79861" r="56511" b="11980"/>
              <a:stretch>
                <a:fillRect/>
              </a:stretch>
            </p:blipFill>
            <p:spPr bwMode="auto">
              <a:xfrm>
                <a:off x="709" y="3249"/>
                <a:ext cx="319"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grpSp>
      </p:grpSp>
      <p:grpSp>
        <p:nvGrpSpPr>
          <p:cNvPr id="13318" name="Group 34"/>
          <p:cNvGrpSpPr>
            <a:grpSpLocks/>
          </p:cNvGrpSpPr>
          <p:nvPr/>
        </p:nvGrpSpPr>
        <p:grpSpPr bwMode="auto">
          <a:xfrm>
            <a:off x="9121775" y="4868864"/>
            <a:ext cx="1295400" cy="1296987"/>
            <a:chOff x="4468" y="2931"/>
            <a:chExt cx="878" cy="942"/>
          </a:xfrm>
        </p:grpSpPr>
        <p:sp>
          <p:nvSpPr>
            <p:cNvPr id="13335" name="Oval 18"/>
            <p:cNvSpPr>
              <a:spLocks noChangeArrowheads="1"/>
            </p:cNvSpPr>
            <p:nvPr/>
          </p:nvSpPr>
          <p:spPr bwMode="auto">
            <a:xfrm>
              <a:off x="4468" y="2931"/>
              <a:ext cx="878" cy="94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pic>
          <p:nvPicPr>
            <p:cNvPr id="13336" name="Picture 19" descr="46,XX"/>
            <p:cNvPicPr>
              <a:picLocks noChangeAspect="1" noChangeArrowheads="1"/>
            </p:cNvPicPr>
            <p:nvPr/>
          </p:nvPicPr>
          <p:blipFill>
            <a:blip r:embed="rId3">
              <a:extLst>
                <a:ext uri="{28A0092B-C50C-407E-A947-70E740481C1C}">
                  <a14:useLocalDpi xmlns:a14="http://schemas.microsoft.com/office/drawing/2010/main" val="0"/>
                </a:ext>
              </a:extLst>
            </a:blip>
            <a:srcRect l="37381" t="79863" r="59561" b="11966"/>
            <a:stretch>
              <a:fillRect/>
            </a:stretch>
          </p:blipFill>
          <p:spPr bwMode="auto">
            <a:xfrm>
              <a:off x="4785" y="3113"/>
              <a:ext cx="293"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grpSp>
      <p:grpSp>
        <p:nvGrpSpPr>
          <p:cNvPr id="13319" name="Group 41"/>
          <p:cNvGrpSpPr>
            <a:grpSpLocks/>
          </p:cNvGrpSpPr>
          <p:nvPr/>
        </p:nvGrpSpPr>
        <p:grpSpPr bwMode="auto">
          <a:xfrm>
            <a:off x="5448301" y="4148138"/>
            <a:ext cx="1343025" cy="1441450"/>
            <a:chOff x="2472" y="2613"/>
            <a:chExt cx="846" cy="908"/>
          </a:xfrm>
        </p:grpSpPr>
        <p:sp>
          <p:nvSpPr>
            <p:cNvPr id="13333" name="Oval 21"/>
            <p:cNvSpPr>
              <a:spLocks noChangeArrowheads="1"/>
            </p:cNvSpPr>
            <p:nvPr/>
          </p:nvSpPr>
          <p:spPr bwMode="auto">
            <a:xfrm>
              <a:off x="2472" y="2613"/>
              <a:ext cx="846" cy="908"/>
            </a:xfrm>
            <a:prstGeom prst="ellipse">
              <a:avLst/>
            </a:prstGeom>
            <a:noFill/>
            <a:ln w="19050">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pic>
          <p:nvPicPr>
            <p:cNvPr id="13334" name="Picture 22" descr="46,XX"/>
            <p:cNvPicPr>
              <a:picLocks noChangeAspect="1" noChangeArrowheads="1"/>
            </p:cNvPicPr>
            <p:nvPr/>
          </p:nvPicPr>
          <p:blipFill>
            <a:blip r:embed="rId3">
              <a:extLst>
                <a:ext uri="{28A0092B-C50C-407E-A947-70E740481C1C}">
                  <a14:useLocalDpi xmlns:a14="http://schemas.microsoft.com/office/drawing/2010/main" val="0"/>
                </a:ext>
              </a:extLst>
            </a:blip>
            <a:srcRect l="37381" t="79863" r="59561" b="11966"/>
            <a:stretch>
              <a:fillRect/>
            </a:stretch>
          </p:blipFill>
          <p:spPr bwMode="auto">
            <a:xfrm>
              <a:off x="2744" y="2750"/>
              <a:ext cx="282"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grpSp>
      <p:sp>
        <p:nvSpPr>
          <p:cNvPr id="12315" name="Text Box 27"/>
          <p:cNvSpPr txBox="1">
            <a:spLocks noChangeArrowheads="1"/>
          </p:cNvSpPr>
          <p:nvPr/>
        </p:nvSpPr>
        <p:spPr bwMode="auto">
          <a:xfrm>
            <a:off x="2927351" y="5861050"/>
            <a:ext cx="779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400">
                <a:latin typeface="Candara" panose="020E0502030303020204" pitchFamily="34" charset="0"/>
              </a:rPr>
              <a:t>Trisomy</a:t>
            </a:r>
          </a:p>
        </p:txBody>
      </p:sp>
      <p:sp>
        <p:nvSpPr>
          <p:cNvPr id="12316" name="Text Box 28"/>
          <p:cNvSpPr txBox="1">
            <a:spLocks noChangeArrowheads="1"/>
          </p:cNvSpPr>
          <p:nvPr/>
        </p:nvSpPr>
        <p:spPr bwMode="auto">
          <a:xfrm>
            <a:off x="7104063" y="586105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GB" altLang="en-US" sz="1400">
                <a:latin typeface="Candara" panose="020E0502030303020204" pitchFamily="34" charset="0"/>
              </a:rPr>
              <a:t>Monosomy (lethal)</a:t>
            </a:r>
          </a:p>
        </p:txBody>
      </p:sp>
      <p:grpSp>
        <p:nvGrpSpPr>
          <p:cNvPr id="13322" name="Group 31"/>
          <p:cNvGrpSpPr>
            <a:grpSpLocks/>
          </p:cNvGrpSpPr>
          <p:nvPr/>
        </p:nvGrpSpPr>
        <p:grpSpPr bwMode="auto">
          <a:xfrm>
            <a:off x="5303838" y="836614"/>
            <a:ext cx="1585912" cy="1728787"/>
            <a:chOff x="2517" y="153"/>
            <a:chExt cx="1304" cy="1422"/>
          </a:xfrm>
        </p:grpSpPr>
        <p:sp>
          <p:nvSpPr>
            <p:cNvPr id="13329" name="Oval 8"/>
            <p:cNvSpPr>
              <a:spLocks noChangeArrowheads="1"/>
            </p:cNvSpPr>
            <p:nvPr/>
          </p:nvSpPr>
          <p:spPr bwMode="auto">
            <a:xfrm>
              <a:off x="2517" y="153"/>
              <a:ext cx="1304" cy="142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30" name="Group 30"/>
            <p:cNvGrpSpPr>
              <a:grpSpLocks/>
            </p:cNvGrpSpPr>
            <p:nvPr/>
          </p:nvGrpSpPr>
          <p:grpSpPr bwMode="auto">
            <a:xfrm>
              <a:off x="2744" y="210"/>
              <a:ext cx="834" cy="1101"/>
              <a:chOff x="2744" y="192"/>
              <a:chExt cx="834" cy="1101"/>
            </a:xfrm>
          </p:grpSpPr>
          <p:pic>
            <p:nvPicPr>
              <p:cNvPr id="13331" name="Picture 7" descr="46,XX"/>
              <p:cNvPicPr>
                <a:picLocks noChangeAspect="1" noChangeArrowheads="1"/>
              </p:cNvPicPr>
              <p:nvPr/>
            </p:nvPicPr>
            <p:blipFill>
              <a:blip r:embed="rId3">
                <a:extLst>
                  <a:ext uri="{28A0092B-C50C-407E-A947-70E740481C1C}">
                    <a14:useLocalDpi xmlns:a14="http://schemas.microsoft.com/office/drawing/2010/main" val="0"/>
                  </a:ext>
                </a:extLst>
              </a:blip>
              <a:srcRect l="36702" t="79863" r="56123" b="9772"/>
              <a:stretch>
                <a:fillRect/>
              </a:stretch>
            </p:blipFill>
            <p:spPr bwMode="auto">
              <a:xfrm>
                <a:off x="2744" y="391"/>
                <a:ext cx="83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13332" name="Line 29"/>
              <p:cNvSpPr>
                <a:spLocks noChangeShapeType="1"/>
              </p:cNvSpPr>
              <p:nvPr/>
            </p:nvSpPr>
            <p:spPr bwMode="auto">
              <a:xfrm>
                <a:off x="3152" y="192"/>
                <a:ext cx="0" cy="879"/>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3323" name="Line 35"/>
          <p:cNvSpPr>
            <a:spLocks noChangeShapeType="1"/>
          </p:cNvSpPr>
          <p:nvPr/>
        </p:nvSpPr>
        <p:spPr bwMode="auto">
          <a:xfrm flipH="1">
            <a:off x="2782889" y="4149725"/>
            <a:ext cx="433387" cy="6477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4" name="Line 36"/>
          <p:cNvSpPr>
            <a:spLocks noChangeShapeType="1"/>
          </p:cNvSpPr>
          <p:nvPr/>
        </p:nvSpPr>
        <p:spPr bwMode="auto">
          <a:xfrm flipH="1">
            <a:off x="4367214" y="2060575"/>
            <a:ext cx="865187" cy="6477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5" name="Line 37"/>
          <p:cNvSpPr>
            <a:spLocks noChangeShapeType="1"/>
          </p:cNvSpPr>
          <p:nvPr/>
        </p:nvSpPr>
        <p:spPr bwMode="auto">
          <a:xfrm>
            <a:off x="6959600" y="1989138"/>
            <a:ext cx="1296988" cy="7921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Line 38"/>
          <p:cNvSpPr>
            <a:spLocks noChangeShapeType="1"/>
          </p:cNvSpPr>
          <p:nvPr/>
        </p:nvSpPr>
        <p:spPr bwMode="auto">
          <a:xfrm>
            <a:off x="9480551" y="4221163"/>
            <a:ext cx="144463" cy="5762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7" name="Line 39"/>
          <p:cNvSpPr>
            <a:spLocks noChangeShapeType="1"/>
          </p:cNvSpPr>
          <p:nvPr/>
        </p:nvSpPr>
        <p:spPr bwMode="auto">
          <a:xfrm flipH="1">
            <a:off x="3216276" y="4941889"/>
            <a:ext cx="2087563" cy="358775"/>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Line 40"/>
          <p:cNvSpPr>
            <a:spLocks noChangeShapeType="1"/>
          </p:cNvSpPr>
          <p:nvPr/>
        </p:nvSpPr>
        <p:spPr bwMode="auto">
          <a:xfrm>
            <a:off x="6888163" y="4941888"/>
            <a:ext cx="2087562" cy="43180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41577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ssolve">
                                      <p:cBhvr>
                                        <p:cTn id="7" dur="500"/>
                                        <p:tgtEl>
                                          <p:spTgt spid="1229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297"/>
                                        </p:tgtEl>
                                        <p:attrNameLst>
                                          <p:attrName>style.visibility</p:attrName>
                                        </p:attrNameLst>
                                      </p:cBhvr>
                                      <p:to>
                                        <p:strVal val="visible"/>
                                      </p:to>
                                    </p:set>
                                    <p:animEffect transition="in" filter="dissolve">
                                      <p:cBhvr>
                                        <p:cTn id="11" dur="500"/>
                                        <p:tgtEl>
                                          <p:spTgt spid="1229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3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3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3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31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499"/>
                                          </p:stCondLst>
                                        </p:cTn>
                                        <p:tgtEl>
                                          <p:spTgt spid="12315"/>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3318"/>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499"/>
                                          </p:stCondLst>
                                        </p:cTn>
                                        <p:tgtEl>
                                          <p:spTgt spid="12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animBg="1"/>
      <p:bldP spid="12315" grpId="0" autoUpdateAnimBg="0"/>
      <p:bldP spid="12316" grpId="0" autoUpdateAnimBg="0"/>
      <p:bldP spid="13327" grpId="0" animBg="1"/>
      <p:bldP spid="133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0377" y="242888"/>
            <a:ext cx="9675018" cy="1323439"/>
          </a:xfrm>
          <a:prstGeom prst="rect">
            <a:avLst/>
          </a:prstGeom>
          <a:noFill/>
        </p:spPr>
        <p:txBody>
          <a:bodyPr wrap="square" rtlCol="0">
            <a:spAutoFit/>
          </a:bodyPr>
          <a:lstStyle/>
          <a:p>
            <a:pPr algn="ctr"/>
            <a:r>
              <a:rPr lang="en-US" sz="4000" b="1" dirty="0">
                <a:solidFill>
                  <a:schemeClr val="accent2">
                    <a:lumMod val="75000"/>
                  </a:schemeClr>
                </a:solidFill>
              </a:rPr>
              <a:t>Down Syndrome  in Consanguineous marriages</a:t>
            </a:r>
          </a:p>
        </p:txBody>
      </p:sp>
      <p:pic>
        <p:nvPicPr>
          <p:cNvPr id="4" name="Picture 3"/>
          <p:cNvPicPr>
            <a:picLocks noChangeAspect="1"/>
          </p:cNvPicPr>
          <p:nvPr/>
        </p:nvPicPr>
        <p:blipFill>
          <a:blip r:embed="rId3"/>
          <a:stretch>
            <a:fillRect/>
          </a:stretch>
        </p:blipFill>
        <p:spPr>
          <a:xfrm>
            <a:off x="1222772" y="2080677"/>
            <a:ext cx="9991724" cy="4777324"/>
          </a:xfrm>
          <a:prstGeom prst="rect">
            <a:avLst/>
          </a:prstGeom>
        </p:spPr>
      </p:pic>
      <p:pic>
        <p:nvPicPr>
          <p:cNvPr id="5" name="Picture 4"/>
          <p:cNvPicPr>
            <a:picLocks noChangeAspect="1"/>
          </p:cNvPicPr>
          <p:nvPr/>
        </p:nvPicPr>
        <p:blipFill>
          <a:blip r:embed="rId4"/>
          <a:stretch>
            <a:fillRect/>
          </a:stretch>
        </p:blipFill>
        <p:spPr>
          <a:xfrm>
            <a:off x="970359" y="1771649"/>
            <a:ext cx="10244137" cy="4972051"/>
          </a:xfrm>
          <a:prstGeom prst="rect">
            <a:avLst/>
          </a:prstGeom>
        </p:spPr>
      </p:pic>
    </p:spTree>
    <p:extLst>
      <p:ext uri="{BB962C8B-B14F-4D97-AF65-F5344CB8AC3E}">
        <p14:creationId xmlns:p14="http://schemas.microsoft.com/office/powerpoint/2010/main" val="39556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46470" y="190346"/>
            <a:ext cx="10515600" cy="1325563"/>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lgn="ctr" eaLnBrk="1" hangingPunct="1"/>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
        <p:nvSpPr>
          <p:cNvPr id="28675" name="Rectangle 3"/>
          <p:cNvSpPr>
            <a:spLocks noGrp="1" noChangeArrowheads="1"/>
          </p:cNvSpPr>
          <p:nvPr>
            <p:ph idx="1"/>
          </p:nvPr>
        </p:nvSpPr>
        <p:spPr>
          <a:xfrm>
            <a:off x="425244" y="1796127"/>
            <a:ext cx="11133344" cy="4490373"/>
          </a:xfrm>
          <a:noFill/>
        </p:spPr>
        <p:txBody>
          <a:bodyPr>
            <a:noAutofit/>
          </a:bodyPr>
          <a:lstStyle/>
          <a:p>
            <a:pPr algn="just" eaLnBrk="1" hangingPunct="1"/>
            <a:r>
              <a:rPr lang="en-US" altLang="en-US" sz="4000" dirty="0">
                <a:solidFill>
                  <a:srgbClr val="7030A0"/>
                </a:solidFill>
                <a:latin typeface="Rockwell Condensed" panose="02060603050405020104" pitchFamily="18" charset="0"/>
                <a:cs typeface="Aharoni" panose="02010803020104030203" pitchFamily="2" charset="-79"/>
              </a:rPr>
              <a:t>Prenatal screening</a:t>
            </a:r>
          </a:p>
          <a:p>
            <a:pPr algn="just" eaLnBrk="1" hangingPunct="1"/>
            <a:r>
              <a:rPr lang="en-US" altLang="en-US" sz="3600" dirty="0">
                <a:solidFill>
                  <a:srgbClr val="7030A0"/>
                </a:solidFill>
                <a:latin typeface="Rockwell Condensed" panose="02060603050405020104" pitchFamily="18" charset="0"/>
                <a:cs typeface="Aharoni" panose="02010803020104030203" pitchFamily="2" charset="-79"/>
              </a:rPr>
              <a:t>If no screening – It is recognized from the characteristic phenotypic features.</a:t>
            </a:r>
          </a:p>
          <a:p>
            <a:pPr algn="just"/>
            <a:r>
              <a:rPr lang="en-US" altLang="en-US" sz="3600" dirty="0">
                <a:solidFill>
                  <a:srgbClr val="7030A0"/>
                </a:solidFill>
                <a:latin typeface="Rockwell Condensed" panose="02060603050405020104" pitchFamily="18" charset="0"/>
                <a:cs typeface="Aharoni" panose="02010803020104030203" pitchFamily="2" charset="-79"/>
              </a:rPr>
              <a:t>Confirmed by Karyotype. Laboratory Tests</a:t>
            </a:r>
          </a:p>
          <a:p>
            <a:pPr algn="just"/>
            <a:r>
              <a:rPr lang="en-US" altLang="en-US" sz="3600" dirty="0">
                <a:solidFill>
                  <a:srgbClr val="7030A0"/>
                </a:solidFill>
                <a:latin typeface="Rockwell Condensed" panose="02060603050405020104" pitchFamily="18" charset="0"/>
                <a:cs typeface="Aharoni" panose="02010803020104030203" pitchFamily="2" charset="-79"/>
              </a:rPr>
              <a:t>Screening and diagnostic tests may be done during a woman's pregnancy, in either the first or the second trimester. Screening tests are not diagnostic; they indicate an increased likelihood of the fetus having Down syndrome. </a:t>
            </a:r>
            <a:endParaRPr lang="en-US" altLang="en-US" sz="4000" dirty="0">
              <a:solidFill>
                <a:srgbClr val="7030A0"/>
              </a:solidFill>
              <a:latin typeface="Rockwell Condensed" panose="02060603050405020104" pitchFamily="18" charset="0"/>
              <a:cs typeface="Aharoni" panose="02010803020104030203" pitchFamily="2" charset="-79"/>
            </a:endParaRPr>
          </a:p>
          <a:p>
            <a:endParaRPr lang="en-US" altLang="en-US" sz="4000" dirty="0">
              <a:latin typeface="Rockwell Condensed" panose="02060603050405020104" pitchFamily="18" charset="0"/>
              <a:cs typeface="Aharoni" panose="02010803020104030203" pitchFamily="2" charset="-79"/>
            </a:endParaRPr>
          </a:p>
        </p:txBody>
      </p:sp>
    </p:spTree>
    <p:extLst>
      <p:ext uri="{BB962C8B-B14F-4D97-AF65-F5344CB8AC3E}">
        <p14:creationId xmlns:p14="http://schemas.microsoft.com/office/powerpoint/2010/main" val="32780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strVal val="#ppt_w*0.70"/>
                                          </p:val>
                                        </p:tav>
                                        <p:tav tm="100000">
                                          <p:val>
                                            <p:strVal val="#ppt_w"/>
                                          </p:val>
                                        </p:tav>
                                      </p:tavLst>
                                    </p:anim>
                                    <p:anim calcmode="lin" valueType="num">
                                      <p:cBhvr>
                                        <p:cTn id="8" dur="1000" fill="hold"/>
                                        <p:tgtEl>
                                          <p:spTgt spid="28674"/>
                                        </p:tgtEl>
                                        <p:attrNameLst>
                                          <p:attrName>ppt_h</p:attrName>
                                        </p:attrNameLst>
                                      </p:cBhvr>
                                      <p:tavLst>
                                        <p:tav tm="0">
                                          <p:val>
                                            <p:strVal val="#ppt_h"/>
                                          </p:val>
                                        </p:tav>
                                        <p:tav tm="100000">
                                          <p:val>
                                            <p:strVal val="#ppt_h"/>
                                          </p:val>
                                        </p:tav>
                                      </p:tavLst>
                                    </p:anim>
                                    <p:animEffect transition="in" filter="fade">
                                      <p:cBhvr>
                                        <p:cTn id="9" dur="10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Effect transition="in" filter="fade">
                                      <p:cBhvr>
                                        <p:cTn id="14" dur="1000"/>
                                        <p:tgtEl>
                                          <p:spTgt spid="28675">
                                            <p:txEl>
                                              <p:pRg st="0" end="0"/>
                                            </p:txEl>
                                          </p:spTgt>
                                        </p:tgtEl>
                                      </p:cBhvr>
                                    </p:animEffect>
                                    <p:anim calcmode="lin" valueType="num">
                                      <p:cBhvr>
                                        <p:cTn id="15" dur="10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28675">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867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8675">
                                            <p:txEl>
                                              <p:pRg st="1" end="1"/>
                                            </p:txEl>
                                          </p:spTgt>
                                        </p:tgtEl>
                                        <p:attrNameLst>
                                          <p:attrName>style.visibility</p:attrName>
                                        </p:attrNameLst>
                                      </p:cBhvr>
                                      <p:to>
                                        <p:strVal val="visible"/>
                                      </p:to>
                                    </p:set>
                                    <p:animEffect transition="in" filter="fade">
                                      <p:cBhvr>
                                        <p:cTn id="22" dur="1000"/>
                                        <p:tgtEl>
                                          <p:spTgt spid="28675">
                                            <p:txEl>
                                              <p:pRg st="1" end="1"/>
                                            </p:txEl>
                                          </p:spTgt>
                                        </p:tgtEl>
                                      </p:cBhvr>
                                    </p:animEffect>
                                    <p:anim calcmode="lin" valueType="num">
                                      <p:cBhvr>
                                        <p:cTn id="23" dur="10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2867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867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28675">
                                            <p:txEl>
                                              <p:pRg st="2" end="2"/>
                                            </p:txEl>
                                          </p:spTgt>
                                        </p:tgtEl>
                                        <p:attrNameLst>
                                          <p:attrName>style.visibility</p:attrName>
                                        </p:attrNameLst>
                                      </p:cBhvr>
                                      <p:to>
                                        <p:strVal val="visible"/>
                                      </p:to>
                                    </p:set>
                                    <p:animEffect transition="in" filter="fade">
                                      <p:cBhvr>
                                        <p:cTn id="30" dur="1000"/>
                                        <p:tgtEl>
                                          <p:spTgt spid="28675">
                                            <p:txEl>
                                              <p:pRg st="2" end="2"/>
                                            </p:txEl>
                                          </p:spTgt>
                                        </p:tgtEl>
                                      </p:cBhvr>
                                    </p:animEffect>
                                    <p:anim calcmode="lin" valueType="num">
                                      <p:cBhvr>
                                        <p:cTn id="31" dur="10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28675">
                                            <p:txEl>
                                              <p:pRg st="2" end="2"/>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867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28675">
                                            <p:txEl>
                                              <p:pRg st="3" end="3"/>
                                            </p:txEl>
                                          </p:spTgt>
                                        </p:tgtEl>
                                        <p:attrNameLst>
                                          <p:attrName>style.visibility</p:attrName>
                                        </p:attrNameLst>
                                      </p:cBhvr>
                                      <p:to>
                                        <p:strVal val="visible"/>
                                      </p:to>
                                    </p:set>
                                    <p:animEffect transition="in" filter="fade">
                                      <p:cBhvr>
                                        <p:cTn id="38" dur="1000"/>
                                        <p:tgtEl>
                                          <p:spTgt spid="28675">
                                            <p:txEl>
                                              <p:pRg st="3" end="3"/>
                                            </p:txEl>
                                          </p:spTgt>
                                        </p:tgtEl>
                                      </p:cBhvr>
                                    </p:animEffect>
                                    <p:anim calcmode="lin" valueType="num">
                                      <p:cBhvr>
                                        <p:cTn id="39" dur="10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28675">
                                            <p:txEl>
                                              <p:pRg st="3" end="3"/>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8675">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P spid="2867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ebspace.webring.com/people/sn/nikki831/downsyndrome/images/chromosomesdow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346" y="414337"/>
            <a:ext cx="5506679" cy="62816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735533" y="5232348"/>
            <a:ext cx="1076325" cy="1390650"/>
          </a:xfrm>
          <a:prstGeom prst="rect">
            <a:avLst/>
          </a:prstGeom>
        </p:spPr>
      </p:pic>
      <p:pic>
        <p:nvPicPr>
          <p:cNvPr id="2050" name="Picture 2" descr="http://anthro.palomar.edu/abnormal/images/karyotype_ma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53" y="414337"/>
            <a:ext cx="5512900" cy="628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9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2.29167E-6 3.7037E-6 L 0.14232 -0.35811 " pathEditMode="relative" rAng="0" ptsTypes="AA">
                                      <p:cBhvr>
                                        <p:cTn id="8" dur="2000" fill="hold"/>
                                        <p:tgtEl>
                                          <p:spTgt spid="2"/>
                                        </p:tgtEl>
                                        <p:attrNameLst>
                                          <p:attrName>ppt_x</p:attrName>
                                          <p:attrName>ppt_y</p:attrName>
                                        </p:attrNameLst>
                                      </p:cBhvr>
                                      <p:rCtr x="7109" y="-17917"/>
                                    </p:animMotion>
                                  </p:childTnLst>
                                </p:cTn>
                              </p:par>
                              <p:par>
                                <p:cTn id="9" presetID="6" presetClass="emph" presetSubtype="0" fill="hold" nodeType="withEffect">
                                  <p:stCondLst>
                                    <p:cond delay="0"/>
                                  </p:stCondLst>
                                  <p:childTnLst>
                                    <p:animScale>
                                      <p:cBhvr>
                                        <p:cTn id="10" dur="2000" fill="hold"/>
                                        <p:tgtEl>
                                          <p:spTgt spid="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646470" y="1840374"/>
            <a:ext cx="10840064" cy="4719241"/>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en-US" sz="4000" dirty="0">
                <a:solidFill>
                  <a:srgbClr val="7030A0"/>
                </a:solidFill>
                <a:latin typeface="Rockwell Condensed" panose="02060603050405020104" pitchFamily="18" charset="0"/>
                <a:cs typeface="Aharoni" panose="02010803020104030203" pitchFamily="2" charset="-79"/>
              </a:rPr>
              <a:t>Prenatal diagnostic tests may be performed when screening tests are abnormal. They involve taking samples of the fluid or tissues surrounding the baby and evaluating them for an additional copy or portion of chromosome 21.</a:t>
            </a:r>
          </a:p>
          <a:p>
            <a:pPr algn="just">
              <a:lnSpc>
                <a:spcPct val="90000"/>
              </a:lnSpc>
              <a:spcBef>
                <a:spcPts val="1000"/>
              </a:spcBef>
            </a:pPr>
            <a:endParaRPr lang="en-US" sz="4000" dirty="0">
              <a:solidFill>
                <a:srgbClr val="7030A0"/>
              </a:solidFill>
              <a:latin typeface="Rockwell Condensed" panose="02060603050405020104" pitchFamily="18" charset="0"/>
              <a:cs typeface="Aharoni" panose="02010803020104030203" pitchFamily="2" charset="-79"/>
            </a:endParaRPr>
          </a:p>
          <a:p>
            <a:pPr marL="228600" indent="-228600" algn="just">
              <a:lnSpc>
                <a:spcPct val="90000"/>
              </a:lnSpc>
              <a:spcBef>
                <a:spcPts val="1000"/>
              </a:spcBef>
              <a:buFont typeface="Arial" panose="020B0604020202020204" pitchFamily="34" charset="0"/>
              <a:buChar char="•"/>
            </a:pPr>
            <a:r>
              <a:rPr lang="en-US" sz="4000" dirty="0">
                <a:solidFill>
                  <a:srgbClr val="7030A0"/>
                </a:solidFill>
                <a:latin typeface="Rockwell Condensed" panose="02060603050405020104" pitchFamily="18" charset="0"/>
                <a:cs typeface="Aharoni" panose="02010803020104030203" pitchFamily="2" charset="-79"/>
              </a:rPr>
              <a:t>A very small risk of infection and miscarriage is associated with these diagnostic tests. </a:t>
            </a:r>
          </a:p>
          <a:p>
            <a:endParaRPr lang="en-US" sz="3200" dirty="0"/>
          </a:p>
        </p:txBody>
      </p:sp>
      <p:sp>
        <p:nvSpPr>
          <p:cNvPr id="4"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17728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46470" y="1843711"/>
            <a:ext cx="10933470" cy="4557087"/>
          </a:xfrm>
          <a:prstGeom prst="rect">
            <a:avLst/>
          </a:prstGeom>
        </p:spPr>
        <p:txBody>
          <a:bodyPr wrap="square">
            <a:noAutofit/>
          </a:bodyPr>
          <a:lstStyle/>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Chorionic villus sampling (CVS) – 9th to 11th week of pregnancy</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Amniotic fluid analysis (amniocentesis) – 14th to 18th week of pregnancy</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Chromosomal microarray testing – also uses samples collected via CVS or amniocentesis to examine the DNA of the unborn fetus for abnormalities</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Diagnosis after birth</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A diagnosis after birth is usually based initially on physical signs and characteristics. However, these signs and symptoms may also be seen in babies without Down syndrome. </a:t>
            </a:r>
          </a:p>
        </p:txBody>
      </p:sp>
      <p:sp>
        <p:nvSpPr>
          <p:cNvPr id="3"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36568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693174" y="1956815"/>
            <a:ext cx="10559845" cy="4524315"/>
          </a:xfrm>
          <a:prstGeom prst="rect">
            <a:avLst/>
          </a:prstGeom>
        </p:spPr>
        <p:txBody>
          <a:bodyPr wrap="square">
            <a:spAutoFit/>
          </a:bodyPr>
          <a:lstStyle/>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TSH and/or T4 – to detect thyroid disease, especially hypothyroidism. This condition may develop at any age for a person with Down syndrome, so screening is usually done as a newborn and then at regular intervals throughout the person's life.</a:t>
            </a:r>
          </a:p>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Complete blood count (CBC) – to detect anemia or infections and sometimes leukemia</a:t>
            </a:r>
          </a:p>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Glucose – to identify diabetes</a:t>
            </a:r>
          </a:p>
        </p:txBody>
      </p:sp>
      <p:sp>
        <p:nvSpPr>
          <p:cNvPr id="4"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35604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altLang="en-US" sz="6600" b="1" i="1" dirty="0">
                <a:solidFill>
                  <a:schemeClr val="accent5"/>
                </a:solidFill>
                <a:latin typeface="Cooper Black" panose="0208090404030B020404" pitchFamily="18" charset="0"/>
              </a:rPr>
              <a:t>Counseling</a:t>
            </a:r>
            <a:endParaRPr lang="en-US" altLang="en-US" b="1" i="1" dirty="0">
              <a:solidFill>
                <a:schemeClr val="accent5"/>
              </a:solidFill>
              <a:latin typeface="Cooper Black" panose="0208090404030B020404" pitchFamily="18" charset="0"/>
            </a:endParaRPr>
          </a:p>
        </p:txBody>
      </p:sp>
      <p:sp>
        <p:nvSpPr>
          <p:cNvPr id="33795" name="Rectangle 3"/>
          <p:cNvSpPr>
            <a:spLocks noGrp="1" noChangeArrowheads="1"/>
          </p:cNvSpPr>
          <p:nvPr>
            <p:ph idx="1"/>
          </p:nvPr>
        </p:nvSpPr>
        <p:spPr>
          <a:xfrm>
            <a:off x="581024" y="1690687"/>
            <a:ext cx="11020426" cy="4867275"/>
          </a:xfrm>
          <a:solidFill>
            <a:schemeClr val="accent1">
              <a:lumMod val="20000"/>
              <a:lumOff val="80000"/>
            </a:schemeClr>
          </a:solidFill>
        </p:spPr>
        <p:txBody>
          <a:bodyPr>
            <a:noAutofit/>
          </a:bodyPr>
          <a:lstStyle/>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May begin when a prenatal diagnosis is made</a:t>
            </a:r>
            <a:r>
              <a:rPr lang="en-US" altLang="en-US" sz="3600" dirty="0">
                <a:solidFill>
                  <a:schemeClr val="accent6">
                    <a:lumMod val="50000"/>
                  </a:schemeClr>
                </a:solidFill>
              </a:rPr>
              <a:t>.</a:t>
            </a:r>
            <a:endParaRPr lang="en-US" altLang="en-US" sz="3600" dirty="0">
              <a:solidFill>
                <a:schemeClr val="accent6">
                  <a:lumMod val="50000"/>
                </a:schemeClr>
              </a:solidFill>
              <a:latin typeface="Aharoni" panose="02010803020104030203" pitchFamily="2" charset="-79"/>
              <a:cs typeface="Aharoni" panose="02010803020104030203" pitchFamily="2" charset="-79"/>
            </a:endParaRP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Discuss the wide range of variability in manifestation and prognosis.</a:t>
            </a: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Medical and educational treatments and interventions should be discussed.</a:t>
            </a: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Initial referrals for early intervention, informative publications, parent groups, and advocacy groups</a:t>
            </a:r>
            <a:r>
              <a:rPr lang="en-US" altLang="en-US" sz="3600" dirty="0">
                <a:solidFill>
                  <a:schemeClr val="accent6">
                    <a:lumMod val="50000"/>
                  </a:schemeClr>
                </a:solidFill>
              </a:rPr>
              <a:t>.</a:t>
            </a:r>
          </a:p>
        </p:txBody>
      </p:sp>
    </p:spTree>
    <p:extLst>
      <p:ext uri="{BB962C8B-B14F-4D97-AF65-F5344CB8AC3E}">
        <p14:creationId xmlns:p14="http://schemas.microsoft.com/office/powerpoint/2010/main" val="66484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checkerboard(across)">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795">
                                            <p:bg/>
                                          </p:spTgt>
                                        </p:tgtEl>
                                        <p:attrNameLst>
                                          <p:attrName>style.visibility</p:attrName>
                                        </p:attrNameLst>
                                      </p:cBhvr>
                                      <p:to>
                                        <p:strVal val="visible"/>
                                      </p:to>
                                    </p:set>
                                    <p:animEffect transition="in" filter="barn(inVertical)">
                                      <p:cBhvr>
                                        <p:cTn id="12" dur="500"/>
                                        <p:tgtEl>
                                          <p:spTgt spid="3379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795">
                                            <p:txEl>
                                              <p:pRg st="0" end="0"/>
                                            </p:txEl>
                                          </p:spTgt>
                                        </p:tgtEl>
                                        <p:attrNameLst>
                                          <p:attrName>style.visibility</p:attrName>
                                        </p:attrNameLst>
                                      </p:cBhvr>
                                      <p:to>
                                        <p:strVal val="visible"/>
                                      </p:to>
                                    </p:set>
                                    <p:animEffect transition="in" filter="barn(inVertical)">
                                      <p:cBhvr>
                                        <p:cTn id="17" dur="500"/>
                                        <p:tgtEl>
                                          <p:spTgt spid="3379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795">
                                            <p:txEl>
                                              <p:pRg st="1" end="1"/>
                                            </p:txEl>
                                          </p:spTgt>
                                        </p:tgtEl>
                                        <p:attrNameLst>
                                          <p:attrName>style.visibility</p:attrName>
                                        </p:attrNameLst>
                                      </p:cBhvr>
                                      <p:to>
                                        <p:strVal val="visible"/>
                                      </p:to>
                                    </p:set>
                                    <p:animEffect transition="in" filter="barn(inVertical)">
                                      <p:cBhvr>
                                        <p:cTn id="22" dur="500"/>
                                        <p:tgtEl>
                                          <p:spTgt spid="3379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795">
                                            <p:txEl>
                                              <p:pRg st="2" end="2"/>
                                            </p:txEl>
                                          </p:spTgt>
                                        </p:tgtEl>
                                        <p:attrNameLst>
                                          <p:attrName>style.visibility</p:attrName>
                                        </p:attrNameLst>
                                      </p:cBhvr>
                                      <p:to>
                                        <p:strVal val="visible"/>
                                      </p:to>
                                    </p:set>
                                    <p:animEffect transition="in" filter="barn(inVertical)">
                                      <p:cBhvr>
                                        <p:cTn id="27" dur="500"/>
                                        <p:tgtEl>
                                          <p:spTgt spid="3379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795">
                                            <p:txEl>
                                              <p:pRg st="3" end="3"/>
                                            </p:txEl>
                                          </p:spTgt>
                                        </p:tgtEl>
                                        <p:attrNameLst>
                                          <p:attrName>style.visibility</p:attrName>
                                        </p:attrNameLst>
                                      </p:cBhvr>
                                      <p:to>
                                        <p:strVal val="visible"/>
                                      </p:to>
                                    </p:set>
                                    <p:animEffect transition="in" filter="barn(inVertical)">
                                      <p:cBhvr>
                                        <p:cTn id="32"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pattFill prst="pct1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Rectangle 2"/>
          <p:cNvSpPr/>
          <p:nvPr/>
        </p:nvSpPr>
        <p:spPr>
          <a:xfrm>
            <a:off x="3192159" y="544195"/>
            <a:ext cx="5634317" cy="1015663"/>
          </a:xfrm>
          <a:prstGeom prst="rect">
            <a:avLst/>
          </a:prstGeom>
          <a:noFill/>
        </p:spPr>
        <p:txBody>
          <a:bodyPr wrap="square">
            <a:spAutoFit/>
          </a:bodyPr>
          <a:lstStyle/>
          <a:p>
            <a:r>
              <a:rPr lang="en-US" sz="6000" dirty="0">
                <a:solidFill>
                  <a:srgbClr val="0070C0"/>
                </a:solidFill>
                <a:latin typeface="Script MT Bold" panose="03040602040607080904" pitchFamily="66" charset="0"/>
                <a:cs typeface="Andalus" panose="02020603050405020304" pitchFamily="18" charset="-78"/>
              </a:rPr>
              <a:t>Down Syndrome</a:t>
            </a:r>
          </a:p>
        </p:txBody>
      </p:sp>
      <p:sp>
        <p:nvSpPr>
          <p:cNvPr id="4" name="Rectangle 3"/>
          <p:cNvSpPr/>
          <p:nvPr/>
        </p:nvSpPr>
        <p:spPr>
          <a:xfrm>
            <a:off x="1046268" y="1559858"/>
            <a:ext cx="10147758" cy="4899934"/>
          </a:xfrm>
          <a:prstGeom prst="rect">
            <a:avLst/>
          </a:prstGeom>
        </p:spPr>
        <p:txBody>
          <a:bodyPr wrap="square">
            <a:normAutofit lnSpcReduction="10000"/>
          </a:bodyPr>
          <a:lstStyle/>
          <a:p>
            <a:pPr marL="571500" indent="-571500" algn="just">
              <a:buFont typeface="Arial" panose="020B0604020202020204" pitchFamily="34" charset="0"/>
              <a:buChar char="•"/>
            </a:pPr>
            <a:r>
              <a:rPr lang="en-US" sz="4000" dirty="0">
                <a:solidFill>
                  <a:schemeClr val="accent5">
                    <a:lumMod val="75000"/>
                  </a:schemeClr>
                </a:solidFill>
                <a:latin typeface="Calisto MT" panose="02040603050505030304" pitchFamily="18" charset="0"/>
                <a:cs typeface="Arial" panose="020B0604020202020204" pitchFamily="34" charset="0"/>
              </a:rPr>
              <a:t>Down Syndrome, also known as Trisomy 21, is a disorder that occurs when an extra chromosome is present on the 21 chromosome.</a:t>
            </a:r>
          </a:p>
          <a:p>
            <a:pPr marL="571500" indent="-571500" algn="just">
              <a:buFont typeface="Arial" panose="020B0604020202020204" pitchFamily="34" charset="0"/>
              <a:buChar char="•"/>
            </a:pPr>
            <a:endParaRPr lang="en-US" sz="4000" dirty="0">
              <a:solidFill>
                <a:schemeClr val="accent5">
                  <a:lumMod val="75000"/>
                </a:schemeClr>
              </a:solidFill>
              <a:latin typeface="Calisto MT" panose="02040603050505030304" pitchFamily="18" charset="0"/>
              <a:cs typeface="Arial" panose="020B0604020202020204" pitchFamily="34" charset="0"/>
            </a:endParaRPr>
          </a:p>
          <a:p>
            <a:pPr marL="571500" indent="-571500" algn="just">
              <a:buFont typeface="Arial" panose="020B0604020202020204" pitchFamily="34" charset="0"/>
              <a:buChar char="•"/>
            </a:pPr>
            <a:r>
              <a:rPr lang="en-US" sz="4000" dirty="0">
                <a:solidFill>
                  <a:schemeClr val="accent5">
                    <a:lumMod val="75000"/>
                  </a:schemeClr>
                </a:solidFill>
                <a:latin typeface="Calisto MT" panose="02040603050505030304" pitchFamily="18" charset="0"/>
                <a:cs typeface="Arial" panose="020B0604020202020204" pitchFamily="34" charset="0"/>
              </a:rPr>
              <a:t> This takes place when, during meiosis, an egg with 22 chromosomes and a cell with 24 chromosomes are made. </a:t>
            </a:r>
          </a:p>
        </p:txBody>
      </p:sp>
    </p:spTree>
    <p:extLst>
      <p:ext uri="{BB962C8B-B14F-4D97-AF65-F5344CB8AC3E}">
        <p14:creationId xmlns:p14="http://schemas.microsoft.com/office/powerpoint/2010/main" val="20275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73000">
              <a:schemeClr val="accent4">
                <a:lumMod val="0"/>
                <a:lumOff val="100000"/>
              </a:schemeClr>
            </a:gs>
            <a:gs pos="100000">
              <a:srgbClr val="FFFF93"/>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noFill/>
          <a:ln/>
        </p:spPr>
        <p:txBody>
          <a:bodyPr vert="horz" lIns="92075" tIns="46038" rIns="92075" bIns="46038" rtlCol="0" anchor="ctr">
            <a:normAutofit/>
          </a:bodyPr>
          <a:lstStyle/>
          <a:p>
            <a:r>
              <a:rPr lang="en-US" altLang="en-US" sz="4800" dirty="0">
                <a:solidFill>
                  <a:schemeClr val="accent1">
                    <a:lumMod val="75000"/>
                  </a:schemeClr>
                </a:solidFill>
                <a:latin typeface="Calisto MT" panose="02040603050505030304" pitchFamily="18" charset="0"/>
              </a:rPr>
              <a:t>Is There A Cure For Down Syndrome?</a:t>
            </a:r>
          </a:p>
        </p:txBody>
      </p:sp>
      <p:sp>
        <p:nvSpPr>
          <p:cNvPr id="7" name="Rectangle 3"/>
          <p:cNvSpPr>
            <a:spLocks noGrp="1" noChangeArrowheads="1"/>
          </p:cNvSpPr>
          <p:nvPr>
            <p:ph idx="1"/>
          </p:nvPr>
        </p:nvSpPr>
        <p:spPr>
          <a:xfrm>
            <a:off x="838200" y="1918931"/>
            <a:ext cx="10515600" cy="4351338"/>
          </a:xfrm>
          <a:noFill/>
          <a:ln/>
        </p:spPr>
        <p:txBody>
          <a:bodyPr vert="horz" lIns="92075" tIns="46038" rIns="92075" bIns="46038" rtlCol="0">
            <a:noAutofit/>
          </a:bodyPr>
          <a:lstStyle/>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No, there is no cure.</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It cannot be prevented</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Scientists do not know why problems involving chromosome 21 occur.</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Down syndrome is not caused by anything either of the parents did or did not do.</a:t>
            </a:r>
          </a:p>
        </p:txBody>
      </p:sp>
    </p:spTree>
    <p:extLst>
      <p:ext uri="{BB962C8B-B14F-4D97-AF65-F5344CB8AC3E}">
        <p14:creationId xmlns:p14="http://schemas.microsoft.com/office/powerpoint/2010/main" val="106600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additive="base">
                                        <p:cTn id="12"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additive="base">
                                        <p:cTn id="3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additive="base">
                                        <p:cTn id="3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81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Autofit/>
          </a:bodyPr>
          <a:lstStyle/>
          <a:p>
            <a:pPr algn="ctr"/>
            <a:r>
              <a:rPr lang="en-US" altLang="en-US" sz="4800" dirty="0">
                <a:solidFill>
                  <a:schemeClr val="accent1">
                    <a:lumMod val="75000"/>
                  </a:schemeClr>
                </a:solidFill>
                <a:latin typeface="Calisto MT" panose="02040603050505030304" pitchFamily="18" charset="0"/>
              </a:rPr>
              <a:t>Physiotherapy Management</a:t>
            </a:r>
          </a:p>
        </p:txBody>
      </p:sp>
      <p:sp>
        <p:nvSpPr>
          <p:cNvPr id="34819" name="Rectangle 3"/>
          <p:cNvSpPr>
            <a:spLocks noGrp="1" noChangeArrowheads="1"/>
          </p:cNvSpPr>
          <p:nvPr>
            <p:ph idx="1"/>
          </p:nvPr>
        </p:nvSpPr>
        <p:spPr>
          <a:xfrm>
            <a:off x="702128" y="1690688"/>
            <a:ext cx="10787743" cy="4821918"/>
          </a:xfrm>
        </p:spPr>
        <p:txBody>
          <a:bodyPr>
            <a:noAutofit/>
          </a:bodyPr>
          <a:lstStyle/>
          <a:p>
            <a:pPr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Assessment</a:t>
            </a: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History: health, progress, current status, caregivers.</a:t>
            </a:r>
          </a:p>
          <a:p>
            <a:pPr lvl="1" algn="just">
              <a:buFont typeface="Wingdings" panose="05000000000000000000" pitchFamily="2" charset="2"/>
              <a:buChar char="q"/>
            </a:pPr>
            <a:endParaRPr lang="en-US" altLang="en-US" sz="3600" b="1" dirty="0">
              <a:solidFill>
                <a:schemeClr val="accent1">
                  <a:lumMod val="50000"/>
                </a:schemeClr>
              </a:solidFill>
              <a:latin typeface="Andalus" panose="02020603050405020304" pitchFamily="18" charset="-78"/>
              <a:cs typeface="Andalus" panose="02020603050405020304" pitchFamily="18" charset="-78"/>
            </a:endParaRP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Observation of spontaneous movement, quality of movement, positioning and handling by parent</a:t>
            </a:r>
          </a:p>
          <a:p>
            <a:pPr lvl="1" algn="just">
              <a:buFont typeface="Wingdings" panose="05000000000000000000" pitchFamily="2" charset="2"/>
              <a:buChar char="q"/>
            </a:pPr>
            <a:endParaRPr lang="en-US" altLang="en-US" sz="3600" b="1" dirty="0">
              <a:solidFill>
                <a:schemeClr val="accent1">
                  <a:lumMod val="50000"/>
                </a:schemeClr>
              </a:solidFill>
              <a:latin typeface="Andalus" panose="02020603050405020304" pitchFamily="18" charset="-78"/>
              <a:cs typeface="Andalus" panose="02020603050405020304" pitchFamily="18" charset="-78"/>
            </a:endParaRP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Postural alignment, resistance to passive movement, strength, range of motion, postural reactions, response to sensory stimuli</a:t>
            </a:r>
            <a:endParaRPr lang="en-US" altLang="en-US" sz="3200" b="1"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9684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20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 calcmode="lin" valueType="num">
                                      <p:cBhvr>
                                        <p:cTn id="12" dur="500" decel="50000" fill="hold">
                                          <p:stCondLst>
                                            <p:cond delay="0"/>
                                          </p:stCondLst>
                                        </p:cTn>
                                        <p:tgtEl>
                                          <p:spTgt spid="34819">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4819">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4819">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4819">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4819">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4819">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4819">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4819">
                                            <p:txEl>
                                              <p:pRg st="0" end="0"/>
                                            </p:txEl>
                                          </p:spTgt>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34819">
                                            <p:txEl>
                                              <p:pRg st="1" end="1"/>
                                            </p:txEl>
                                          </p:spTgt>
                                        </p:tgtEl>
                                        <p:attrNameLst>
                                          <p:attrName>style.visibility</p:attrName>
                                        </p:attrNameLst>
                                      </p:cBhvr>
                                      <p:to>
                                        <p:strVal val="visible"/>
                                      </p:to>
                                    </p:set>
                                    <p:anim calcmode="lin" valueType="num">
                                      <p:cBhvr>
                                        <p:cTn id="22" dur="500" decel="50000" fill="hold">
                                          <p:stCondLst>
                                            <p:cond delay="0"/>
                                          </p:stCondLst>
                                        </p:cTn>
                                        <p:tgtEl>
                                          <p:spTgt spid="34819">
                                            <p:txEl>
                                              <p:pRg st="1" end="1"/>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4819">
                                            <p:txEl>
                                              <p:pRg st="1" end="1"/>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4819">
                                            <p:txEl>
                                              <p:pRg st="1" end="1"/>
                                            </p:txEl>
                                          </p:spTgt>
                                        </p:tgtEl>
                                        <p:attrNameLst>
                                          <p:attrName>ppt_w</p:attrName>
                                        </p:attrNameLst>
                                      </p:cBhvr>
                                      <p:tavLst>
                                        <p:tav tm="0">
                                          <p:val>
                                            <p:strVal val="#ppt_w*.05"/>
                                          </p:val>
                                        </p:tav>
                                        <p:tav tm="100000">
                                          <p:val>
                                            <p:strVal val="#ppt_w"/>
                                          </p:val>
                                        </p:tav>
                                      </p:tavLst>
                                    </p:anim>
                                    <p:anim calcmode="lin" valueType="num">
                                      <p:cBhvr>
                                        <p:cTn id="25" dur="10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4819">
                                            <p:txEl>
                                              <p:pRg st="1" end="1"/>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4819">
                                            <p:txEl>
                                              <p:pRg st="1" end="1"/>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4819">
                                            <p:txEl>
                                              <p:pRg st="1" end="1"/>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4819">
                                            <p:txEl>
                                              <p:pRg st="1" end="1"/>
                                            </p:txEl>
                                          </p:spTgt>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34819">
                                            <p:txEl>
                                              <p:pRg st="3" end="3"/>
                                            </p:txEl>
                                          </p:spTgt>
                                        </p:tgtEl>
                                        <p:attrNameLst>
                                          <p:attrName>style.visibility</p:attrName>
                                        </p:attrNameLst>
                                      </p:cBhvr>
                                      <p:to>
                                        <p:strVal val="visible"/>
                                      </p:to>
                                    </p:set>
                                    <p:anim calcmode="lin" valueType="num">
                                      <p:cBhvr>
                                        <p:cTn id="32" dur="500" decel="50000" fill="hold">
                                          <p:stCondLst>
                                            <p:cond delay="0"/>
                                          </p:stCondLst>
                                        </p:cTn>
                                        <p:tgtEl>
                                          <p:spTgt spid="34819">
                                            <p:txEl>
                                              <p:pRg st="3" end="3"/>
                                            </p:txEl>
                                          </p:spTgt>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34819">
                                            <p:txEl>
                                              <p:pRg st="3" end="3"/>
                                            </p:txEl>
                                          </p:spTgt>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34819">
                                            <p:txEl>
                                              <p:pRg st="3" end="3"/>
                                            </p:txEl>
                                          </p:spTgt>
                                        </p:tgtEl>
                                        <p:attrNameLst>
                                          <p:attrName>ppt_w</p:attrName>
                                        </p:attrNameLst>
                                      </p:cBhvr>
                                      <p:tavLst>
                                        <p:tav tm="0">
                                          <p:val>
                                            <p:strVal val="#ppt_w*.05"/>
                                          </p:val>
                                        </p:tav>
                                        <p:tav tm="100000">
                                          <p:val>
                                            <p:strVal val="#ppt_w"/>
                                          </p:val>
                                        </p:tav>
                                      </p:tavLst>
                                    </p:anim>
                                    <p:anim calcmode="lin" valueType="num">
                                      <p:cBhvr>
                                        <p:cTn id="35" dur="10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34819">
                                            <p:txEl>
                                              <p:pRg st="3" end="3"/>
                                            </p:txEl>
                                          </p:spTgt>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34819">
                                            <p:txEl>
                                              <p:pRg st="3" end="3"/>
                                            </p:txEl>
                                          </p:spTgt>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34819">
                                            <p:txEl>
                                              <p:pRg st="3" end="3"/>
                                            </p:txEl>
                                          </p:spTgt>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34819">
                                            <p:txEl>
                                              <p:pRg st="3" end="3"/>
                                            </p:txEl>
                                          </p:spTgt>
                                        </p:tgtEl>
                                      </p:cBhvr>
                                    </p:animEffect>
                                  </p:childTnLst>
                                </p:cTn>
                              </p:par>
                              <p:par>
                                <p:cTn id="40" presetID="25" presetClass="entr" presetSubtype="0" fill="hold" grpId="0" nodeType="withEffect">
                                  <p:stCondLst>
                                    <p:cond delay="0"/>
                                  </p:stCondLst>
                                  <p:childTnLst>
                                    <p:set>
                                      <p:cBhvr>
                                        <p:cTn id="41" dur="1" fill="hold">
                                          <p:stCondLst>
                                            <p:cond delay="0"/>
                                          </p:stCondLst>
                                        </p:cTn>
                                        <p:tgtEl>
                                          <p:spTgt spid="34819">
                                            <p:txEl>
                                              <p:pRg st="5" end="5"/>
                                            </p:txEl>
                                          </p:spTgt>
                                        </p:tgtEl>
                                        <p:attrNameLst>
                                          <p:attrName>style.visibility</p:attrName>
                                        </p:attrNameLst>
                                      </p:cBhvr>
                                      <p:to>
                                        <p:strVal val="visible"/>
                                      </p:to>
                                    </p:set>
                                    <p:anim calcmode="lin" valueType="num">
                                      <p:cBhvr>
                                        <p:cTn id="42" dur="500" decel="50000" fill="hold">
                                          <p:stCondLst>
                                            <p:cond delay="0"/>
                                          </p:stCondLst>
                                        </p:cTn>
                                        <p:tgtEl>
                                          <p:spTgt spid="34819">
                                            <p:txEl>
                                              <p:pRg st="5" end="5"/>
                                            </p:txEl>
                                          </p:spTgt>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34819">
                                            <p:txEl>
                                              <p:pRg st="5" end="5"/>
                                            </p:txEl>
                                          </p:spTgt>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34819">
                                            <p:txEl>
                                              <p:pRg st="5" end="5"/>
                                            </p:txEl>
                                          </p:spTgt>
                                        </p:tgtEl>
                                        <p:attrNameLst>
                                          <p:attrName>ppt_w</p:attrName>
                                        </p:attrNameLst>
                                      </p:cBhvr>
                                      <p:tavLst>
                                        <p:tav tm="0">
                                          <p:val>
                                            <p:strVal val="#ppt_w*.05"/>
                                          </p:val>
                                        </p:tav>
                                        <p:tav tm="100000">
                                          <p:val>
                                            <p:strVal val="#ppt_w"/>
                                          </p:val>
                                        </p:tav>
                                      </p:tavLst>
                                    </p:anim>
                                    <p:anim calcmode="lin" valueType="num">
                                      <p:cBhvr>
                                        <p:cTn id="45" dur="10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34819">
                                            <p:txEl>
                                              <p:pRg st="5" end="5"/>
                                            </p:txEl>
                                          </p:spTgt>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34819">
                                            <p:txEl>
                                              <p:pRg st="5" end="5"/>
                                            </p:txEl>
                                          </p:spTgt>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34819">
                                            <p:txEl>
                                              <p:pRg st="5" end="5"/>
                                            </p:txEl>
                                          </p:spTgt>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81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09800" y="609600"/>
            <a:ext cx="7696200" cy="1219200"/>
          </a:xfrm>
        </p:spPr>
        <p:txBody>
          <a:bodyPr>
            <a:noAutofit/>
          </a:bodyPr>
          <a:lstStyle/>
          <a:p>
            <a:pPr algn="ctr"/>
            <a:r>
              <a:rPr lang="en-US" altLang="en-US" sz="4800" dirty="0">
                <a:solidFill>
                  <a:schemeClr val="accent1">
                    <a:lumMod val="75000"/>
                  </a:schemeClr>
                </a:solidFill>
                <a:latin typeface="Calisto MT" panose="02040603050505030304" pitchFamily="18" charset="0"/>
              </a:rPr>
              <a:t>Treatment :improve patterns of posture and movement</a:t>
            </a:r>
          </a:p>
        </p:txBody>
      </p:sp>
      <p:sp>
        <p:nvSpPr>
          <p:cNvPr id="40963" name="Rectangle 3"/>
          <p:cNvSpPr>
            <a:spLocks noGrp="1" noChangeArrowheads="1"/>
          </p:cNvSpPr>
          <p:nvPr>
            <p:ph idx="1"/>
          </p:nvPr>
        </p:nvSpPr>
        <p:spPr>
          <a:xfrm>
            <a:off x="1338943" y="2290082"/>
            <a:ext cx="9604828" cy="4197804"/>
          </a:xfrm>
        </p:spPr>
        <p:txBody>
          <a:bodyPr>
            <a:noAutofit/>
          </a:bodyPr>
          <a:lstStyle/>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Improve muscle tone </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Improve stability</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Strengthening</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Transitional/rotational movements</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Static and dynamic balance</a:t>
            </a:r>
          </a:p>
          <a:p>
            <a:pPr algn="just">
              <a:buFont typeface="Wingdings" panose="05000000000000000000" pitchFamily="2" charset="2"/>
              <a:buChar char="q"/>
            </a:pPr>
            <a:endParaRPr lang="en-US" altLang="en-US" sz="4800" b="1"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74817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grpId="0"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p:cTn id="13" dur="500" decel="50000" fill="hold">
                                          <p:stCondLst>
                                            <p:cond delay="0"/>
                                          </p:stCondLst>
                                        </p:cTn>
                                        <p:tgtEl>
                                          <p:spTgt spid="40963">
                                            <p:txEl>
                                              <p:pRg st="0" end="0"/>
                                            </p:txEl>
                                          </p:spTgt>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40963">
                                            <p:txEl>
                                              <p:pRg st="0" end="0"/>
                                            </p:txEl>
                                          </p:spTgt>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40963">
                                            <p:txEl>
                                              <p:pRg st="0" end="0"/>
                                            </p:txEl>
                                          </p:spTgt>
                                        </p:tgtEl>
                                        <p:attrNameLst>
                                          <p:attrName>ppt_w</p:attrName>
                                        </p:attrNameLst>
                                      </p:cBhvr>
                                      <p:tavLst>
                                        <p:tav tm="0">
                                          <p:val>
                                            <p:strVal val="#ppt_w*.05"/>
                                          </p:val>
                                        </p:tav>
                                        <p:tav tm="100000">
                                          <p:val>
                                            <p:strVal val="#ppt_w"/>
                                          </p:val>
                                        </p:tav>
                                      </p:tavLst>
                                    </p:anim>
                                    <p:anim calcmode="lin" valueType="num">
                                      <p:cBhvr>
                                        <p:cTn id="16" dur="1000" fill="hold"/>
                                        <p:tgtEl>
                                          <p:spTgt spid="40963">
                                            <p:txEl>
                                              <p:pRg st="0" end="0"/>
                                            </p:txEl>
                                          </p:spTgt>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40963">
                                            <p:txEl>
                                              <p:pRg st="0" end="0"/>
                                            </p:txEl>
                                          </p:spTgt>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40963">
                                            <p:txEl>
                                              <p:pRg st="0" end="0"/>
                                            </p:txEl>
                                          </p:spTgt>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40963">
                                            <p:txEl>
                                              <p:pRg st="0" end="0"/>
                                            </p:txEl>
                                          </p:spTgt>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4096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0963">
                                            <p:txEl>
                                              <p:pRg st="1" end="1"/>
                                            </p:txEl>
                                          </p:spTgt>
                                        </p:tgtEl>
                                        <p:attrNameLst>
                                          <p:attrName>style.visibility</p:attrName>
                                        </p:attrNameLst>
                                      </p:cBhvr>
                                      <p:to>
                                        <p:strVal val="visible"/>
                                      </p:to>
                                    </p:set>
                                    <p:anim calcmode="lin" valueType="num">
                                      <p:cBhvr>
                                        <p:cTn id="25" dur="500" decel="50000" fill="hold">
                                          <p:stCondLst>
                                            <p:cond delay="0"/>
                                          </p:stCondLst>
                                        </p:cTn>
                                        <p:tgtEl>
                                          <p:spTgt spid="40963">
                                            <p:txEl>
                                              <p:pRg st="1" end="1"/>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0963">
                                            <p:txEl>
                                              <p:pRg st="1" end="1"/>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0963">
                                            <p:txEl>
                                              <p:pRg st="1" end="1"/>
                                            </p:txEl>
                                          </p:spTgt>
                                        </p:tgtEl>
                                        <p:attrNameLst>
                                          <p:attrName>ppt_w</p:attrName>
                                        </p:attrNameLst>
                                      </p:cBhvr>
                                      <p:tavLst>
                                        <p:tav tm="0">
                                          <p:val>
                                            <p:strVal val="#ppt_w*.05"/>
                                          </p:val>
                                        </p:tav>
                                        <p:tav tm="100000">
                                          <p:val>
                                            <p:strVal val="#ppt_w"/>
                                          </p:val>
                                        </p:tav>
                                      </p:tavLst>
                                    </p:anim>
                                    <p:anim calcmode="lin" valueType="num">
                                      <p:cBhvr>
                                        <p:cTn id="28" dur="1000" fill="hold"/>
                                        <p:tgtEl>
                                          <p:spTgt spid="40963">
                                            <p:txEl>
                                              <p:pRg st="1" end="1"/>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0963">
                                            <p:txEl>
                                              <p:pRg st="1" end="1"/>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0963">
                                            <p:txEl>
                                              <p:pRg st="1" end="1"/>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0963">
                                            <p:txEl>
                                              <p:pRg st="1" end="1"/>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096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40963">
                                            <p:txEl>
                                              <p:pRg st="2" end="2"/>
                                            </p:txEl>
                                          </p:spTgt>
                                        </p:tgtEl>
                                        <p:attrNameLst>
                                          <p:attrName>style.visibility</p:attrName>
                                        </p:attrNameLst>
                                      </p:cBhvr>
                                      <p:to>
                                        <p:strVal val="visible"/>
                                      </p:to>
                                    </p:set>
                                    <p:anim calcmode="lin" valueType="num">
                                      <p:cBhvr>
                                        <p:cTn id="37" dur="500" decel="50000" fill="hold">
                                          <p:stCondLst>
                                            <p:cond delay="0"/>
                                          </p:stCondLst>
                                        </p:cTn>
                                        <p:tgtEl>
                                          <p:spTgt spid="40963">
                                            <p:txEl>
                                              <p:pRg st="2" end="2"/>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0963">
                                            <p:txEl>
                                              <p:pRg st="2" end="2"/>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0963">
                                            <p:txEl>
                                              <p:pRg st="2" end="2"/>
                                            </p:txEl>
                                          </p:spTgt>
                                        </p:tgtEl>
                                        <p:attrNameLst>
                                          <p:attrName>ppt_w</p:attrName>
                                        </p:attrNameLst>
                                      </p:cBhvr>
                                      <p:tavLst>
                                        <p:tav tm="0">
                                          <p:val>
                                            <p:strVal val="#ppt_w*.05"/>
                                          </p:val>
                                        </p:tav>
                                        <p:tav tm="100000">
                                          <p:val>
                                            <p:strVal val="#ppt_w"/>
                                          </p:val>
                                        </p:tav>
                                      </p:tavLst>
                                    </p:anim>
                                    <p:anim calcmode="lin" valueType="num">
                                      <p:cBhvr>
                                        <p:cTn id="40" dur="1000" fill="hold"/>
                                        <p:tgtEl>
                                          <p:spTgt spid="40963">
                                            <p:txEl>
                                              <p:pRg st="2" end="2"/>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0963">
                                            <p:txEl>
                                              <p:pRg st="2" end="2"/>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0963">
                                            <p:txEl>
                                              <p:pRg st="2" end="2"/>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0963">
                                            <p:txEl>
                                              <p:pRg st="2" end="2"/>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096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40963">
                                            <p:txEl>
                                              <p:pRg st="3" end="3"/>
                                            </p:txEl>
                                          </p:spTgt>
                                        </p:tgtEl>
                                        <p:attrNameLst>
                                          <p:attrName>style.visibility</p:attrName>
                                        </p:attrNameLst>
                                      </p:cBhvr>
                                      <p:to>
                                        <p:strVal val="visible"/>
                                      </p:to>
                                    </p:set>
                                    <p:anim calcmode="lin" valueType="num">
                                      <p:cBhvr>
                                        <p:cTn id="49" dur="500" decel="50000" fill="hold">
                                          <p:stCondLst>
                                            <p:cond delay="0"/>
                                          </p:stCondLst>
                                        </p:cTn>
                                        <p:tgtEl>
                                          <p:spTgt spid="40963">
                                            <p:txEl>
                                              <p:pRg st="3" end="3"/>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40963">
                                            <p:txEl>
                                              <p:pRg st="3" end="3"/>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40963">
                                            <p:txEl>
                                              <p:pRg st="3" end="3"/>
                                            </p:txEl>
                                          </p:spTgt>
                                        </p:tgtEl>
                                        <p:attrNameLst>
                                          <p:attrName>ppt_w</p:attrName>
                                        </p:attrNameLst>
                                      </p:cBhvr>
                                      <p:tavLst>
                                        <p:tav tm="0">
                                          <p:val>
                                            <p:strVal val="#ppt_w*.05"/>
                                          </p:val>
                                        </p:tav>
                                        <p:tav tm="100000">
                                          <p:val>
                                            <p:strVal val="#ppt_w"/>
                                          </p:val>
                                        </p:tav>
                                      </p:tavLst>
                                    </p:anim>
                                    <p:anim calcmode="lin" valueType="num">
                                      <p:cBhvr>
                                        <p:cTn id="52" dur="1000" fill="hold"/>
                                        <p:tgtEl>
                                          <p:spTgt spid="40963">
                                            <p:txEl>
                                              <p:pRg st="3" end="3"/>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40963">
                                            <p:txEl>
                                              <p:pRg st="3" end="3"/>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40963">
                                            <p:txEl>
                                              <p:pRg st="3" end="3"/>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40963">
                                            <p:txEl>
                                              <p:pRg st="3" end="3"/>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4096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40963">
                                            <p:txEl>
                                              <p:pRg st="4" end="4"/>
                                            </p:txEl>
                                          </p:spTgt>
                                        </p:tgtEl>
                                        <p:attrNameLst>
                                          <p:attrName>style.visibility</p:attrName>
                                        </p:attrNameLst>
                                      </p:cBhvr>
                                      <p:to>
                                        <p:strVal val="visible"/>
                                      </p:to>
                                    </p:set>
                                    <p:anim calcmode="lin" valueType="num">
                                      <p:cBhvr>
                                        <p:cTn id="61" dur="500" decel="50000" fill="hold">
                                          <p:stCondLst>
                                            <p:cond delay="0"/>
                                          </p:stCondLst>
                                        </p:cTn>
                                        <p:tgtEl>
                                          <p:spTgt spid="40963">
                                            <p:txEl>
                                              <p:pRg st="4" end="4"/>
                                            </p:txEl>
                                          </p:spTgt>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40963">
                                            <p:txEl>
                                              <p:pRg st="4" end="4"/>
                                            </p:txEl>
                                          </p:spTgt>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40963">
                                            <p:txEl>
                                              <p:pRg st="4" end="4"/>
                                            </p:txEl>
                                          </p:spTgt>
                                        </p:tgtEl>
                                        <p:attrNameLst>
                                          <p:attrName>ppt_w</p:attrName>
                                        </p:attrNameLst>
                                      </p:cBhvr>
                                      <p:tavLst>
                                        <p:tav tm="0">
                                          <p:val>
                                            <p:strVal val="#ppt_w*.05"/>
                                          </p:val>
                                        </p:tav>
                                        <p:tav tm="100000">
                                          <p:val>
                                            <p:strVal val="#ppt_w"/>
                                          </p:val>
                                        </p:tav>
                                      </p:tavLst>
                                    </p:anim>
                                    <p:anim calcmode="lin" valueType="num">
                                      <p:cBhvr>
                                        <p:cTn id="64" dur="1000" fill="hold"/>
                                        <p:tgtEl>
                                          <p:spTgt spid="40963">
                                            <p:txEl>
                                              <p:pRg st="4" end="4"/>
                                            </p:txEl>
                                          </p:spTgt>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40963">
                                            <p:txEl>
                                              <p:pRg st="4" end="4"/>
                                            </p:txEl>
                                          </p:spTgt>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40963">
                                            <p:txEl>
                                              <p:pRg st="4" end="4"/>
                                            </p:txEl>
                                          </p:spTgt>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40963">
                                            <p:txEl>
                                              <p:pRg st="4" end="4"/>
                                            </p:txEl>
                                          </p:spTgt>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932442" y="971368"/>
            <a:ext cx="2264680" cy="4554912"/>
          </a:xfrm>
          <a:prstGeom prst="rect">
            <a:avLst/>
          </a:prstGeom>
        </p:spPr>
      </p:pic>
      <p:pic>
        <p:nvPicPr>
          <p:cNvPr id="15" name="Picture 14"/>
          <p:cNvPicPr>
            <a:picLocks noChangeAspect="1"/>
          </p:cNvPicPr>
          <p:nvPr/>
        </p:nvPicPr>
        <p:blipFill>
          <a:blip r:embed="rId4"/>
          <a:stretch>
            <a:fillRect/>
          </a:stretch>
        </p:blipFill>
        <p:spPr>
          <a:xfrm>
            <a:off x="7186510" y="737866"/>
            <a:ext cx="2312893" cy="5021916"/>
          </a:xfrm>
          <a:prstGeom prst="rect">
            <a:avLst/>
          </a:prstGeom>
        </p:spPr>
      </p:pic>
      <p:pic>
        <p:nvPicPr>
          <p:cNvPr id="7" name="Picture 6"/>
          <p:cNvPicPr>
            <a:picLocks noChangeAspect="1"/>
          </p:cNvPicPr>
          <p:nvPr/>
        </p:nvPicPr>
        <p:blipFill>
          <a:blip r:embed="rId4"/>
          <a:stretch>
            <a:fillRect/>
          </a:stretch>
        </p:blipFill>
        <p:spPr>
          <a:xfrm>
            <a:off x="8162998" y="737866"/>
            <a:ext cx="2312893" cy="5021916"/>
          </a:xfrm>
          <a:prstGeom prst="rect">
            <a:avLst/>
          </a:prstGeom>
        </p:spPr>
      </p:pic>
      <p:pic>
        <p:nvPicPr>
          <p:cNvPr id="6" name="Picture 5"/>
          <p:cNvPicPr>
            <a:picLocks noChangeAspect="1"/>
          </p:cNvPicPr>
          <p:nvPr/>
        </p:nvPicPr>
        <p:blipFill>
          <a:blip r:embed="rId3"/>
          <a:stretch>
            <a:fillRect/>
          </a:stretch>
        </p:blipFill>
        <p:spPr>
          <a:xfrm>
            <a:off x="1164320" y="837359"/>
            <a:ext cx="2264680" cy="4554912"/>
          </a:xfrm>
          <a:prstGeom prst="rect">
            <a:avLst/>
          </a:prstGeom>
        </p:spPr>
      </p:pic>
      <p:sp>
        <p:nvSpPr>
          <p:cNvPr id="8" name="Rectangular Callout 7"/>
          <p:cNvSpPr/>
          <p:nvPr/>
        </p:nvSpPr>
        <p:spPr>
          <a:xfrm rot="204060">
            <a:off x="3079432" y="785489"/>
            <a:ext cx="1627094" cy="727402"/>
          </a:xfrm>
          <a:prstGeom prst="wedgeRectCallout">
            <a:avLst>
              <a:gd name="adj1" fmla="val -67051"/>
              <a:gd name="adj2" fmla="val 1053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Hi</a:t>
            </a:r>
          </a:p>
        </p:txBody>
      </p:sp>
      <p:sp>
        <p:nvSpPr>
          <p:cNvPr id="10" name="Rectangular Callout 9"/>
          <p:cNvSpPr/>
          <p:nvPr/>
        </p:nvSpPr>
        <p:spPr>
          <a:xfrm rot="20627134">
            <a:off x="6925235" y="839907"/>
            <a:ext cx="1330192" cy="618564"/>
          </a:xfrm>
          <a:prstGeom prst="wedgeRectCallout">
            <a:avLst>
              <a:gd name="adj1" fmla="val 45093"/>
              <a:gd name="adj2" fmla="val 11032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Hi…..</a:t>
            </a:r>
          </a:p>
        </p:txBody>
      </p:sp>
      <p:pic>
        <p:nvPicPr>
          <p:cNvPr id="12" name="Pictur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5277" y="2134913"/>
            <a:ext cx="1959804" cy="1959804"/>
          </a:xfrm>
          <a:prstGeom prst="rect">
            <a:avLst/>
          </a:prstGeom>
        </p:spPr>
      </p:pic>
      <p:sp>
        <p:nvSpPr>
          <p:cNvPr id="11" name="TextBox 10"/>
          <p:cNvSpPr txBox="1"/>
          <p:nvPr/>
        </p:nvSpPr>
        <p:spPr>
          <a:xfrm>
            <a:off x="3429000" y="354416"/>
            <a:ext cx="4733998" cy="1107996"/>
          </a:xfrm>
          <a:prstGeom prst="rect">
            <a:avLst/>
          </a:prstGeom>
          <a:noFill/>
        </p:spPr>
        <p:txBody>
          <a:bodyPr wrap="square" rtlCol="0">
            <a:spAutoFit/>
          </a:bodyPr>
          <a:lstStyle/>
          <a:p>
            <a:pPr algn="ctr"/>
            <a:r>
              <a:rPr lang="en-US" sz="6600" b="1" dirty="0">
                <a:solidFill>
                  <a:schemeClr val="accent1">
                    <a:lumMod val="75000"/>
                  </a:schemeClr>
                </a:solidFill>
                <a:effectLst>
                  <a:glow rad="228600">
                    <a:schemeClr val="accent2">
                      <a:satMod val="175000"/>
                      <a:alpha val="40000"/>
                    </a:schemeClr>
                  </a:glow>
                </a:effectLst>
              </a:rPr>
              <a:t>A Little Story</a:t>
            </a:r>
          </a:p>
        </p:txBody>
      </p:sp>
      <p:pic>
        <p:nvPicPr>
          <p:cNvPr id="2" name="Picture 1"/>
          <p:cNvPicPr>
            <a:picLocks noChangeAspect="1"/>
          </p:cNvPicPr>
          <p:nvPr/>
        </p:nvPicPr>
        <p:blipFill>
          <a:blip r:embed="rId6"/>
          <a:stretch>
            <a:fillRect/>
          </a:stretch>
        </p:blipFill>
        <p:spPr>
          <a:xfrm flipH="1">
            <a:off x="6751913" y="2848537"/>
            <a:ext cx="1186251" cy="800573"/>
          </a:xfrm>
          <a:prstGeom prst="rect">
            <a:avLst/>
          </a:prstGeom>
        </p:spPr>
      </p:pic>
      <p:sp>
        <p:nvSpPr>
          <p:cNvPr id="3" name="TextBox 2"/>
          <p:cNvSpPr txBox="1"/>
          <p:nvPr/>
        </p:nvSpPr>
        <p:spPr>
          <a:xfrm>
            <a:off x="4069414" y="5575116"/>
            <a:ext cx="4281216" cy="584775"/>
          </a:xfrm>
          <a:prstGeom prst="rect">
            <a:avLst/>
          </a:prstGeom>
          <a:noFill/>
        </p:spPr>
        <p:txBody>
          <a:bodyPr wrap="square" rtlCol="0">
            <a:spAutoFit/>
          </a:bodyPr>
          <a:lstStyle/>
          <a:p>
            <a:r>
              <a:rPr lang="en-US" sz="3200" b="1" dirty="0"/>
              <a:t>….. after few years</a:t>
            </a:r>
          </a:p>
        </p:txBody>
      </p:sp>
      <p:sp>
        <p:nvSpPr>
          <p:cNvPr id="16" name="TextBox 15"/>
          <p:cNvSpPr txBox="1"/>
          <p:nvPr/>
        </p:nvSpPr>
        <p:spPr>
          <a:xfrm>
            <a:off x="6663830" y="552490"/>
            <a:ext cx="4429994" cy="584775"/>
          </a:xfrm>
          <a:prstGeom prst="rect">
            <a:avLst/>
          </a:prstGeom>
          <a:noFill/>
        </p:spPr>
        <p:txBody>
          <a:bodyPr wrap="square" rtlCol="0">
            <a:spAutoFit/>
          </a:bodyPr>
          <a:lstStyle/>
          <a:p>
            <a:r>
              <a:rPr lang="en-US" sz="3200" b="1" dirty="0"/>
              <a:t>….. then  after 9 months</a:t>
            </a:r>
          </a:p>
        </p:txBody>
      </p:sp>
      <p:pic>
        <p:nvPicPr>
          <p:cNvPr id="13" name="Picture 12"/>
          <p:cNvPicPr>
            <a:picLocks noChangeAspect="1"/>
          </p:cNvPicPr>
          <p:nvPr/>
        </p:nvPicPr>
        <p:blipFill>
          <a:blip r:embed="rId7"/>
          <a:stretch>
            <a:fillRect/>
          </a:stretch>
        </p:blipFill>
        <p:spPr>
          <a:xfrm>
            <a:off x="804122" y="861714"/>
            <a:ext cx="5334096" cy="4632900"/>
          </a:xfrm>
          <a:prstGeom prst="rect">
            <a:avLst/>
          </a:prstGeom>
        </p:spPr>
      </p:pic>
      <p:pic>
        <p:nvPicPr>
          <p:cNvPr id="14" name="Picture 13"/>
          <p:cNvPicPr>
            <a:picLocks noChangeAspect="1"/>
          </p:cNvPicPr>
          <p:nvPr/>
        </p:nvPicPr>
        <p:blipFill>
          <a:blip r:embed="rId8"/>
          <a:stretch>
            <a:fillRect/>
          </a:stretch>
        </p:blipFill>
        <p:spPr>
          <a:xfrm>
            <a:off x="2647971" y="171634"/>
            <a:ext cx="3370302" cy="4477687"/>
          </a:xfrm>
          <a:prstGeom prst="rect">
            <a:avLst/>
          </a:prstGeom>
        </p:spPr>
      </p:pic>
      <p:pic>
        <p:nvPicPr>
          <p:cNvPr id="1030" name="Picture 6" descr="http://noahsdad.com/wp-content/uploads/2011/07/Deliver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6151" y="2931582"/>
            <a:ext cx="3443774" cy="2292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a:stretch>
            <a:fillRect/>
          </a:stretch>
        </p:blipFill>
        <p:spPr>
          <a:xfrm>
            <a:off x="4667817" y="898870"/>
            <a:ext cx="4017066" cy="4909748"/>
          </a:xfrm>
          <a:prstGeom prst="rect">
            <a:avLst/>
          </a:prstGeom>
        </p:spPr>
      </p:pic>
      <p:pic>
        <p:nvPicPr>
          <p:cNvPr id="4" name="Picture 3"/>
          <p:cNvPicPr>
            <a:picLocks noChangeAspect="1"/>
          </p:cNvPicPr>
          <p:nvPr/>
        </p:nvPicPr>
        <p:blipFill>
          <a:blip r:embed="rId11">
            <a:clrChange>
              <a:clrFrom>
                <a:srgbClr val="FEFEFE"/>
              </a:clrFrom>
              <a:clrTo>
                <a:srgbClr val="FEFEFE">
                  <a:alpha val="0"/>
                </a:srgbClr>
              </a:clrTo>
            </a:clrChange>
          </a:blip>
          <a:stretch>
            <a:fillRect/>
          </a:stretch>
        </p:blipFill>
        <p:spPr>
          <a:xfrm>
            <a:off x="1147504" y="737865"/>
            <a:ext cx="2411750" cy="5753421"/>
          </a:xfrm>
          <a:prstGeom prst="rect">
            <a:avLst/>
          </a:prstGeom>
        </p:spPr>
      </p:pic>
    </p:spTree>
    <p:extLst>
      <p:ext uri="{BB962C8B-B14F-4D97-AF65-F5344CB8AC3E}">
        <p14:creationId xmlns:p14="http://schemas.microsoft.com/office/powerpoint/2010/main" val="21744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subTnLst>
                                    <p:set>
                                      <p:cBhvr override="childStyle">
                                        <p:cTn dur="1" fill="hold" display="0" masterRel="sameClick" afterEffect="1">
                                          <p:stCondLst>
                                            <p:cond evt="end" delay="0">
                                              <p:tn val="8"/>
                                            </p:cond>
                                          </p:stCondLst>
                                        </p:cTn>
                                        <p:tgtEl>
                                          <p:spTgt spid="11"/>
                                        </p:tgtEl>
                                        <p:attrNameLst>
                                          <p:attrName>style.visibility</p:attrName>
                                        </p:attrNameLst>
                                      </p:cBhvr>
                                      <p:to>
                                        <p:strVal val="hidden"/>
                                      </p:to>
                                    </p:set>
                                  </p:subTnLst>
                                </p:cTn>
                              </p:par>
                            </p:childTnLst>
                          </p:cTn>
                        </p:par>
                        <p:par>
                          <p:cTn id="11" fill="hold">
                            <p:stCondLst>
                              <p:cond delay="50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5000"/>
                            </p:stCondLst>
                            <p:childTnLst>
                              <p:par>
                                <p:cTn id="15" presetID="1" presetClass="entr" presetSubtype="0" fill="hold" nodeType="afterEffect">
                                  <p:stCondLst>
                                    <p:cond delay="1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15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8000"/>
                            </p:stCondLst>
                            <p:childTnLst>
                              <p:par>
                                <p:cTn id="21" presetID="1" presetClass="exit" presetSubtype="0" fill="hold" grpId="1" nodeType="afterEffect">
                                  <p:stCondLst>
                                    <p:cond delay="100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900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9000"/>
                            </p:stCondLst>
                            <p:childTnLst>
                              <p:par>
                                <p:cTn id="27" presetID="1" presetClass="exit" presetSubtype="0" fill="hold" grpId="1" nodeType="afterEffect">
                                  <p:stCondLst>
                                    <p:cond delay="1000"/>
                                  </p:stCondLst>
                                  <p:childTnLst>
                                    <p:set>
                                      <p:cBhvr>
                                        <p:cTn id="28" dur="1" fill="hold">
                                          <p:stCondLst>
                                            <p:cond delay="0"/>
                                          </p:stCondLst>
                                        </p:cTn>
                                        <p:tgtEl>
                                          <p:spTgt spid="10"/>
                                        </p:tgtEl>
                                        <p:attrNameLst>
                                          <p:attrName>style.visibility</p:attrName>
                                        </p:attrNameLst>
                                      </p:cBhvr>
                                      <p:to>
                                        <p:strVal val="hidden"/>
                                      </p:to>
                                    </p:set>
                                  </p:childTnLst>
                                </p:cTn>
                              </p:par>
                            </p:childTnLst>
                          </p:cTn>
                        </p:par>
                        <p:par>
                          <p:cTn id="29" fill="hold">
                            <p:stCondLst>
                              <p:cond delay="10000"/>
                            </p:stCondLst>
                            <p:childTnLst>
                              <p:par>
                                <p:cTn id="30" presetID="42" presetClass="path" presetSubtype="0" accel="50000" decel="50000" fill="hold" nodeType="afterEffect">
                                  <p:stCondLst>
                                    <p:cond delay="0"/>
                                  </p:stCondLst>
                                  <p:childTnLst>
                                    <p:animMotion origin="layout" path="M -1.25E-6 3.33333E-6 L 0.32018 0.02037 " pathEditMode="relative" rAng="0" ptsTypes="AA">
                                      <p:cBhvr>
                                        <p:cTn id="31" dur="2000" fill="hold"/>
                                        <p:tgtEl>
                                          <p:spTgt spid="6"/>
                                        </p:tgtEl>
                                        <p:attrNameLst>
                                          <p:attrName>ppt_x</p:attrName>
                                          <p:attrName>ppt_y</p:attrName>
                                        </p:attrNameLst>
                                      </p:cBhvr>
                                      <p:rCtr x="16003" y="1019"/>
                                    </p:animMotion>
                                  </p:childTnLst>
                                  <p:subTnLst>
                                    <p:set>
                                      <p:cBhvr override="childStyle">
                                        <p:cTn dur="1" fill="hold" display="0" masterRel="sameClick" afterEffect="1">
                                          <p:stCondLst>
                                            <p:cond evt="end" delay="0">
                                              <p:tn val="30"/>
                                            </p:cond>
                                          </p:stCondLst>
                                        </p:cTn>
                                        <p:tgtEl>
                                          <p:spTgt spid="6"/>
                                        </p:tgtEl>
                                        <p:attrNameLst>
                                          <p:attrName>style.visibility</p:attrName>
                                        </p:attrNameLst>
                                      </p:cBhvr>
                                      <p:to>
                                        <p:strVal val="hidden"/>
                                      </p:to>
                                    </p:set>
                                  </p:subTnLst>
                                </p:cTn>
                              </p:par>
                            </p:childTnLst>
                          </p:cTn>
                        </p:par>
                        <p:par>
                          <p:cTn id="32" fill="hold">
                            <p:stCondLst>
                              <p:cond delay="12000"/>
                            </p:stCondLst>
                            <p:childTnLst>
                              <p:par>
                                <p:cTn id="33" presetID="1"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12000"/>
                            </p:stCondLst>
                            <p:childTnLst>
                              <p:par>
                                <p:cTn id="36" presetID="42" presetClass="path" presetSubtype="0" accel="50000" decel="50000" fill="hold" nodeType="afterEffect">
                                  <p:stCondLst>
                                    <p:cond delay="1000"/>
                                  </p:stCondLst>
                                  <p:childTnLst>
                                    <p:animMotion origin="layout" path="M -2.91667E-6 -1.11111E-6 L -0.07265 0.00486 " pathEditMode="relative" rAng="0" ptsTypes="AA">
                                      <p:cBhvr>
                                        <p:cTn id="37" dur="2000" fill="hold"/>
                                        <p:tgtEl>
                                          <p:spTgt spid="7"/>
                                        </p:tgtEl>
                                        <p:attrNameLst>
                                          <p:attrName>ppt_x</p:attrName>
                                          <p:attrName>ppt_y</p:attrName>
                                        </p:attrNameLst>
                                      </p:cBhvr>
                                      <p:rCtr x="-3633" y="231"/>
                                    </p:animMotion>
                                  </p:childTnLst>
                                  <p:subTnLst>
                                    <p:set>
                                      <p:cBhvr override="childStyle">
                                        <p:cTn dur="1" fill="hold" display="0" masterRel="sameClick" afterEffect="1">
                                          <p:stCondLst>
                                            <p:cond evt="end" delay="0">
                                              <p:tn val="36"/>
                                            </p:cond>
                                          </p:stCondLst>
                                        </p:cTn>
                                        <p:tgtEl>
                                          <p:spTgt spid="7"/>
                                        </p:tgtEl>
                                        <p:attrNameLst>
                                          <p:attrName>style.visibility</p:attrName>
                                        </p:attrNameLst>
                                      </p:cBhvr>
                                      <p:to>
                                        <p:strVal val="hidden"/>
                                      </p:to>
                                    </p:set>
                                  </p:subTnLst>
                                </p:cTn>
                              </p:par>
                            </p:childTnLst>
                          </p:cTn>
                        </p:par>
                        <p:par>
                          <p:cTn id="38" fill="hold">
                            <p:stCondLst>
                              <p:cond delay="15000"/>
                            </p:stCondLst>
                            <p:childTnLst>
                              <p:par>
                                <p:cTn id="39" presetID="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15000"/>
                            </p:stCondLst>
                            <p:childTnLst>
                              <p:par>
                                <p:cTn id="42" presetID="1"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par>
                          <p:cTn id="44" fill="hold">
                            <p:stCondLst>
                              <p:cond delay="15000"/>
                            </p:stCondLst>
                            <p:childTnLst>
                              <p:par>
                                <p:cTn id="45" presetID="26" presetClass="emph" presetSubtype="0" fill="hold" nodeType="after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par>
                                <p:cTn id="48" presetID="9" presetClass="emph" presetSubtype="0" nodeType="withEffect">
                                  <p:stCondLst>
                                    <p:cond delay="0"/>
                                  </p:stCondLst>
                                  <p:childTnLst>
                                    <p:set>
                                      <p:cBhvr rctx="PPT">
                                        <p:cTn id="49" dur="indefinite"/>
                                        <p:tgtEl>
                                          <p:spTgt spid="12"/>
                                        </p:tgtEl>
                                        <p:attrNameLst>
                                          <p:attrName>style.opacity</p:attrName>
                                        </p:attrNameLst>
                                      </p:cBhvr>
                                      <p:to>
                                        <p:strVal val="0.25"/>
                                      </p:to>
                                    </p:set>
                                    <p:animEffect filter="image" prLst="opacity: 0.25">
                                      <p:cBhvr rctx="IE">
                                        <p:cTn id="50" dur="indefinite"/>
                                        <p:tgtEl>
                                          <p:spTgt spid="12"/>
                                        </p:tgtEl>
                                      </p:cBhvr>
                                    </p:animEffect>
                                  </p:childTnLst>
                                </p:cTn>
                              </p:par>
                              <p:par>
                                <p:cTn id="51" presetID="6" presetClass="emph" presetSubtype="0" fill="hold" nodeType="withEffect">
                                  <p:stCondLst>
                                    <p:cond delay="0"/>
                                  </p:stCondLst>
                                  <p:childTnLst>
                                    <p:animScale>
                                      <p:cBhvr>
                                        <p:cTn id="52" dur="2000" fill="hold"/>
                                        <p:tgtEl>
                                          <p:spTgt spid="12"/>
                                        </p:tgtEl>
                                      </p:cBhvr>
                                      <p:by x="400000" y="400000"/>
                                    </p:animScale>
                                  </p:childTnLst>
                                  <p:subTnLst>
                                    <p:set>
                                      <p:cBhvr override="childStyle">
                                        <p:cTn dur="1" fill="hold" display="0" masterRel="sameClick" afterEffect="1">
                                          <p:stCondLst>
                                            <p:cond evt="end" delay="0">
                                              <p:tn val="51"/>
                                            </p:cond>
                                          </p:stCondLst>
                                        </p:cTn>
                                        <p:tgtEl>
                                          <p:spTgt spid="12"/>
                                        </p:tgtEl>
                                        <p:attrNameLst>
                                          <p:attrName>style.visibility</p:attrName>
                                        </p:attrNameLst>
                                      </p:cBhvr>
                                      <p:to>
                                        <p:strVal val="hidden"/>
                                      </p:to>
                                    </p:set>
                                  </p:subTnLst>
                                </p:cTn>
                              </p:par>
                            </p:childTnLst>
                          </p:cTn>
                        </p:par>
                        <p:par>
                          <p:cTn id="53" fill="hold">
                            <p:stCondLst>
                              <p:cond delay="17000"/>
                            </p:stCondLst>
                            <p:childTnLst>
                              <p:par>
                                <p:cTn id="54" presetID="6" presetClass="emph" presetSubtype="0" fill="hold" nodeType="afterEffect">
                                  <p:stCondLst>
                                    <p:cond delay="0"/>
                                  </p:stCondLst>
                                  <p:childTnLst>
                                    <p:animScale>
                                      <p:cBhvr>
                                        <p:cTn id="55" dur="2000" fill="hold"/>
                                        <p:tgtEl>
                                          <p:spTgt spid="9"/>
                                        </p:tgtEl>
                                      </p:cBhvr>
                                      <p:by x="25000" y="25000"/>
                                    </p:animScale>
                                  </p:childTnLst>
                                </p:cTn>
                              </p:par>
                              <p:par>
                                <p:cTn id="56" presetID="42" presetClass="path" presetSubtype="0" accel="50000" decel="50000" fill="hold" nodeType="withEffect">
                                  <p:stCondLst>
                                    <p:cond delay="0"/>
                                  </p:stCondLst>
                                  <p:childTnLst>
                                    <p:animMotion origin="layout" path="M 4.16667E-6 -1.11111E-6 L 0.05742 -0.00116 " pathEditMode="relative" rAng="0" ptsTypes="AA">
                                      <p:cBhvr>
                                        <p:cTn id="57" dur="2000" fill="hold"/>
                                        <p:tgtEl>
                                          <p:spTgt spid="9"/>
                                        </p:tgtEl>
                                        <p:attrNameLst>
                                          <p:attrName>ppt_x</p:attrName>
                                          <p:attrName>ppt_y</p:attrName>
                                        </p:attrNameLst>
                                      </p:cBhvr>
                                      <p:rCtr x="2865" y="-69"/>
                                    </p:animMotion>
                                  </p:childTnLst>
                                  <p:subTnLst>
                                    <p:set>
                                      <p:cBhvr override="childStyle">
                                        <p:cTn dur="1" fill="hold" display="0" masterRel="sameClick" afterEffect="1">
                                          <p:stCondLst>
                                            <p:cond evt="end" delay="0">
                                              <p:tn val="56"/>
                                            </p:cond>
                                          </p:stCondLst>
                                        </p:cTn>
                                        <p:tgtEl>
                                          <p:spTgt spid="9"/>
                                        </p:tgtEl>
                                        <p:attrNameLst>
                                          <p:attrName>style.visibility</p:attrName>
                                        </p:attrNameLst>
                                      </p:cBhvr>
                                      <p:to>
                                        <p:strVal val="hidden"/>
                                      </p:to>
                                    </p:set>
                                  </p:subTnLst>
                                </p:cTn>
                              </p:par>
                              <p:par>
                                <p:cTn id="58" presetID="6" presetClass="emph" presetSubtype="0" fill="hold" nodeType="withEffect">
                                  <p:stCondLst>
                                    <p:cond delay="0"/>
                                  </p:stCondLst>
                                  <p:childTnLst>
                                    <p:animScale>
                                      <p:cBhvr>
                                        <p:cTn id="59" dur="2000" fill="hold"/>
                                        <p:tgtEl>
                                          <p:spTgt spid="15"/>
                                        </p:tgtEl>
                                      </p:cBhvr>
                                      <p:by x="25000" y="25000"/>
                                    </p:animScale>
                                  </p:childTnLst>
                                </p:cTn>
                              </p:par>
                              <p:par>
                                <p:cTn id="60" presetID="42" presetClass="path" presetSubtype="0" accel="50000" decel="50000" fill="hold" nodeType="withEffect">
                                  <p:stCondLst>
                                    <p:cond delay="0"/>
                                  </p:stCondLst>
                                  <p:childTnLst>
                                    <p:animMotion origin="layout" path="M -4.79167E-6 -1.11111E-6 L -0.06328 -0.00509 " pathEditMode="relative" rAng="0" ptsTypes="AA">
                                      <p:cBhvr>
                                        <p:cTn id="61" dur="2000" fill="hold"/>
                                        <p:tgtEl>
                                          <p:spTgt spid="15"/>
                                        </p:tgtEl>
                                        <p:attrNameLst>
                                          <p:attrName>ppt_x</p:attrName>
                                          <p:attrName>ppt_y</p:attrName>
                                        </p:attrNameLst>
                                      </p:cBhvr>
                                      <p:rCtr x="-3164" y="-255"/>
                                    </p:animMotion>
                                  </p:childTnLst>
                                  <p:subTnLst>
                                    <p:set>
                                      <p:cBhvr override="childStyle">
                                        <p:cTn dur="1" fill="hold" display="0" masterRel="sameClick" afterEffect="1">
                                          <p:stCondLst>
                                            <p:cond evt="end" delay="0">
                                              <p:tn val="60"/>
                                            </p:cond>
                                          </p:stCondLst>
                                        </p:cTn>
                                        <p:tgtEl>
                                          <p:spTgt spid="15"/>
                                        </p:tgtEl>
                                        <p:attrNameLst>
                                          <p:attrName>style.visibility</p:attrName>
                                        </p:attrNameLst>
                                      </p:cBhvr>
                                      <p:to>
                                        <p:strVal val="hidden"/>
                                      </p:to>
                                    </p:set>
                                  </p:subTnLst>
                                </p:cTn>
                              </p:par>
                            </p:childTnLst>
                          </p:cTn>
                        </p:par>
                        <p:par>
                          <p:cTn id="62" fill="hold">
                            <p:stCondLst>
                              <p:cond delay="19000"/>
                            </p:stCondLst>
                            <p:childTnLst>
                              <p:par>
                                <p:cTn id="63" presetID="1"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6" presetClass="emph" presetSubtype="0" fill="hold" nodeType="withEffect">
                                  <p:stCondLst>
                                    <p:cond delay="0"/>
                                  </p:stCondLst>
                                  <p:childTnLst>
                                    <p:animScale>
                                      <p:cBhvr>
                                        <p:cTn id="66" dur="2000" fill="hold"/>
                                        <p:tgtEl>
                                          <p:spTgt spid="2"/>
                                        </p:tgtEl>
                                      </p:cBhvr>
                                      <p:by x="400000" y="400000"/>
                                    </p:animScale>
                                  </p:childTnLst>
                                </p:cTn>
                              </p:par>
                            </p:childTnLst>
                          </p:cTn>
                        </p:par>
                        <p:par>
                          <p:cTn id="67" fill="hold">
                            <p:stCondLst>
                              <p:cond delay="21000"/>
                            </p:stCondLst>
                            <p:childTnLst>
                              <p:par>
                                <p:cTn id="68" presetID="1" presetClass="entr" presetSubtype="0" fill="hold" grpId="1" nodeType="afterEffect">
                                  <p:stCondLst>
                                    <p:cond delay="0"/>
                                  </p:stCondLst>
                                  <p:iterate type="lt">
                                    <p:tmAbs val="0"/>
                                  </p:iterate>
                                  <p:childTnLst>
                                    <p:set>
                                      <p:cBhvr>
                                        <p:cTn id="69" dur="1" fill="hold">
                                          <p:stCondLst>
                                            <p:cond delay="0"/>
                                          </p:stCondLst>
                                        </p:cTn>
                                        <p:tgtEl>
                                          <p:spTgt spid="3"/>
                                        </p:tgtEl>
                                        <p:attrNameLst>
                                          <p:attrName>style.visibility</p:attrName>
                                        </p:attrNameLst>
                                      </p:cBhvr>
                                      <p:to>
                                        <p:strVal val="visible"/>
                                      </p:to>
                                    </p:set>
                                  </p:childTnLst>
                                </p:cTn>
                              </p:par>
                              <p:par>
                                <p:cTn id="70" presetID="36" presetClass="emph" presetSubtype="0" fill="hold" grpId="0" nodeType="withEffect">
                                  <p:stCondLst>
                                    <p:cond delay="0"/>
                                  </p:stCondLst>
                                  <p:iterate type="lt">
                                    <p:tmPct val="10000"/>
                                  </p:iterate>
                                  <p:childTnLst>
                                    <p:animScale>
                                      <p:cBhvr>
                                        <p:cTn id="71" dur="250" autoRev="1" fill="hold">
                                          <p:stCondLst>
                                            <p:cond delay="0"/>
                                          </p:stCondLst>
                                        </p:cTn>
                                        <p:tgtEl>
                                          <p:spTgt spid="3"/>
                                        </p:tgtEl>
                                      </p:cBhvr>
                                      <p:to x="80000" y="100000"/>
                                    </p:animScale>
                                    <p:anim by="(#ppt_w*0.10)" calcmode="lin" valueType="num">
                                      <p:cBhvr>
                                        <p:cTn id="72" dur="250" autoRev="1" fill="hold">
                                          <p:stCondLst>
                                            <p:cond delay="0"/>
                                          </p:stCondLst>
                                        </p:cTn>
                                        <p:tgtEl>
                                          <p:spTgt spid="3"/>
                                        </p:tgtEl>
                                        <p:attrNameLst>
                                          <p:attrName>ppt_x</p:attrName>
                                        </p:attrNameLst>
                                      </p:cBhvr>
                                    </p:anim>
                                    <p:anim by="(-#ppt_w*0.10)" calcmode="lin" valueType="num">
                                      <p:cBhvr>
                                        <p:cTn id="73" dur="250" autoRev="1" fill="hold">
                                          <p:stCondLst>
                                            <p:cond delay="0"/>
                                          </p:stCondLst>
                                        </p:cTn>
                                        <p:tgtEl>
                                          <p:spTgt spid="3"/>
                                        </p:tgtEl>
                                        <p:attrNameLst>
                                          <p:attrName>ppt_y</p:attrName>
                                        </p:attrNameLst>
                                      </p:cBhvr>
                                    </p:anim>
                                    <p:animRot by="-480000">
                                      <p:cBhvr>
                                        <p:cTn id="74" dur="250" autoRev="1" fill="hold">
                                          <p:stCondLst>
                                            <p:cond delay="0"/>
                                          </p:stCondLst>
                                        </p:cTn>
                                        <p:tgtEl>
                                          <p:spTgt spid="3"/>
                                        </p:tgtEl>
                                        <p:attrNameLst>
                                          <p:attrName>r</p:attrName>
                                        </p:attrNameLst>
                                      </p:cBhvr>
                                    </p:animRot>
                                  </p:childTnLst>
                                </p:cTn>
                              </p:par>
                              <p:par>
                                <p:cTn id="75" presetID="16" presetClass="emph" presetSubtype="0" fill="hold" grpId="2" nodeType="withEffect">
                                  <p:stCondLst>
                                    <p:cond delay="0"/>
                                  </p:stCondLst>
                                  <p:iterate type="lt">
                                    <p:tmPct val="4000"/>
                                  </p:iterate>
                                  <p:childTnLst>
                                    <p:set>
                                      <p:cBhvr override="childStyle">
                                        <p:cTn id="76" dur="500" fill="hold"/>
                                        <p:tgtEl>
                                          <p:spTgt spid="3"/>
                                        </p:tgtEl>
                                        <p:attrNameLst>
                                          <p:attrName>style.color</p:attrName>
                                        </p:attrNameLst>
                                      </p:cBhvr>
                                      <p:to>
                                        <p:clrVal>
                                          <a:srgbClr val="00B050"/>
                                        </p:clrVal>
                                      </p:to>
                                    </p:set>
                                    <p:set>
                                      <p:cBhvr>
                                        <p:cTn id="77" dur="500" fill="hold"/>
                                        <p:tgtEl>
                                          <p:spTgt spid="3"/>
                                        </p:tgtEl>
                                        <p:attrNameLst>
                                          <p:attrName>fillcolor</p:attrName>
                                        </p:attrNameLst>
                                      </p:cBhvr>
                                      <p:to>
                                        <p:clrVal>
                                          <a:srgbClr val="00B050"/>
                                        </p:clrVal>
                                      </p:to>
                                    </p:set>
                                    <p:set>
                                      <p:cBhvr>
                                        <p:cTn id="78" dur="500" fill="hold"/>
                                        <p:tgtEl>
                                          <p:spTgt spid="3"/>
                                        </p:tgtEl>
                                        <p:attrNameLst>
                                          <p:attrName>fill.type</p:attrName>
                                        </p:attrNameLst>
                                      </p:cBhvr>
                                      <p:to>
                                        <p:strVal val="solid"/>
                                      </p:to>
                                    </p:set>
                                  </p:childTnLst>
                                </p:cTn>
                              </p:par>
                            </p:childTnLst>
                          </p:cTn>
                        </p:par>
                        <p:par>
                          <p:cTn id="79" fill="hold">
                            <p:stCondLst>
                              <p:cond delay="22250"/>
                            </p:stCondLst>
                            <p:childTnLst>
                              <p:par>
                                <p:cTn id="80" presetID="22" presetClass="exit" presetSubtype="4" fill="hold" nodeType="afterEffect">
                                  <p:stCondLst>
                                    <p:cond delay="1000"/>
                                  </p:stCondLst>
                                  <p:childTnLst>
                                    <p:animEffect transition="out" filter="wipe(down)">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childTnLst>
                          </p:cTn>
                        </p:par>
                        <p:par>
                          <p:cTn id="83" fill="hold">
                            <p:stCondLst>
                              <p:cond delay="23750"/>
                            </p:stCondLst>
                            <p:childTnLst>
                              <p:par>
                                <p:cTn id="84" presetID="1" presetClass="exit" presetSubtype="0" fill="hold" grpId="3" nodeType="afterEffect">
                                  <p:stCondLst>
                                    <p:cond delay="1000"/>
                                  </p:stCondLst>
                                  <p:iterate type="lt">
                                    <p:tmAbs val="0"/>
                                  </p:iterate>
                                  <p:childTnLst>
                                    <p:set>
                                      <p:cBhvr>
                                        <p:cTn id="85" dur="1" fill="hold">
                                          <p:stCondLst>
                                            <p:cond delay="0"/>
                                          </p:stCondLst>
                                        </p:cTn>
                                        <p:tgtEl>
                                          <p:spTgt spid="3"/>
                                        </p:tgtEl>
                                        <p:attrNameLst>
                                          <p:attrName>style.visibility</p:attrName>
                                        </p:attrNameLst>
                                      </p:cBhvr>
                                      <p:to>
                                        <p:strVal val="hidden"/>
                                      </p:to>
                                    </p:set>
                                  </p:childTnLst>
                                </p:cTn>
                              </p:par>
                            </p:childTnLst>
                          </p:cTn>
                        </p:par>
                        <p:par>
                          <p:cTn id="86" fill="hold">
                            <p:stCondLst>
                              <p:cond delay="24750"/>
                            </p:stCondLst>
                            <p:childTnLst>
                              <p:par>
                                <p:cTn id="87" presetID="1" presetClass="entr" presetSubtype="0" fill="hold" nodeType="afterEffect">
                                  <p:stCondLst>
                                    <p:cond delay="0"/>
                                  </p:stCondLst>
                                  <p:childTnLst>
                                    <p:set>
                                      <p:cBhvr>
                                        <p:cTn id="88" dur="1" fill="hold">
                                          <p:stCondLst>
                                            <p:cond delay="0"/>
                                          </p:stCondLst>
                                        </p:cTn>
                                        <p:tgtEl>
                                          <p:spTgt spid="4"/>
                                        </p:tgtEl>
                                        <p:attrNameLst>
                                          <p:attrName>style.visibility</p:attrName>
                                        </p:attrNameLst>
                                      </p:cBhvr>
                                      <p:to>
                                        <p:strVal val="visible"/>
                                      </p:to>
                                    </p:set>
                                  </p:childTnLst>
                                </p:cTn>
                              </p:par>
                            </p:childTnLst>
                          </p:cTn>
                        </p:par>
                        <p:par>
                          <p:cTn id="89" fill="hold">
                            <p:stCondLst>
                              <p:cond delay="24750"/>
                            </p:stCondLst>
                            <p:childTnLst>
                              <p:par>
                                <p:cTn id="90" presetID="1" presetClass="entr" presetSubtype="0" fill="hold" nodeType="afterEffect">
                                  <p:stCondLst>
                                    <p:cond delay="0"/>
                                  </p:stCondLst>
                                  <p:childTnLst>
                                    <p:set>
                                      <p:cBhvr>
                                        <p:cTn id="91" dur="1" fill="hold">
                                          <p:stCondLst>
                                            <p:cond delay="0"/>
                                          </p:stCondLst>
                                        </p:cTn>
                                        <p:tgtEl>
                                          <p:spTgt spid="5"/>
                                        </p:tgtEl>
                                        <p:attrNameLst>
                                          <p:attrName>style.visibility</p:attrName>
                                        </p:attrNameLst>
                                      </p:cBhvr>
                                      <p:to>
                                        <p:strVal val="visible"/>
                                      </p:to>
                                    </p:set>
                                  </p:childTnLst>
                                </p:cTn>
                              </p:par>
                            </p:childTnLst>
                          </p:cTn>
                        </p:par>
                        <p:par>
                          <p:cTn id="92" fill="hold">
                            <p:stCondLst>
                              <p:cond delay="24750"/>
                            </p:stCondLst>
                            <p:childTnLst>
                              <p:par>
                                <p:cTn id="93" presetID="1" presetClass="exit" presetSubtype="0" fill="hold" nodeType="afterEffect">
                                  <p:stCondLst>
                                    <p:cond delay="1000"/>
                                  </p:stCondLst>
                                  <p:childTnLst>
                                    <p:set>
                                      <p:cBhvr>
                                        <p:cTn id="94" dur="1" fill="hold">
                                          <p:stCondLst>
                                            <p:cond delay="0"/>
                                          </p:stCondLst>
                                        </p:cTn>
                                        <p:tgtEl>
                                          <p:spTgt spid="4"/>
                                        </p:tgtEl>
                                        <p:attrNameLst>
                                          <p:attrName>style.visibility</p:attrName>
                                        </p:attrNameLst>
                                      </p:cBhvr>
                                      <p:to>
                                        <p:strVal val="hidden"/>
                                      </p:to>
                                    </p:set>
                                  </p:childTnLst>
                                </p:cTn>
                              </p:par>
                            </p:childTnLst>
                          </p:cTn>
                        </p:par>
                        <p:par>
                          <p:cTn id="95" fill="hold">
                            <p:stCondLst>
                              <p:cond delay="25750"/>
                            </p:stCondLst>
                            <p:childTnLst>
                              <p:par>
                                <p:cTn id="96" presetID="1" presetClass="exit" presetSubtype="0" fill="hold" nodeType="afterEffect">
                                  <p:stCondLst>
                                    <p:cond delay="500"/>
                                  </p:stCondLst>
                                  <p:childTnLst>
                                    <p:set>
                                      <p:cBhvr>
                                        <p:cTn id="97" dur="1" fill="hold">
                                          <p:stCondLst>
                                            <p:cond delay="0"/>
                                          </p:stCondLst>
                                        </p:cTn>
                                        <p:tgtEl>
                                          <p:spTgt spid="5"/>
                                        </p:tgtEl>
                                        <p:attrNameLst>
                                          <p:attrName>style.visibility</p:attrName>
                                        </p:attrNameLst>
                                      </p:cBhvr>
                                      <p:to>
                                        <p:strVal val="hidden"/>
                                      </p:to>
                                    </p:set>
                                  </p:childTnLst>
                                </p:cTn>
                              </p:par>
                            </p:childTnLst>
                          </p:cTn>
                        </p:par>
                        <p:par>
                          <p:cTn id="98" fill="hold">
                            <p:stCondLst>
                              <p:cond delay="26250"/>
                            </p:stCondLst>
                            <p:childTnLst>
                              <p:par>
                                <p:cTn id="99" presetID="1" presetClass="entr" presetSubtype="0" fill="hold" grpId="1" nodeType="afterEffect">
                                  <p:stCondLst>
                                    <p:cond delay="2000"/>
                                  </p:stCondLst>
                                  <p:iterate type="lt">
                                    <p:tmAbs val="0"/>
                                  </p:iterate>
                                  <p:childTnLst>
                                    <p:set>
                                      <p:cBhvr>
                                        <p:cTn id="100" dur="1" fill="hold">
                                          <p:stCondLst>
                                            <p:cond delay="0"/>
                                          </p:stCondLst>
                                        </p:cTn>
                                        <p:tgtEl>
                                          <p:spTgt spid="16"/>
                                        </p:tgtEl>
                                        <p:attrNameLst>
                                          <p:attrName>style.visibility</p:attrName>
                                        </p:attrNameLst>
                                      </p:cBhvr>
                                      <p:to>
                                        <p:strVal val="visible"/>
                                      </p:to>
                                    </p:set>
                                  </p:childTnLst>
                                </p:cTn>
                              </p:par>
                              <p:par>
                                <p:cTn id="101" presetID="36" presetClass="emph" presetSubtype="0" fill="hold" grpId="0" nodeType="withEffect">
                                  <p:stCondLst>
                                    <p:cond delay="0"/>
                                  </p:stCondLst>
                                  <p:iterate type="lt">
                                    <p:tmPct val="10000"/>
                                  </p:iterate>
                                  <p:childTnLst>
                                    <p:animScale>
                                      <p:cBhvr>
                                        <p:cTn id="102" dur="250" autoRev="1" fill="hold">
                                          <p:stCondLst>
                                            <p:cond delay="0"/>
                                          </p:stCondLst>
                                        </p:cTn>
                                        <p:tgtEl>
                                          <p:spTgt spid="16"/>
                                        </p:tgtEl>
                                      </p:cBhvr>
                                      <p:to x="80000" y="100000"/>
                                    </p:animScale>
                                    <p:anim by="(#ppt_w*0.10)" calcmode="lin" valueType="num">
                                      <p:cBhvr>
                                        <p:cTn id="103" dur="250" autoRev="1" fill="hold">
                                          <p:stCondLst>
                                            <p:cond delay="0"/>
                                          </p:stCondLst>
                                        </p:cTn>
                                        <p:tgtEl>
                                          <p:spTgt spid="16"/>
                                        </p:tgtEl>
                                        <p:attrNameLst>
                                          <p:attrName>ppt_x</p:attrName>
                                        </p:attrNameLst>
                                      </p:cBhvr>
                                    </p:anim>
                                    <p:anim by="(-#ppt_w*0.10)" calcmode="lin" valueType="num">
                                      <p:cBhvr>
                                        <p:cTn id="104" dur="250" autoRev="1" fill="hold">
                                          <p:stCondLst>
                                            <p:cond delay="0"/>
                                          </p:stCondLst>
                                        </p:cTn>
                                        <p:tgtEl>
                                          <p:spTgt spid="16"/>
                                        </p:tgtEl>
                                        <p:attrNameLst>
                                          <p:attrName>ppt_y</p:attrName>
                                        </p:attrNameLst>
                                      </p:cBhvr>
                                    </p:anim>
                                    <p:animRot by="-480000">
                                      <p:cBhvr>
                                        <p:cTn id="105" dur="250" autoRev="1" fill="hold">
                                          <p:stCondLst>
                                            <p:cond delay="0"/>
                                          </p:stCondLst>
                                        </p:cTn>
                                        <p:tgtEl>
                                          <p:spTgt spid="16"/>
                                        </p:tgtEl>
                                        <p:attrNameLst>
                                          <p:attrName>r</p:attrName>
                                        </p:attrNameLst>
                                      </p:cBhvr>
                                    </p:animRot>
                                  </p:childTnLst>
                                </p:cTn>
                              </p:par>
                              <p:par>
                                <p:cTn id="106" presetID="16" presetClass="emph" presetSubtype="0" fill="hold" grpId="2" nodeType="withEffect">
                                  <p:stCondLst>
                                    <p:cond delay="0"/>
                                  </p:stCondLst>
                                  <p:iterate type="lt">
                                    <p:tmPct val="4000"/>
                                  </p:iterate>
                                  <p:childTnLst>
                                    <p:set>
                                      <p:cBhvr override="childStyle">
                                        <p:cTn id="107" dur="500" fill="hold"/>
                                        <p:tgtEl>
                                          <p:spTgt spid="16"/>
                                        </p:tgtEl>
                                        <p:attrNameLst>
                                          <p:attrName>style.color</p:attrName>
                                        </p:attrNameLst>
                                      </p:cBhvr>
                                      <p:to>
                                        <p:clrVal>
                                          <a:srgbClr val="BF9000"/>
                                        </p:clrVal>
                                      </p:to>
                                    </p:set>
                                    <p:set>
                                      <p:cBhvr>
                                        <p:cTn id="108" dur="500" fill="hold"/>
                                        <p:tgtEl>
                                          <p:spTgt spid="16"/>
                                        </p:tgtEl>
                                        <p:attrNameLst>
                                          <p:attrName>fillcolor</p:attrName>
                                        </p:attrNameLst>
                                      </p:cBhvr>
                                      <p:to>
                                        <p:clrVal>
                                          <a:srgbClr val="BF9000"/>
                                        </p:clrVal>
                                      </p:to>
                                    </p:set>
                                    <p:set>
                                      <p:cBhvr>
                                        <p:cTn id="109" dur="500" fill="hold"/>
                                        <p:tgtEl>
                                          <p:spTgt spid="16"/>
                                        </p:tgtEl>
                                        <p:attrNameLst>
                                          <p:attrName>fill.type</p:attrName>
                                        </p:attrNameLst>
                                      </p:cBhvr>
                                      <p:to>
                                        <p:strVal val="solid"/>
                                      </p:to>
                                    </p:set>
                                  </p:childTnLst>
                                </p:cTn>
                              </p:par>
                            </p:childTnLst>
                          </p:cTn>
                        </p:par>
                        <p:par>
                          <p:cTn id="110" fill="hold">
                            <p:stCondLst>
                              <p:cond delay="28250"/>
                            </p:stCondLst>
                            <p:childTnLst>
                              <p:par>
                                <p:cTn id="111" presetID="1" presetClass="exit" presetSubtype="0" fill="hold" grpId="3" nodeType="afterEffect">
                                  <p:stCondLst>
                                    <p:cond delay="1000"/>
                                  </p:stCondLst>
                                  <p:iterate type="lt">
                                    <p:tmAbs val="0"/>
                                  </p:iterate>
                                  <p:childTnLst>
                                    <p:set>
                                      <p:cBhvr>
                                        <p:cTn id="112" dur="1" fill="hold">
                                          <p:stCondLst>
                                            <p:cond delay="0"/>
                                          </p:stCondLst>
                                        </p:cTn>
                                        <p:tgtEl>
                                          <p:spTgt spid="16"/>
                                        </p:tgtEl>
                                        <p:attrNameLst>
                                          <p:attrName>style.visibility</p:attrName>
                                        </p:attrNameLst>
                                      </p:cBhvr>
                                      <p:to>
                                        <p:strVal val="hidden"/>
                                      </p:to>
                                    </p:set>
                                  </p:childTnLst>
                                </p:cTn>
                              </p:par>
                            </p:childTnLst>
                          </p:cTn>
                        </p:par>
                        <p:par>
                          <p:cTn id="113" fill="hold">
                            <p:stCondLst>
                              <p:cond delay="29250"/>
                            </p:stCondLst>
                            <p:childTnLst>
                              <p:par>
                                <p:cTn id="114" presetID="1" presetClass="entr" presetSubtype="0" fill="hold" nodeType="afterEffect">
                                  <p:stCondLst>
                                    <p:cond delay="2500"/>
                                  </p:stCondLst>
                                  <p:childTnLst>
                                    <p:set>
                                      <p:cBhvr>
                                        <p:cTn id="115" dur="1" fill="hold">
                                          <p:stCondLst>
                                            <p:cond delay="0"/>
                                          </p:stCondLst>
                                        </p:cTn>
                                        <p:tgtEl>
                                          <p:spTgt spid="13"/>
                                        </p:tgtEl>
                                        <p:attrNameLst>
                                          <p:attrName>style.visibility</p:attrName>
                                        </p:attrNameLst>
                                      </p:cBhvr>
                                      <p:to>
                                        <p:strVal val="visible"/>
                                      </p:to>
                                    </p:set>
                                  </p:childTnLst>
                                </p:cTn>
                              </p:par>
                            </p:childTnLst>
                          </p:cTn>
                        </p:par>
                        <p:par>
                          <p:cTn id="116" fill="hold">
                            <p:stCondLst>
                              <p:cond delay="31750"/>
                            </p:stCondLst>
                            <p:childTnLst>
                              <p:par>
                                <p:cTn id="117" presetID="1" presetClass="exit" presetSubtype="0" fill="hold" nodeType="afterEffect">
                                  <p:stCondLst>
                                    <p:cond delay="2000"/>
                                  </p:stCondLst>
                                  <p:childTnLst>
                                    <p:set>
                                      <p:cBhvr>
                                        <p:cTn id="118" dur="1" fill="hold">
                                          <p:stCondLst>
                                            <p:cond delay="0"/>
                                          </p:stCondLst>
                                        </p:cTn>
                                        <p:tgtEl>
                                          <p:spTgt spid="13"/>
                                        </p:tgtEl>
                                        <p:attrNameLst>
                                          <p:attrName>style.visibility</p:attrName>
                                        </p:attrNameLst>
                                      </p:cBhvr>
                                      <p:to>
                                        <p:strVal val="hidden"/>
                                      </p:to>
                                    </p:set>
                                  </p:childTnLst>
                                </p:cTn>
                              </p:par>
                            </p:childTnLst>
                          </p:cTn>
                        </p:par>
                        <p:par>
                          <p:cTn id="119" fill="hold">
                            <p:stCondLst>
                              <p:cond delay="33750"/>
                            </p:stCondLst>
                            <p:childTnLst>
                              <p:par>
                                <p:cTn id="120" presetID="1" presetClass="entr" presetSubtype="0" fill="hold" nodeType="afterEffect">
                                  <p:stCondLst>
                                    <p:cond delay="2000"/>
                                  </p:stCondLst>
                                  <p:childTnLst>
                                    <p:set>
                                      <p:cBhvr>
                                        <p:cTn id="121" dur="1" fill="hold">
                                          <p:stCondLst>
                                            <p:cond delay="0"/>
                                          </p:stCondLst>
                                        </p:cTn>
                                        <p:tgtEl>
                                          <p:spTgt spid="14"/>
                                        </p:tgtEl>
                                        <p:attrNameLst>
                                          <p:attrName>style.visibility</p:attrName>
                                        </p:attrNameLst>
                                      </p:cBhvr>
                                      <p:to>
                                        <p:strVal val="visible"/>
                                      </p:to>
                                    </p:set>
                                  </p:childTnLst>
                                </p:cTn>
                              </p:par>
                            </p:childTnLst>
                          </p:cTn>
                        </p:par>
                        <p:par>
                          <p:cTn id="122" fill="hold">
                            <p:stCondLst>
                              <p:cond delay="35750"/>
                            </p:stCondLst>
                            <p:childTnLst>
                              <p:par>
                                <p:cTn id="123" presetID="1" presetClass="entr" presetSubtype="0" fill="hold" nodeType="afterEffect">
                                  <p:stCondLst>
                                    <p:cond delay="1000"/>
                                  </p:stCondLst>
                                  <p:childTnLst>
                                    <p:set>
                                      <p:cBhvr>
                                        <p:cTn id="12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p:bldP spid="11" grpId="1"/>
      <p:bldP spid="3" grpId="0"/>
      <p:bldP spid="3" grpId="1"/>
      <p:bldP spid="3" grpId="2"/>
      <p:bldP spid="3" grpId="3"/>
      <p:bldP spid="16" grpId="0"/>
      <p:bldP spid="16" grpId="1"/>
      <p:bldP spid="16" grpId="2"/>
      <p:bldP spid="16"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820" y="313628"/>
            <a:ext cx="3948485" cy="2606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53160"/>
            <a:ext cx="3748493" cy="21048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786"/>
            <a:ext cx="3748493" cy="22346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7632" y="0"/>
            <a:ext cx="3574368" cy="200879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7632" y="4542020"/>
            <a:ext cx="3574368" cy="2315980"/>
          </a:xfrm>
          <a:prstGeom prst="rect">
            <a:avLst/>
          </a:prstGeom>
        </p:spPr>
      </p:pic>
      <p:sp>
        <p:nvSpPr>
          <p:cNvPr id="14" name="TextBox 13"/>
          <p:cNvSpPr txBox="1"/>
          <p:nvPr/>
        </p:nvSpPr>
        <p:spPr>
          <a:xfrm>
            <a:off x="4316939" y="3368164"/>
            <a:ext cx="3828564"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b="1" dirty="0">
                <a:solidFill>
                  <a:schemeClr val="accent4">
                    <a:lumMod val="50000"/>
                  </a:schemeClr>
                </a:solidFill>
              </a:rPr>
              <a:t>Dr. RAED KANAN </a:t>
            </a:r>
          </a:p>
        </p:txBody>
      </p:sp>
      <p:pic>
        <p:nvPicPr>
          <p:cNvPr id="2" name="Picture 1"/>
          <p:cNvPicPr>
            <a:picLocks noChangeAspect="1"/>
          </p:cNvPicPr>
          <p:nvPr/>
        </p:nvPicPr>
        <p:blipFill>
          <a:blip r:embed="rId8"/>
          <a:stretch>
            <a:fillRect/>
          </a:stretch>
        </p:blipFill>
        <p:spPr>
          <a:xfrm>
            <a:off x="8617631" y="2039553"/>
            <a:ext cx="3599275" cy="2539828"/>
          </a:xfrm>
          <a:prstGeom prst="rect">
            <a:avLst/>
          </a:prstGeom>
        </p:spPr>
      </p:pic>
      <p:pic>
        <p:nvPicPr>
          <p:cNvPr id="3" name="Picture 2"/>
          <p:cNvPicPr>
            <a:picLocks noChangeAspect="1"/>
          </p:cNvPicPr>
          <p:nvPr/>
        </p:nvPicPr>
        <p:blipFill>
          <a:blip r:embed="rId9"/>
          <a:stretch>
            <a:fillRect/>
          </a:stretch>
        </p:blipFill>
        <p:spPr>
          <a:xfrm>
            <a:off x="1" y="2308485"/>
            <a:ext cx="3748492" cy="2444674"/>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2612" y="5070364"/>
            <a:ext cx="1154415" cy="1461092"/>
          </a:xfrm>
          <a:prstGeom prst="rect">
            <a:avLst/>
          </a:prstGeom>
        </p:spPr>
      </p:pic>
      <p:pic>
        <p:nvPicPr>
          <p:cNvPr id="12" name="Picture 11"/>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756057" y="4969464"/>
            <a:ext cx="1154415" cy="1461092"/>
          </a:xfrm>
          <a:prstGeom prst="rect">
            <a:avLst/>
          </a:prstGeom>
        </p:spPr>
      </p:pic>
      <p:pic>
        <p:nvPicPr>
          <p:cNvPr id="13" name="Picture 12"/>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29168" y="5075034"/>
            <a:ext cx="1154415" cy="1461092"/>
          </a:xfrm>
          <a:prstGeom prst="rect">
            <a:avLst/>
          </a:prstGeom>
        </p:spPr>
      </p:pic>
    </p:spTree>
    <p:extLst>
      <p:ext uri="{BB962C8B-B14F-4D97-AF65-F5344CB8AC3E}">
        <p14:creationId xmlns:p14="http://schemas.microsoft.com/office/powerpoint/2010/main" val="4755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24000">
              <a:schemeClr val="accent5">
                <a:lumMod val="45000"/>
                <a:lumOff val="55000"/>
              </a:schemeClr>
            </a:gs>
            <a:gs pos="100000">
              <a:schemeClr val="accent5">
                <a:lumMod val="45000"/>
                <a:lumOff val="55000"/>
              </a:schemeClr>
            </a:gs>
            <a:gs pos="82000">
              <a:schemeClr val="accent1">
                <a:lumMod val="75000"/>
              </a:schemeClr>
            </a:gs>
          </a:gsLst>
          <a:lin ang="0" scaled="1"/>
        </a:gradFill>
        <a:effectLst/>
      </p:bgPr>
    </p:bg>
    <p:spTree>
      <p:nvGrpSpPr>
        <p:cNvPr id="1" name=""/>
        <p:cNvGrpSpPr/>
        <p:nvPr/>
      </p:nvGrpSpPr>
      <p:grpSpPr>
        <a:xfrm>
          <a:off x="0" y="0"/>
          <a:ext cx="0" cy="0"/>
          <a:chOff x="0" y="0"/>
          <a:chExt cx="0" cy="0"/>
        </a:xfrm>
      </p:grpSpPr>
      <p:pic>
        <p:nvPicPr>
          <p:cNvPr id="4098" name="Picture 2" descr="http://swavalambanrehab.com/wp-content/uploads/2015/03/down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2084"/>
          </a:xfrm>
          <a:prstGeom prst="rect">
            <a:avLst/>
          </a:prstGeom>
          <a:gradFill flip="none" rotWithShape="1">
            <a:gsLst>
              <a:gs pos="0">
                <a:schemeClr val="accent5">
                  <a:lumMod val="5000"/>
                  <a:lumOff val="95000"/>
                </a:schemeClr>
              </a:gs>
              <a:gs pos="24000">
                <a:schemeClr val="accent5">
                  <a:lumMod val="45000"/>
                  <a:lumOff val="55000"/>
                </a:schemeClr>
              </a:gs>
              <a:gs pos="100000">
                <a:schemeClr val="accent5">
                  <a:lumMod val="45000"/>
                  <a:lumOff val="55000"/>
                </a:schemeClr>
              </a:gs>
              <a:gs pos="59000">
                <a:schemeClr val="accent1">
                  <a:lumMod val="75000"/>
                </a:schemeClr>
              </a:gs>
            </a:gsLst>
            <a:lin ang="0" scaled="1"/>
            <a:tileRect/>
          </a:gradFill>
        </p:spPr>
      </p:pic>
    </p:spTree>
    <p:extLst>
      <p:ext uri="{BB962C8B-B14F-4D97-AF65-F5344CB8AC3E}">
        <p14:creationId xmlns:p14="http://schemas.microsoft.com/office/powerpoint/2010/main" val="1155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0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chemeClr val="accent1">
                <a:lumMod val="40000"/>
                <a:lumOff val="60000"/>
              </a:schemeClr>
            </a:gs>
            <a:gs pos="5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098" name="Picture 2" descr="http://studentsofmedicineplus.weebly.com/uploads/1/0/6/9/10696096/5103876_orig.jpg?0"/>
          <p:cNvPicPr>
            <a:picLocks noChangeAspect="1" noChangeArrowheads="1"/>
          </p:cNvPicPr>
          <p:nvPr/>
        </p:nvPicPr>
        <p:blipFill>
          <a:blip r:embed="rId3">
            <a:clrChange>
              <a:clrFrom>
                <a:srgbClr val="020607"/>
              </a:clrFrom>
              <a:clrTo>
                <a:srgbClr val="02060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9212" y="107577"/>
            <a:ext cx="9507070" cy="656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92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221" y="267878"/>
            <a:ext cx="10311579" cy="1218023"/>
          </a:xfrm>
        </p:spPr>
        <p:txBody>
          <a:bodyPr>
            <a:noAutofit/>
          </a:bodyPr>
          <a:lstStyle/>
          <a:p>
            <a:pPr algn="ctr"/>
            <a:r>
              <a:rPr lang="en-US" sz="4800" b="1" dirty="0">
                <a:solidFill>
                  <a:srgbClr val="7030A0"/>
                </a:solidFill>
                <a:latin typeface="Broadway" panose="04040905080B02020502" pitchFamily="82" charset="0"/>
              </a:rPr>
              <a:t>Clinical symptoms  of Down syndrome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9873703"/>
              </p:ext>
            </p:extLst>
          </p:nvPr>
        </p:nvGraphicFramePr>
        <p:xfrm>
          <a:off x="114300" y="1709536"/>
          <a:ext cx="11744332" cy="4398304"/>
        </p:xfrm>
        <a:graphic>
          <a:graphicData uri="http://schemas.openxmlformats.org/drawingml/2006/table">
            <a:tbl>
              <a:tblPr firstRow="1" firstCol="1" bandRow="1"/>
              <a:tblGrid>
                <a:gridCol w="4813430">
                  <a:extLst>
                    <a:ext uri="{9D8B030D-6E8A-4147-A177-3AD203B41FA5}">
                      <a16:colId xmlns:a16="http://schemas.microsoft.com/office/drawing/2014/main" val="20000"/>
                    </a:ext>
                  </a:extLst>
                </a:gridCol>
                <a:gridCol w="1585883">
                  <a:extLst>
                    <a:ext uri="{9D8B030D-6E8A-4147-A177-3AD203B41FA5}">
                      <a16:colId xmlns:a16="http://schemas.microsoft.com/office/drawing/2014/main" val="20001"/>
                    </a:ext>
                  </a:extLst>
                </a:gridCol>
                <a:gridCol w="3644800">
                  <a:extLst>
                    <a:ext uri="{9D8B030D-6E8A-4147-A177-3AD203B41FA5}">
                      <a16:colId xmlns:a16="http://schemas.microsoft.com/office/drawing/2014/main" val="20002"/>
                    </a:ext>
                  </a:extLst>
                </a:gridCol>
                <a:gridCol w="1700219">
                  <a:extLst>
                    <a:ext uri="{9D8B030D-6E8A-4147-A177-3AD203B41FA5}">
                      <a16:colId xmlns:a16="http://schemas.microsoft.com/office/drawing/2014/main" val="20003"/>
                    </a:ext>
                  </a:extLst>
                </a:gridCol>
              </a:tblGrid>
              <a:tr h="421964">
                <a:tc>
                  <a:txBody>
                    <a:bodyPr/>
                    <a:lstStyle/>
                    <a:p>
                      <a:pPr marL="0" marR="0">
                        <a:lnSpc>
                          <a:spcPct val="107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Symptoms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Percentage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nSpc>
                          <a:spcPct val="106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Symptoms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6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Percentage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Mental impairment ( Retardation)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99%</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a:solidFill>
                            <a:srgbClr val="FFFFFF"/>
                          </a:solidFill>
                          <a:effectLst/>
                          <a:latin typeface="Arial" panose="020B0604020202020204" pitchFamily="34" charset="0"/>
                          <a:ea typeface="Times New Roman" panose="02020603050405020304" pitchFamily="18" charset="0"/>
                          <a:cs typeface="Arial" panose="020B0604020202020204" pitchFamily="34" charset="0"/>
                        </a:rPr>
                        <a:t>Hematologic disorders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1"/>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Stunted growth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Abnormal teeth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Umbilical hernia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Slanted eyes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Increased skin back of  neck</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Shortened hands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199639">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Low muscle tone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Short neck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Narrow roof of mouth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76%</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Obstructive sleep apnea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Flat head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Bent fifth finger tip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57%</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Flexible ligaments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Single transverse palmar crease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53%</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Large tongue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Protruding tongue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47%</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Abnormal outer ears and hearing impairment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70%</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Congenital heart disease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r h="299651">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Flattened nose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68%</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Undescended testicles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11"/>
                  </a:ext>
                </a:extLst>
              </a:tr>
              <a:tr h="339067">
                <a:tc>
                  <a:txBody>
                    <a:bodyPr/>
                    <a:lstStyle/>
                    <a:p>
                      <a:pPr marL="0" marR="0">
                        <a:lnSpc>
                          <a:spcPct val="107000"/>
                        </a:lnSpc>
                        <a:spcBef>
                          <a:spcPts val="0"/>
                        </a:spcBef>
                        <a:spcAft>
                          <a:spcPts val="800"/>
                        </a:spcAft>
                      </a:pPr>
                      <a:r>
                        <a:rPr lang="en-US" sz="1600">
                          <a:solidFill>
                            <a:srgbClr val="FFFFFF"/>
                          </a:solidFill>
                          <a:effectLst/>
                          <a:latin typeface="Arial" panose="020B0604020202020204" pitchFamily="34" charset="0"/>
                          <a:ea typeface="Calibri" panose="020F0502020204030204" pitchFamily="34" charset="0"/>
                          <a:cs typeface="Arial" panose="020B0604020202020204" pitchFamily="34" charset="0"/>
                        </a:rPr>
                        <a:t>Separation of first and second toes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800"/>
                        </a:spcAft>
                      </a:pPr>
                      <a:r>
                        <a:rPr lang="en-US" sz="16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68%</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Endocrine disorder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49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89350" y="217207"/>
            <a:ext cx="10364449" cy="1051647"/>
          </a:xfrm>
        </p:spPr>
        <p:txBody>
          <a:bodyPr>
            <a:normAutofit fontScale="90000"/>
          </a:bodyPr>
          <a:lstStyle/>
          <a:p>
            <a:pPr algn="ctr" eaLnBrk="1" hangingPunct="1"/>
            <a:r>
              <a:rPr lang="en-US" altLang="en-US" sz="7200" dirty="0">
                <a:solidFill>
                  <a:schemeClr val="accent1">
                    <a:lumMod val="75000"/>
                  </a:schemeClr>
                </a:solidFill>
                <a:latin typeface="Andalus" panose="02020603050405020304" pitchFamily="18" charset="-78"/>
                <a:cs typeface="Andalus" panose="02020603050405020304" pitchFamily="18" charset="-78"/>
              </a:rPr>
              <a:t>Mental Retardation</a:t>
            </a:r>
          </a:p>
        </p:txBody>
      </p:sp>
      <p:sp>
        <p:nvSpPr>
          <p:cNvPr id="15363" name="Rectangle 3"/>
          <p:cNvSpPr>
            <a:spLocks noGrp="1" noChangeArrowheads="1"/>
          </p:cNvSpPr>
          <p:nvPr>
            <p:ph idx="1"/>
          </p:nvPr>
        </p:nvSpPr>
        <p:spPr>
          <a:xfrm>
            <a:off x="329784" y="1268854"/>
            <a:ext cx="7656612" cy="5484215"/>
          </a:xfrm>
        </p:spPr>
        <p:txBody>
          <a:bodyPr>
            <a:noAutofit/>
          </a:bodyPr>
          <a:lstStyle/>
          <a:p>
            <a:pPr algn="just" eaLnBrk="1" hangingPunct="1">
              <a:lnSpc>
                <a:spcPct val="90000"/>
              </a:lnSpc>
            </a:pPr>
            <a:r>
              <a:rPr lang="en-US" altLang="en-US" sz="3200" dirty="0">
                <a:solidFill>
                  <a:schemeClr val="tx2">
                    <a:lumMod val="75000"/>
                  </a:schemeClr>
                </a:solidFill>
                <a:latin typeface="Arial Rounded MT Bold" panose="020F0704030504030204" pitchFamily="34" charset="0"/>
              </a:rPr>
              <a:t>Almost</a:t>
            </a:r>
            <a:r>
              <a:rPr lang="en-US" altLang="en-US" sz="3200" dirty="0">
                <a:solidFill>
                  <a:schemeClr val="tx2">
                    <a:lumMod val="75000"/>
                  </a:schemeClr>
                </a:solidFill>
                <a:latin typeface="Comic Sans MS" panose="030F0702030302020204" pitchFamily="66" charset="0"/>
              </a:rPr>
              <a:t> all DS babies have MR.</a:t>
            </a:r>
            <a:endParaRPr lang="en-US" altLang="en-US" sz="3200" dirty="0">
              <a:solidFill>
                <a:schemeClr val="tx2">
                  <a:lumMod val="75000"/>
                </a:schemeClr>
              </a:solidFill>
              <a:latin typeface="Comic Sans MS" panose="030F0702030302020204" pitchFamily="66" charset="0"/>
              <a:cs typeface="Aharoni" panose="02010803020104030203" pitchFamily="2" charset="-79"/>
            </a:endParaRP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Mildly to moderately retarded .</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Starts in the first year of life.</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Average age of sitting(11 mon), and walking (26 mon) is twice the typical age.</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First words at 18 months.</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IQ declines through the first 10 years of age, reaching a plateau in adolescence that continues into adulthood</a:t>
            </a:r>
            <a:r>
              <a:rPr lang="en-US" altLang="en-US" sz="3200" dirty="0">
                <a:solidFill>
                  <a:schemeClr val="tx2">
                    <a:lumMod val="75000"/>
                  </a:schemeClr>
                </a:solidFill>
                <a:latin typeface="Aharoni" panose="02010803020104030203" pitchFamily="2" charset="-79"/>
                <a:cs typeface="Aharoni" panose="02010803020104030203" pitchFamily="2" charset="-79"/>
              </a:rPr>
              <a:t>.</a:t>
            </a:r>
          </a:p>
        </p:txBody>
      </p:sp>
      <p:pic>
        <p:nvPicPr>
          <p:cNvPr id="1026" name="Picture 2" descr="http://specialneedsindia.com/wp-content/uploads/2013/10/mentally-retard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417" y="1522592"/>
            <a:ext cx="3691799" cy="277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edge">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 calcmode="lin" valueType="num">
                                      <p:cBhvr>
                                        <p:cTn id="12" dur="10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536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536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536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5363">
                                            <p:txEl>
                                              <p:pRg st="1" end="1"/>
                                            </p:txEl>
                                          </p:spTgt>
                                        </p:tgtEl>
                                        <p:attrNameLst>
                                          <p:attrName>style.visibility</p:attrName>
                                        </p:attrNameLst>
                                      </p:cBhvr>
                                      <p:to>
                                        <p:strVal val="visible"/>
                                      </p:to>
                                    </p:set>
                                    <p:anim calcmode="lin" valueType="num">
                                      <p:cBhvr>
                                        <p:cTn id="20" dur="10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536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536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536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5363">
                                            <p:txEl>
                                              <p:pRg st="2" end="2"/>
                                            </p:txEl>
                                          </p:spTgt>
                                        </p:tgtEl>
                                        <p:attrNameLst>
                                          <p:attrName>style.visibility</p:attrName>
                                        </p:attrNameLst>
                                      </p:cBhvr>
                                      <p:to>
                                        <p:strVal val="visible"/>
                                      </p:to>
                                    </p:set>
                                    <p:anim calcmode="lin" valueType="num">
                                      <p:cBhvr>
                                        <p:cTn id="28" dur="10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1536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1536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1536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5363">
                                            <p:txEl>
                                              <p:pRg st="3" end="3"/>
                                            </p:txEl>
                                          </p:spTgt>
                                        </p:tgtEl>
                                        <p:attrNameLst>
                                          <p:attrName>style.visibility</p:attrName>
                                        </p:attrNameLst>
                                      </p:cBhvr>
                                      <p:to>
                                        <p:strVal val="visible"/>
                                      </p:to>
                                    </p:set>
                                    <p:anim calcmode="lin" valueType="num">
                                      <p:cBhvr>
                                        <p:cTn id="36" dur="10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1536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1536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1536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5363">
                                            <p:txEl>
                                              <p:pRg st="4" end="4"/>
                                            </p:txEl>
                                          </p:spTgt>
                                        </p:tgtEl>
                                        <p:attrNameLst>
                                          <p:attrName>style.visibility</p:attrName>
                                        </p:attrNameLst>
                                      </p:cBhvr>
                                      <p:to>
                                        <p:strVal val="visible"/>
                                      </p:to>
                                    </p:set>
                                    <p:anim calcmode="lin" valueType="num">
                                      <p:cBhvr>
                                        <p:cTn id="44" dur="10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15363">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15363">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1536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5363">
                                            <p:txEl>
                                              <p:pRg st="5" end="5"/>
                                            </p:txEl>
                                          </p:spTgt>
                                        </p:tgtEl>
                                        <p:attrNameLst>
                                          <p:attrName>style.visibility</p:attrName>
                                        </p:attrNameLst>
                                      </p:cBhvr>
                                      <p:to>
                                        <p:strVal val="visible"/>
                                      </p:to>
                                    </p:set>
                                    <p:anim calcmode="lin" valueType="num">
                                      <p:cBhvr>
                                        <p:cTn id="52" dur="10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15363">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15363">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Growth</a:t>
            </a:r>
          </a:p>
        </p:txBody>
      </p:sp>
      <p:sp>
        <p:nvSpPr>
          <p:cNvPr id="18435" name="Rectangle 3"/>
          <p:cNvSpPr>
            <a:spLocks noGrp="1" noChangeArrowheads="1"/>
          </p:cNvSpPr>
          <p:nvPr>
            <p:ph idx="1"/>
          </p:nvPr>
        </p:nvSpPr>
        <p:spPr>
          <a:xfrm>
            <a:off x="381000" y="1543000"/>
            <a:ext cx="5447938" cy="4781652"/>
          </a:xfrm>
        </p:spPr>
        <p:txBody>
          <a:bodyPr>
            <a:noAutofit/>
          </a:bodyPr>
          <a:lstStyle/>
          <a:p>
            <a:pPr eaLnBrk="1" hangingPunct="1"/>
            <a:r>
              <a:rPr lang="en-US" altLang="en-US" dirty="0">
                <a:solidFill>
                  <a:schemeClr val="accent5">
                    <a:lumMod val="60000"/>
                    <a:lumOff val="40000"/>
                  </a:schemeClr>
                </a:solidFill>
                <a:latin typeface="Arial Rounded MT Bold" panose="020F0704030504030204" pitchFamily="34" charset="0"/>
              </a:rPr>
              <a:t>BW, length and HC are less in DS </a:t>
            </a:r>
          </a:p>
          <a:p>
            <a:pPr eaLnBrk="1" hangingPunct="1"/>
            <a:r>
              <a:rPr lang="en-US" altLang="en-US" dirty="0">
                <a:solidFill>
                  <a:schemeClr val="accent5">
                    <a:lumMod val="60000"/>
                    <a:lumOff val="40000"/>
                  </a:schemeClr>
                </a:solidFill>
                <a:latin typeface="Arial Rounded MT Bold" panose="020F0704030504030204" pitchFamily="34" charset="0"/>
              </a:rPr>
              <a:t>Reduced growth rate</a:t>
            </a:r>
          </a:p>
          <a:p>
            <a:pPr eaLnBrk="1" hangingPunct="1"/>
            <a:r>
              <a:rPr lang="en-US" altLang="en-US" dirty="0">
                <a:solidFill>
                  <a:schemeClr val="accent5">
                    <a:lumMod val="60000"/>
                    <a:lumOff val="40000"/>
                  </a:schemeClr>
                </a:solidFill>
                <a:latin typeface="Arial Rounded MT Bold" panose="020F0704030504030204" pitchFamily="34" charset="0"/>
              </a:rPr>
              <a:t>Prevalence of obesity is greater in DS</a:t>
            </a:r>
          </a:p>
          <a:p>
            <a:pPr eaLnBrk="1" hangingPunct="1"/>
            <a:r>
              <a:rPr lang="en-US" altLang="en-US" dirty="0">
                <a:solidFill>
                  <a:schemeClr val="accent5">
                    <a:lumMod val="60000"/>
                    <a:lumOff val="40000"/>
                  </a:schemeClr>
                </a:solidFill>
                <a:latin typeface="Arial Rounded MT Bold" panose="020F0704030504030204" pitchFamily="34" charset="0"/>
              </a:rPr>
              <a:t>Weight is less than expected for length in infants with DS, and then increases disproportionally so that they are obese by age 3-4 yrs</a:t>
            </a:r>
          </a:p>
          <a:p>
            <a:pPr eaLnBrk="1" hangingPunct="1"/>
            <a:endParaRPr lang="en-US" altLang="en-US" dirty="0">
              <a:solidFill>
                <a:schemeClr val="accent5">
                  <a:lumMod val="60000"/>
                  <a:lumOff val="40000"/>
                </a:schemeClr>
              </a:solidFill>
              <a:latin typeface="Arial Rounded MT Bold" panose="020F0704030504030204" pitchFamily="34" charset="0"/>
            </a:endParaRP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50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barn(inVertical)">
                                      <p:cBhvr>
                                        <p:cTn id="12" dur="500"/>
                                        <p:tgtEl>
                                          <p:spTgt spid="18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barn(inVertical)">
                                      <p:cBhvr>
                                        <p:cTn id="17" dur="500"/>
                                        <p:tgtEl>
                                          <p:spTgt spid="184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Effect transition="in" filter="barn(inVertical)">
                                      <p:cBhvr>
                                        <p:cTn id="22" dur="500"/>
                                        <p:tgtEl>
                                          <p:spTgt spid="184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Effect transition="in" filter="barn(inVertical)">
                                      <p:cBhvr>
                                        <p:cTn id="27"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Eye problems</a:t>
            </a:r>
          </a:p>
        </p:txBody>
      </p:sp>
      <p:sp>
        <p:nvSpPr>
          <p:cNvPr id="18435" name="Rectangle 3"/>
          <p:cNvSpPr>
            <a:spLocks noGrp="1" noChangeArrowheads="1"/>
          </p:cNvSpPr>
          <p:nvPr>
            <p:ph idx="1"/>
          </p:nvPr>
        </p:nvSpPr>
        <p:spPr>
          <a:xfrm>
            <a:off x="191729" y="1690689"/>
            <a:ext cx="5904271" cy="4695364"/>
          </a:xfrm>
        </p:spPr>
        <p:txBody>
          <a:bodyPr>
            <a:normAutofit fontScale="77500" lnSpcReduction="20000"/>
          </a:bodyPr>
          <a:lstStyle/>
          <a:p>
            <a:pPr>
              <a:buNone/>
            </a:pPr>
            <a:r>
              <a:rPr lang="en-US" altLang="en-US" sz="3200" dirty="0">
                <a:latin typeface="Cooper Black" panose="0208090404030B020404" pitchFamily="18" charset="0"/>
              </a:rPr>
              <a:t> </a:t>
            </a:r>
            <a:r>
              <a:rPr lang="en-US" altLang="en-US" sz="4000" dirty="0">
                <a:solidFill>
                  <a:schemeClr val="accent5">
                    <a:lumMod val="60000"/>
                    <a:lumOff val="40000"/>
                  </a:schemeClr>
                </a:solidFill>
                <a:latin typeface="Arial Rounded MT Bold" panose="020F0704030504030204" pitchFamily="34" charset="0"/>
              </a:rPr>
              <a:t>Most common disorders are :</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Refractory error – 35 to 76 percent</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Strabismus – 25 to 57 percent </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Nystagmus – 18 to 22 percent</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Cataract occur in 5 % of newborns.</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Frequency increases with age.</a:t>
            </a:r>
            <a:endParaRPr lang="en-US" altLang="en-US" dirty="0">
              <a:solidFill>
                <a:schemeClr val="accent6">
                  <a:lumMod val="75000"/>
                </a:schemeClr>
              </a:solidFill>
              <a:latin typeface="Arial Rounded MT Bold" panose="020F0704030504030204" pitchFamily="34" charset="0"/>
            </a:endParaRP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2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fade">
                                      <p:cBhvr>
                                        <p:cTn id="12" dur="1000"/>
                                        <p:tgtEl>
                                          <p:spTgt spid="18435">
                                            <p:txEl>
                                              <p:pRg st="0" end="0"/>
                                            </p:txEl>
                                          </p:spTgt>
                                        </p:tgtEl>
                                      </p:cBhvr>
                                    </p:animEffect>
                                    <p:anim calcmode="lin" valueType="num">
                                      <p:cBhvr>
                                        <p:cTn id="13"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435">
                                            <p:txEl>
                                              <p:pRg st="1" end="1"/>
                                            </p:txEl>
                                          </p:spTgt>
                                        </p:tgtEl>
                                        <p:attrNameLst>
                                          <p:attrName>style.visibility</p:attrName>
                                        </p:attrNameLst>
                                      </p:cBhvr>
                                      <p:to>
                                        <p:strVal val="visible"/>
                                      </p:to>
                                    </p:set>
                                    <p:animEffect transition="in" filter="fade">
                                      <p:cBhvr>
                                        <p:cTn id="19" dur="1000"/>
                                        <p:tgtEl>
                                          <p:spTgt spid="18435">
                                            <p:txEl>
                                              <p:pRg st="1" end="1"/>
                                            </p:txEl>
                                          </p:spTgt>
                                        </p:tgtEl>
                                      </p:cBhvr>
                                    </p:animEffect>
                                    <p:anim calcmode="lin" valueType="num">
                                      <p:cBhvr>
                                        <p:cTn id="20"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435">
                                            <p:txEl>
                                              <p:pRg st="2" end="2"/>
                                            </p:txEl>
                                          </p:spTgt>
                                        </p:tgtEl>
                                        <p:attrNameLst>
                                          <p:attrName>style.visibility</p:attrName>
                                        </p:attrNameLst>
                                      </p:cBhvr>
                                      <p:to>
                                        <p:strVal val="visible"/>
                                      </p:to>
                                    </p:set>
                                    <p:animEffect transition="in" filter="fade">
                                      <p:cBhvr>
                                        <p:cTn id="26" dur="1000"/>
                                        <p:tgtEl>
                                          <p:spTgt spid="18435">
                                            <p:txEl>
                                              <p:pRg st="2" end="2"/>
                                            </p:txEl>
                                          </p:spTgt>
                                        </p:tgtEl>
                                      </p:cBhvr>
                                    </p:animEffect>
                                    <p:anim calcmode="lin" valueType="num">
                                      <p:cBhvr>
                                        <p:cTn id="27"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84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435">
                                            <p:txEl>
                                              <p:pRg st="3" end="3"/>
                                            </p:txEl>
                                          </p:spTgt>
                                        </p:tgtEl>
                                        <p:attrNameLst>
                                          <p:attrName>style.visibility</p:attrName>
                                        </p:attrNameLst>
                                      </p:cBhvr>
                                      <p:to>
                                        <p:strVal val="visible"/>
                                      </p:to>
                                    </p:set>
                                    <p:animEffect transition="in" filter="fade">
                                      <p:cBhvr>
                                        <p:cTn id="33" dur="1000"/>
                                        <p:tgtEl>
                                          <p:spTgt spid="18435">
                                            <p:txEl>
                                              <p:pRg st="3" end="3"/>
                                            </p:txEl>
                                          </p:spTgt>
                                        </p:tgtEl>
                                      </p:cBhvr>
                                    </p:animEffect>
                                    <p:anim calcmode="lin" valueType="num">
                                      <p:cBhvr>
                                        <p:cTn id="34"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435">
                                            <p:txEl>
                                              <p:pRg st="4" end="4"/>
                                            </p:txEl>
                                          </p:spTgt>
                                        </p:tgtEl>
                                        <p:attrNameLst>
                                          <p:attrName>style.visibility</p:attrName>
                                        </p:attrNameLst>
                                      </p:cBhvr>
                                      <p:to>
                                        <p:strVal val="visible"/>
                                      </p:to>
                                    </p:set>
                                    <p:animEffect transition="in" filter="fade">
                                      <p:cBhvr>
                                        <p:cTn id="40" dur="1000"/>
                                        <p:tgtEl>
                                          <p:spTgt spid="18435">
                                            <p:txEl>
                                              <p:pRg st="4" end="4"/>
                                            </p:txEl>
                                          </p:spTgt>
                                        </p:tgtEl>
                                      </p:cBhvr>
                                    </p:animEffect>
                                    <p:anim calcmode="lin" valueType="num">
                                      <p:cBhvr>
                                        <p:cTn id="41" dur="1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843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435">
                                            <p:txEl>
                                              <p:pRg st="5" end="5"/>
                                            </p:txEl>
                                          </p:spTgt>
                                        </p:tgtEl>
                                        <p:attrNameLst>
                                          <p:attrName>style.visibility</p:attrName>
                                        </p:attrNameLst>
                                      </p:cBhvr>
                                      <p:to>
                                        <p:strVal val="visible"/>
                                      </p:to>
                                    </p:set>
                                    <p:animEffect transition="in" filter="fade">
                                      <p:cBhvr>
                                        <p:cTn id="47" dur="1000"/>
                                        <p:tgtEl>
                                          <p:spTgt spid="18435">
                                            <p:txEl>
                                              <p:pRg st="5" end="5"/>
                                            </p:txEl>
                                          </p:spTgt>
                                        </p:tgtEl>
                                      </p:cBhvr>
                                    </p:animEffect>
                                    <p:anim calcmode="lin" valueType="num">
                                      <p:cBhvr>
                                        <p:cTn id="48" dur="10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843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43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3031</TotalTime>
  <Words>2562</Words>
  <Application>Microsoft Office PowerPoint</Application>
  <PresentationFormat>Widescreen</PresentationFormat>
  <Paragraphs>324</Paragraphs>
  <Slides>34</Slides>
  <Notes>34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34</vt:i4>
      </vt:variant>
    </vt:vector>
  </HeadingPairs>
  <TitlesOfParts>
    <vt:vector size="54" baseType="lpstr">
      <vt:lpstr>Aharoni</vt:lpstr>
      <vt:lpstr>Algerian</vt:lpstr>
      <vt:lpstr>Andalus</vt:lpstr>
      <vt:lpstr>Arial</vt:lpstr>
      <vt:lpstr>Arial Black</vt:lpstr>
      <vt:lpstr>Arial Rounded MT Bold</vt:lpstr>
      <vt:lpstr>Broadway</vt:lpstr>
      <vt:lpstr>Calibri</vt:lpstr>
      <vt:lpstr>Calibri Light</vt:lpstr>
      <vt:lpstr>Calisto MT</vt:lpstr>
      <vt:lpstr>Candara</vt:lpstr>
      <vt:lpstr>Comic Sans MS</vt:lpstr>
      <vt:lpstr>Cooper Black</vt:lpstr>
      <vt:lpstr>Franklin Gothic Medium Cond</vt:lpstr>
      <vt:lpstr>Rockwell Condensed</vt:lpstr>
      <vt:lpstr>Script MT Bold</vt:lpstr>
      <vt:lpstr>Snap ITC</vt:lpstr>
      <vt:lpstr>Times New Roman</vt:lpstr>
      <vt:lpstr>Wingdings</vt:lpstr>
      <vt:lpstr>Office Theme</vt:lpstr>
      <vt:lpstr>PowerPoint Presentation</vt:lpstr>
      <vt:lpstr>DOWN SYNDROME Objectives</vt:lpstr>
      <vt:lpstr>PowerPoint Presentation</vt:lpstr>
      <vt:lpstr>PowerPoint Presentation</vt:lpstr>
      <vt:lpstr>PowerPoint Presentation</vt:lpstr>
      <vt:lpstr>Clinical symptoms  of Down syndrome</vt:lpstr>
      <vt:lpstr>Mental Retardation</vt:lpstr>
      <vt:lpstr>Growth</vt:lpstr>
      <vt:lpstr>Eye problems</vt:lpstr>
      <vt:lpstr>Hearing loss</vt:lpstr>
      <vt:lpstr>Hematologic disorders</vt:lpstr>
      <vt:lpstr>Endocrine disorder</vt:lpstr>
      <vt:lpstr>Reproduction</vt:lpstr>
      <vt:lpstr>Atlantoaxial instability</vt:lpstr>
      <vt:lpstr>Facial and mouth problems</vt:lpstr>
      <vt:lpstr>PowerPoint Presentation</vt:lpstr>
      <vt:lpstr>PowerPoint Presentation</vt:lpstr>
      <vt:lpstr>PowerPoint Presentation</vt:lpstr>
      <vt:lpstr>PowerPoint Presentation</vt:lpstr>
      <vt:lpstr>PowerPoint Presentation</vt:lpstr>
      <vt:lpstr>Genetics</vt:lpstr>
      <vt:lpstr>PowerPoint Presentation</vt:lpstr>
      <vt:lpstr>PowerPoint Presentation</vt:lpstr>
      <vt:lpstr> Laboratory Diagnosis of Down Syndrome</vt:lpstr>
      <vt:lpstr>PowerPoint Presentation</vt:lpstr>
      <vt:lpstr>PowerPoint Presentation</vt:lpstr>
      <vt:lpstr>PowerPoint Presentation</vt:lpstr>
      <vt:lpstr>PowerPoint Presentation</vt:lpstr>
      <vt:lpstr>Counseling</vt:lpstr>
      <vt:lpstr>Is There A Cure For Down Syndrome?</vt:lpstr>
      <vt:lpstr>Physiotherapy Management</vt:lpstr>
      <vt:lpstr>Treatment :improve patterns of posture and movement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HP1</dc:creator>
  <cp:lastModifiedBy>Raed Kanan</cp:lastModifiedBy>
  <cp:revision>200</cp:revision>
  <dcterms:created xsi:type="dcterms:W3CDTF">2015-04-15T05:36:43Z</dcterms:created>
  <dcterms:modified xsi:type="dcterms:W3CDTF">2020-02-27T09:35:57Z</dcterms:modified>
</cp:coreProperties>
</file>