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7"/>
  </p:notesMasterIdLst>
  <p:handoutMasterIdLst>
    <p:handoutMasterId r:id="rId18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88" autoAdjust="0"/>
    <p:restoredTop sz="94660" autoAdjust="0"/>
  </p:normalViewPr>
  <p:slideViewPr>
    <p:cSldViewPr>
      <p:cViewPr>
        <p:scale>
          <a:sx n="100" d="100"/>
          <a:sy n="100" d="100"/>
        </p:scale>
        <p:origin x="-75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2040" y="-90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9BD100-91B8-4D1B-B188-1C542A89FB8A}" type="datetimeFigureOut">
              <a:rPr lang="en-US" smtClean="0"/>
              <a:pPr/>
              <a:t>23-Feb-13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C684B4-9296-46C3-A5ED-C6E013AB282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0799D5-0582-4CFD-AC69-091CB9E42193}" type="datetimeFigureOut">
              <a:rPr lang="en-US" smtClean="0"/>
              <a:pPr/>
              <a:t>23-Feb-13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EF1422-D376-4FCE-8223-96FAC982A19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1676400" y="228600"/>
            <a:ext cx="6632448" cy="1066800"/>
          </a:xfrm>
          <a:ln>
            <a:noFill/>
          </a:ln>
        </p:spPr>
        <p:txBody>
          <a:bodyPr vert="horz" tIns="0" rIns="18288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ctr" rtl="0">
              <a:spcBef>
                <a:spcPct val="0"/>
              </a:spcBef>
              <a:buNone/>
              <a:defRPr sz="40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1143000" y="1371600"/>
            <a:ext cx="7696200" cy="4876800"/>
          </a:xfrm>
        </p:spPr>
        <p:txBody>
          <a:bodyPr lIns="0" rIns="18288"/>
          <a:lstStyle>
            <a:lvl1pPr marL="0" marR="4572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 smtClean="0"/>
              <a:t>Click to edit Master subtitle style</a:t>
            </a:r>
            <a:endParaRPr kumimoji="0" lang="en-US" dirty="0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23-Feb-13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>
                <a:solidFill>
                  <a:srgbClr val="FFFF00"/>
                </a:solidFill>
              </a:defRPr>
            </a:lvl1pPr>
          </a:lstStyle>
          <a:p>
            <a:r>
              <a:rPr lang="en-US" dirty="0" smtClean="0"/>
              <a:t>Dr </a:t>
            </a:r>
            <a:r>
              <a:rPr lang="en-US" dirty="0" err="1" smtClean="0"/>
              <a:t>Raed</a:t>
            </a:r>
            <a:r>
              <a:rPr lang="en-US" dirty="0" smtClean="0"/>
              <a:t> </a:t>
            </a:r>
            <a:r>
              <a:rPr lang="en-US" dirty="0" err="1" smtClean="0"/>
              <a:t>Kanan</a:t>
            </a:r>
            <a:endParaRPr lang="en-US" dirty="0" smtClean="0"/>
          </a:p>
          <a:p>
            <a:r>
              <a:rPr lang="en-US" dirty="0" smtClean="0"/>
              <a:t>(Http://dr-kanan.com)</a:t>
            </a:r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kingsaudbinabdulaziz_univ.gi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1066800" cy="1247775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 rot="5400000">
            <a:off x="-2209006" y="3352800"/>
            <a:ext cx="6704806" cy="794"/>
          </a:xfrm>
          <a:prstGeom prst="line">
            <a:avLst/>
          </a:prstGeom>
          <a:ln w="285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 rot="10800000" flipV="1">
            <a:off x="0" y="6248400"/>
            <a:ext cx="8839200" cy="76200"/>
          </a:xfrm>
          <a:prstGeom prst="line">
            <a:avLst/>
          </a:prstGeom>
          <a:ln w="285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 userDrawn="1"/>
        </p:nvCxnSpPr>
        <p:spPr>
          <a:xfrm rot="10800000">
            <a:off x="0" y="1371600"/>
            <a:ext cx="9144000" cy="1588"/>
          </a:xfrm>
          <a:prstGeom prst="line">
            <a:avLst/>
          </a:prstGeom>
          <a:ln w="285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8"/>
          <p:cNvSpPr txBox="1">
            <a:spLocks/>
          </p:cNvSpPr>
          <p:nvPr userDrawn="1"/>
        </p:nvSpPr>
        <p:spPr>
          <a:xfrm rot="16200000">
            <a:off x="-1600200" y="3581400"/>
            <a:ext cx="4876800" cy="609600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Autofit/>
          </a:bodyPr>
          <a:lstStyle>
            <a:lvl1pPr algn="ctr" rtl="0">
              <a:spcBef>
                <a:spcPct val="0"/>
              </a:spcBef>
              <a:buNone/>
              <a:defRPr sz="44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 w="18000">
                  <a:solidFill>
                    <a:schemeClr val="tx2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Molecular Diagnostics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 w="18000">
                  <a:solidFill>
                    <a:schemeClr val="tx2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CLLAB 320</a:t>
            </a:r>
            <a:endParaRPr kumimoji="0" lang="en-US" sz="3600" b="1" i="0" u="none" strike="noStrike" kern="1200" cap="none" spc="0" normalizeH="0" baseline="0" noProof="0" dirty="0">
              <a:ln w="18000">
                <a:solidFill>
                  <a:schemeClr val="tx2">
                    <a:lumMod val="50000"/>
                  </a:schemeClr>
                </a:solidFill>
                <a:prstDash val="solid"/>
                <a:miter lim="800000"/>
              </a:ln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A4277-E636-4BFF-84AC-F221F4CF4FCD}" type="datetime1">
              <a:rPr lang="en-US" smtClean="0"/>
              <a:pPr/>
              <a:t>23-Feb-13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 (Http://dr-kanan.com)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1E39174-F9C6-432A-9F1B-70B0458D620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4B3DE-BCF3-49E1-B13A-FED03176FF7A}" type="datetime1">
              <a:rPr lang="en-US" smtClean="0"/>
              <a:pPr/>
              <a:t>23-Feb-13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 (Http://dr-kanan.com)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9BC23-2F32-4968-9737-1768688C02ED}" type="datetime1">
              <a:rPr lang="en-US" smtClean="0"/>
              <a:pPr/>
              <a:t>23-Feb-13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 (Http://dr-kanan.com)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1676400" y="228600"/>
            <a:ext cx="6632448" cy="1066800"/>
          </a:xfrm>
          <a:ln>
            <a:noFill/>
          </a:ln>
        </p:spPr>
        <p:txBody>
          <a:bodyPr vert="horz" tIns="0" rIns="18288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ctr" rtl="0">
              <a:spcBef>
                <a:spcPct val="0"/>
              </a:spcBef>
              <a:buNone/>
              <a:defRPr sz="40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1143000" y="1371600"/>
            <a:ext cx="8001000" cy="4876800"/>
          </a:xfrm>
        </p:spPr>
        <p:txBody>
          <a:bodyPr lIns="0" rIns="18288"/>
          <a:lstStyle>
            <a:lvl1pPr marL="0" marR="4572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 smtClean="0"/>
              <a:t>Click to edit Master subtitle style</a:t>
            </a:r>
            <a:endParaRPr kumimoji="0" lang="en-US" dirty="0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23-Feb-13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>
                <a:solidFill>
                  <a:srgbClr val="FFFF00"/>
                </a:solidFill>
              </a:defRPr>
            </a:lvl1pPr>
          </a:lstStyle>
          <a:p>
            <a:r>
              <a:rPr lang="en-US" dirty="0" smtClean="0"/>
              <a:t>Dr </a:t>
            </a:r>
            <a:r>
              <a:rPr lang="en-US" dirty="0" err="1" smtClean="0"/>
              <a:t>Raed</a:t>
            </a:r>
            <a:r>
              <a:rPr lang="en-US" dirty="0" smtClean="0"/>
              <a:t> </a:t>
            </a:r>
            <a:r>
              <a:rPr lang="en-US" dirty="0" err="1" smtClean="0"/>
              <a:t>Kanan</a:t>
            </a:r>
            <a:endParaRPr lang="en-US" dirty="0" smtClean="0"/>
          </a:p>
          <a:p>
            <a:r>
              <a:rPr lang="en-US" dirty="0" smtClean="0"/>
              <a:t>(Http://dr-kanan.com)</a:t>
            </a:r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kingsaudbinabdulaziz_univ.gi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1066800" cy="1247775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 rot="5400000">
            <a:off x="-2209006" y="3352800"/>
            <a:ext cx="6704806" cy="794"/>
          </a:xfrm>
          <a:prstGeom prst="line">
            <a:avLst/>
          </a:prstGeom>
          <a:ln w="285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 rot="10800000" flipV="1">
            <a:off x="0" y="6248400"/>
            <a:ext cx="9144000" cy="76200"/>
          </a:xfrm>
          <a:prstGeom prst="line">
            <a:avLst/>
          </a:prstGeom>
          <a:ln w="285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 userDrawn="1"/>
        </p:nvCxnSpPr>
        <p:spPr>
          <a:xfrm rot="10800000">
            <a:off x="0" y="1371600"/>
            <a:ext cx="9144000" cy="1588"/>
          </a:xfrm>
          <a:prstGeom prst="line">
            <a:avLst/>
          </a:prstGeom>
          <a:ln w="285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itle 8"/>
          <p:cNvSpPr txBox="1">
            <a:spLocks/>
          </p:cNvSpPr>
          <p:nvPr userDrawn="1"/>
        </p:nvSpPr>
        <p:spPr>
          <a:xfrm rot="16200000">
            <a:off x="-1600200" y="3581400"/>
            <a:ext cx="4876800" cy="609600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Autofit/>
          </a:bodyPr>
          <a:lstStyle>
            <a:lvl1pPr algn="ctr" rtl="0">
              <a:spcBef>
                <a:spcPct val="0"/>
              </a:spcBef>
              <a:buNone/>
              <a:defRPr sz="44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 w="18000">
                  <a:solidFill>
                    <a:schemeClr val="tx2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Molecular Diagnostics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 w="18000">
                  <a:solidFill>
                    <a:schemeClr val="tx2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CLAB 320</a:t>
            </a:r>
            <a:endParaRPr kumimoji="0" lang="en-US" sz="3600" b="1" i="0" u="none" strike="noStrike" kern="1200" cap="none" spc="0" normalizeH="0" baseline="0" noProof="0" dirty="0">
              <a:ln w="18000">
                <a:solidFill>
                  <a:schemeClr val="tx2">
                    <a:lumMod val="50000"/>
                  </a:schemeClr>
                </a:solidFill>
                <a:prstDash val="solid"/>
                <a:miter lim="800000"/>
              </a:ln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D4C8B-2534-4A8D-B115-7568FBE5C543}" type="datetime1">
              <a:rPr lang="en-US" smtClean="0"/>
              <a:pPr/>
              <a:t>23-Feb-13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 (Http://dr-kanan.com)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defRPr>
                <a:solidFill>
                  <a:schemeClr val="bg2">
                    <a:lumMod val="75000"/>
                  </a:schemeClr>
                </a:solidFill>
              </a:defRPr>
            </a:lvl2pPr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8E96C-BB54-474F-ABA3-A54B7DAA6B60}" type="datetime1">
              <a:rPr lang="en-US" smtClean="0"/>
              <a:pPr/>
              <a:t>23-Feb-13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 (Http://dr-kanan.com)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DEB79-5918-4690-B3A6-88A750DD6884}" type="datetime1">
              <a:rPr lang="en-US" smtClean="0"/>
              <a:pPr/>
              <a:t>23-Feb-13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 (Http://dr-kanan.com)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5B20E-1B93-4E78-820A-0DFC744148FE}" type="datetime1">
              <a:rPr lang="en-US" smtClean="0"/>
              <a:pPr/>
              <a:t>23-Feb-13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 (Http://dr-kanan.com)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23E66-C58F-4649-ACF5-F1D9292ED282}" type="datetime1">
              <a:rPr lang="en-US" smtClean="0"/>
              <a:pPr/>
              <a:t>23-Feb-13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 (Http://dr-kanan.com)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7B482-90EE-4177-B388-545048A2EB21}" type="datetime1">
              <a:rPr lang="en-US" smtClean="0"/>
              <a:pPr/>
              <a:t>23-Feb-13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 (Http://dr-kanan.com)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51978-A8D1-4DB2-A30F-74349D21927B}" type="datetime1">
              <a:rPr lang="en-US" smtClean="0"/>
              <a:pPr/>
              <a:t>23-Feb-13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 (Http://dr-kanan.com)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EFFCA67-C312-4057-89D6-14683D709F00}" type="datetime1">
              <a:rPr lang="en-US" smtClean="0"/>
              <a:pPr/>
              <a:t>23-Feb-13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r>
              <a:rPr lang="en-US" smtClean="0"/>
              <a:t>Dr Raed Kanan (Http://dr-kanan.com)</a:t>
            </a: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1E39174-F9C6-432A-9F1B-70B0458D620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84" r:id="rId2"/>
    <p:sldLayoutId id="2147483675" r:id="rId3"/>
    <p:sldLayoutId id="2147483674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Electrophoresis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1371600"/>
            <a:ext cx="7772400" cy="4876800"/>
          </a:xfrm>
        </p:spPr>
        <p:txBody>
          <a:bodyPr>
            <a:normAutofit/>
          </a:bodyPr>
          <a:lstStyle/>
          <a:p>
            <a:pPr marL="342900" marR="0" lvl="0" indent="-342900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Introduction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tabLst>
                <a:tab pos="548640" algn="l"/>
              </a:tabLst>
            </a:pPr>
            <a:r>
              <a:rPr lang="en-US" sz="2000" dirty="0" smtClean="0">
                <a:latin typeface="Arial"/>
                <a:ea typeface="Times New Roman"/>
                <a:cs typeface="Arial"/>
              </a:rPr>
              <a:t>Principle of Electrophoresis</a:t>
            </a:r>
            <a:endParaRPr lang="en-US" sz="20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000" dirty="0" smtClean="0">
                <a:latin typeface="Arial"/>
                <a:ea typeface="Times New Roman"/>
                <a:cs typeface="Arial"/>
              </a:rPr>
              <a:t>Migration of charged particles in an electric field</a:t>
            </a:r>
            <a:endParaRPr lang="en-US" sz="20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000" dirty="0" smtClean="0">
                <a:latin typeface="Arial"/>
                <a:ea typeface="Times New Roman"/>
                <a:cs typeface="Arial"/>
              </a:rPr>
              <a:t>When electric field applied to medium with charged particles</a:t>
            </a:r>
            <a:endParaRPr lang="en-US" sz="2000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sz="1800" dirty="0" err="1" smtClean="0">
                <a:latin typeface="Arial"/>
                <a:ea typeface="Times New Roman"/>
                <a:cs typeface="Arial"/>
              </a:rPr>
              <a:t>Neg</a:t>
            </a:r>
            <a:r>
              <a:rPr lang="en-US" sz="1800" dirty="0" smtClean="0">
                <a:latin typeface="Arial"/>
                <a:ea typeface="Times New Roman"/>
                <a:cs typeface="Arial"/>
              </a:rPr>
              <a:t> charged particles (anions) migrate towards anode (+)</a:t>
            </a: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sz="2400" dirty="0" smtClean="0">
                <a:latin typeface="Arial"/>
                <a:ea typeface="Times New Roman"/>
              </a:rPr>
              <a:t>Pos charged particles (</a:t>
            </a:r>
            <a:r>
              <a:rPr lang="en-US" sz="2400" dirty="0" err="1" smtClean="0">
                <a:latin typeface="Arial"/>
                <a:ea typeface="Times New Roman"/>
              </a:rPr>
              <a:t>cations</a:t>
            </a:r>
            <a:r>
              <a:rPr lang="en-US" sz="2400" dirty="0" smtClean="0">
                <a:latin typeface="Arial"/>
                <a:ea typeface="Times New Roman"/>
              </a:rPr>
              <a:t>) migrate towards cathode (-) </a:t>
            </a:r>
            <a:endParaRPr lang="en-US" sz="1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23-Feb-13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</a:t>
            </a:r>
          </a:p>
          <a:p>
            <a:r>
              <a:rPr lang="en-US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49" name="Picture 1" descr="ElectroBo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4038600"/>
            <a:ext cx="5638800" cy="21304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C000"/>
                </a:solidFill>
              </a:rPr>
              <a:t>Electrophoresis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1371600"/>
            <a:ext cx="7086600" cy="4876800"/>
          </a:xfrm>
        </p:spPr>
        <p:txBody>
          <a:bodyPr/>
          <a:lstStyle/>
          <a:p>
            <a:pPr marL="1828800" lvl="3" indent="-457200" algn="l">
              <a:spcBef>
                <a:spcPts val="0"/>
              </a:spcBef>
              <a:buFont typeface="+mj-lt"/>
              <a:buAutoNum type="alphaLcPeriod" startAt="5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Graph results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 startAt="5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Measure distance unknown fragments migrate, use graph to determine size of unknown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 startAt="5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Size determination (in base-pairs) for gel 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23-Feb-13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</a:t>
            </a:r>
          </a:p>
          <a:p>
            <a:r>
              <a:rPr lang="en-US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10</a:t>
            </a:fld>
            <a:endParaRPr 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600200" y="3276600"/>
          <a:ext cx="2103120" cy="1394460"/>
        </p:xfrm>
        <a:graphic>
          <a:graphicData uri="http://schemas.openxmlformats.org/drawingml/2006/table">
            <a:tbl>
              <a:tblPr/>
              <a:tblGrid>
                <a:gridCol w="914400"/>
                <a:gridCol w="1188720"/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u="sng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Size (</a:t>
                      </a:r>
                      <a:r>
                        <a:rPr lang="en-US" sz="1200" b="1" u="sng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bp</a:t>
                      </a:r>
                      <a:r>
                        <a:rPr lang="en-US" sz="1200" b="1" u="sng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)</a:t>
                      </a:r>
                      <a:endParaRPr lang="en-US" sz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u="sng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Distance (mm)</a:t>
                      </a:r>
                      <a:endParaRPr lang="en-US" sz="1200">
                        <a:solidFill>
                          <a:schemeClr val="tx2">
                            <a:lumMod val="75000"/>
                          </a:schemeClr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23,000</a:t>
                      </a:r>
                      <a:endParaRPr lang="en-US" sz="1200">
                        <a:solidFill>
                          <a:schemeClr val="tx2">
                            <a:lumMod val="75000"/>
                          </a:schemeClr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11.0</a:t>
                      </a:r>
                      <a:endParaRPr lang="en-US" sz="1200">
                        <a:solidFill>
                          <a:schemeClr val="tx2">
                            <a:lumMod val="75000"/>
                          </a:schemeClr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9,400</a:t>
                      </a:r>
                      <a:endParaRPr lang="en-US" sz="1200">
                        <a:solidFill>
                          <a:schemeClr val="tx2">
                            <a:lumMod val="75000"/>
                          </a:schemeClr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13.0</a:t>
                      </a:r>
                      <a:endParaRPr lang="en-US" sz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718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6,500</a:t>
                      </a:r>
                      <a:endParaRPr lang="en-US" sz="1200">
                        <a:solidFill>
                          <a:schemeClr val="tx2">
                            <a:lumMod val="75000"/>
                          </a:schemeClr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15.0</a:t>
                      </a:r>
                      <a:endParaRPr lang="en-US" sz="1200">
                        <a:solidFill>
                          <a:schemeClr val="tx2">
                            <a:lumMod val="75000"/>
                          </a:schemeClr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4,400</a:t>
                      </a:r>
                      <a:endParaRPr lang="en-US" sz="1200">
                        <a:solidFill>
                          <a:schemeClr val="tx2">
                            <a:lumMod val="75000"/>
                          </a:schemeClr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18.0</a:t>
                      </a:r>
                      <a:endParaRPr lang="en-US" sz="1200">
                        <a:solidFill>
                          <a:schemeClr val="tx2">
                            <a:lumMod val="75000"/>
                          </a:schemeClr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2,300</a:t>
                      </a:r>
                      <a:endParaRPr lang="en-US" sz="1200">
                        <a:solidFill>
                          <a:schemeClr val="tx2">
                            <a:lumMod val="75000"/>
                          </a:schemeClr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23.0</a:t>
                      </a:r>
                      <a:endParaRPr lang="en-US" sz="1200">
                        <a:solidFill>
                          <a:schemeClr val="tx2">
                            <a:lumMod val="75000"/>
                          </a:schemeClr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2,000</a:t>
                      </a:r>
                      <a:endParaRPr lang="en-US" sz="1200">
                        <a:solidFill>
                          <a:schemeClr val="tx2">
                            <a:lumMod val="75000"/>
                          </a:schemeClr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/>
                          <a:ea typeface="Times New Roman"/>
                          <a:cs typeface="Arial"/>
                        </a:rPr>
                        <a:t>24.0</a:t>
                      </a:r>
                      <a:endParaRPr lang="en-US" sz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Standard</a:t>
            </a:r>
            <a:endParaRPr kumimoji="0" 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91000" y="2767824"/>
            <a:ext cx="2998470" cy="340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C000"/>
                </a:solidFill>
              </a:rPr>
              <a:t>Electrophoresis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1371600"/>
            <a:ext cx="3886200" cy="4876800"/>
          </a:xfrm>
        </p:spPr>
        <p:txBody>
          <a:bodyPr/>
          <a:lstStyle/>
          <a:p>
            <a:pPr marL="0" marR="45720" lvl="2" algn="l">
              <a:buClr>
                <a:schemeClr val="accent3"/>
              </a:buClr>
              <a:buSzPct val="95000"/>
            </a:pPr>
            <a:r>
              <a:rPr lang="en-US" sz="2400" dirty="0" smtClean="0"/>
              <a:t>Example:  </a:t>
            </a:r>
            <a:r>
              <a:rPr lang="en-US" sz="2400" i="1" dirty="0" smtClean="0"/>
              <a:t>E</a:t>
            </a:r>
            <a:r>
              <a:rPr lang="en-US" sz="2400" dirty="0" smtClean="0"/>
              <a:t>. </a:t>
            </a:r>
            <a:r>
              <a:rPr lang="en-US" sz="2400" i="1" dirty="0" smtClean="0"/>
              <a:t>coli</a:t>
            </a:r>
            <a:r>
              <a:rPr lang="en-US" sz="2400" dirty="0" smtClean="0"/>
              <a:t> O157 outbreak:  RFLP used to if determine isolates the same or different strain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23-Feb-13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</a:t>
            </a:r>
          </a:p>
          <a:p>
            <a:r>
              <a:rPr lang="en-US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9697" name="Picture 1" descr="willsha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38800" y="1600200"/>
            <a:ext cx="1981200" cy="46467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C000"/>
                </a:solidFill>
              </a:rPr>
              <a:t>Electrophoresis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914400" lvl="1" indent="-457200" algn="l">
              <a:spcBef>
                <a:spcPts val="0"/>
              </a:spcBef>
              <a:buFont typeface="+mj-lt"/>
              <a:buAutoNum type="alphaUcPeriod" startAt="4"/>
              <a:tabLst>
                <a:tab pos="548640" algn="l"/>
              </a:tabLst>
            </a:pPr>
            <a:r>
              <a:rPr lang="en-US" b="1" u="sng" dirty="0" smtClean="0">
                <a:latin typeface="Arial"/>
                <a:ea typeface="Times New Roman"/>
                <a:cs typeface="Arial"/>
              </a:rPr>
              <a:t>P</a:t>
            </a:r>
            <a:r>
              <a:rPr lang="en-US" b="1" dirty="0" smtClean="0">
                <a:latin typeface="Arial"/>
                <a:ea typeface="Times New Roman"/>
                <a:cs typeface="Arial"/>
              </a:rPr>
              <a:t>ulse-</a:t>
            </a:r>
            <a:r>
              <a:rPr lang="en-US" b="1" u="sng" dirty="0" smtClean="0">
                <a:latin typeface="Arial"/>
                <a:ea typeface="Times New Roman"/>
                <a:cs typeface="Arial"/>
              </a:rPr>
              <a:t>F</a:t>
            </a:r>
            <a:r>
              <a:rPr lang="en-US" b="1" dirty="0" smtClean="0">
                <a:latin typeface="Arial"/>
                <a:ea typeface="Times New Roman"/>
                <a:cs typeface="Arial"/>
              </a:rPr>
              <a:t>ield </a:t>
            </a:r>
            <a:r>
              <a:rPr lang="en-US" b="1" u="sng" dirty="0" smtClean="0">
                <a:latin typeface="Arial"/>
                <a:ea typeface="Times New Roman"/>
                <a:cs typeface="Arial"/>
              </a:rPr>
              <a:t>G</a:t>
            </a:r>
            <a:r>
              <a:rPr lang="en-US" b="1" dirty="0" smtClean="0">
                <a:latin typeface="Arial"/>
                <a:ea typeface="Times New Roman"/>
                <a:cs typeface="Arial"/>
              </a:rPr>
              <a:t>el </a:t>
            </a:r>
            <a:r>
              <a:rPr lang="en-US" b="1" u="sng" dirty="0" smtClean="0">
                <a:latin typeface="Arial"/>
                <a:ea typeface="Times New Roman"/>
                <a:cs typeface="Arial"/>
              </a:rPr>
              <a:t>E</a:t>
            </a:r>
            <a:r>
              <a:rPr lang="en-US" b="1" dirty="0" smtClean="0">
                <a:latin typeface="Arial"/>
                <a:ea typeface="Times New Roman"/>
                <a:cs typeface="Arial"/>
              </a:rPr>
              <a:t>lectrophoresis (PFGE)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solidFill>
                  <a:srgbClr val="000000"/>
                </a:solidFill>
                <a:latin typeface="Arial"/>
                <a:ea typeface="Times New Roman"/>
                <a:cs typeface="Arial"/>
              </a:rPr>
              <a:t>Used to separate large DNA fragments (large RFLPs)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solidFill>
                  <a:srgbClr val="000000"/>
                </a:solidFill>
                <a:latin typeface="Arial"/>
                <a:ea typeface="Times New Roman"/>
                <a:cs typeface="Arial"/>
              </a:rPr>
              <a:t>Get better separation if precisely change direction of electrical current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b="1" dirty="0" err="1" smtClean="0">
                <a:latin typeface="Arial"/>
                <a:ea typeface="Times New Roman"/>
                <a:cs typeface="Arial"/>
              </a:rPr>
              <a:t>PulseNet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Network of local, state, &amp; federal agencies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err="1" smtClean="0">
                <a:latin typeface="Arial"/>
                <a:ea typeface="Times New Roman"/>
                <a:cs typeface="Arial"/>
              </a:rPr>
              <a:t>Foodborne</a:t>
            </a:r>
            <a:r>
              <a:rPr lang="en-US" dirty="0" smtClean="0">
                <a:latin typeface="Arial"/>
                <a:ea typeface="Times New Roman"/>
                <a:cs typeface="Arial"/>
              </a:rPr>
              <a:t> disease-causing bacteria tested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2057400" marR="0" lvl="4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  <a:tabLst>
                <a:tab pos="1371600" algn="l"/>
              </a:tabLst>
            </a:pPr>
            <a:r>
              <a:rPr lang="en-US" i="1" dirty="0" smtClean="0">
                <a:latin typeface="Arial"/>
                <a:ea typeface="Times New Roman"/>
                <a:cs typeface="Arial"/>
              </a:rPr>
              <a:t>E</a:t>
            </a:r>
            <a:r>
              <a:rPr lang="en-US" dirty="0" smtClean="0">
                <a:latin typeface="Arial"/>
                <a:ea typeface="Times New Roman"/>
                <a:cs typeface="Arial"/>
              </a:rPr>
              <a:t>. </a:t>
            </a:r>
            <a:r>
              <a:rPr lang="en-US" i="1" dirty="0" smtClean="0">
                <a:latin typeface="Arial"/>
                <a:ea typeface="Times New Roman"/>
                <a:cs typeface="Arial"/>
              </a:rPr>
              <a:t>coli</a:t>
            </a:r>
            <a:r>
              <a:rPr lang="en-US" dirty="0" smtClean="0">
                <a:latin typeface="Arial"/>
                <a:ea typeface="Times New Roman"/>
                <a:cs typeface="Arial"/>
              </a:rPr>
              <a:t> O157:H7	(4)	</a:t>
            </a:r>
            <a:r>
              <a:rPr lang="en-US" i="1" dirty="0" err="1" smtClean="0">
                <a:latin typeface="Arial"/>
                <a:ea typeface="Times New Roman"/>
                <a:cs typeface="Arial"/>
              </a:rPr>
              <a:t>Listeria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2057400" marR="0" lvl="4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  <a:tabLst>
                <a:tab pos="1371600" algn="l"/>
              </a:tabLst>
            </a:pPr>
            <a:r>
              <a:rPr lang="en-US" i="1" dirty="0" smtClean="0">
                <a:latin typeface="Arial"/>
                <a:ea typeface="Times New Roman"/>
                <a:cs typeface="Arial"/>
              </a:rPr>
              <a:t>Salmonella		</a:t>
            </a:r>
            <a:r>
              <a:rPr lang="en-US" dirty="0" smtClean="0">
                <a:latin typeface="Arial"/>
                <a:ea typeface="Times New Roman"/>
                <a:cs typeface="Arial"/>
              </a:rPr>
              <a:t>(5)	</a:t>
            </a:r>
            <a:r>
              <a:rPr lang="en-US" i="1" dirty="0" smtClean="0">
                <a:latin typeface="Arial"/>
                <a:ea typeface="Times New Roman"/>
                <a:cs typeface="Arial"/>
              </a:rPr>
              <a:t>Campylobacter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2057400" marR="0" lvl="4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  <a:tabLst>
                <a:tab pos="1371600" algn="l"/>
              </a:tabLst>
            </a:pPr>
            <a:r>
              <a:rPr lang="en-US" i="1" dirty="0" err="1" smtClean="0">
                <a:latin typeface="Arial"/>
                <a:ea typeface="Times New Roman"/>
                <a:cs typeface="Arial"/>
              </a:rPr>
              <a:t>Shigella</a:t>
            </a:r>
            <a:r>
              <a:rPr lang="en-US" dirty="0" smtClean="0">
                <a:latin typeface="Arial"/>
                <a:ea typeface="Times New Roman"/>
                <a:cs typeface="Arial"/>
              </a:rPr>
              <a:t>		(6)	</a:t>
            </a:r>
            <a:r>
              <a:rPr lang="en-US" i="1" dirty="0" err="1" smtClean="0">
                <a:latin typeface="Arial"/>
                <a:ea typeface="Times New Roman"/>
                <a:cs typeface="Arial"/>
              </a:rPr>
              <a:t>Vibrio</a:t>
            </a:r>
            <a:r>
              <a:rPr lang="en-US" dirty="0" smtClean="0">
                <a:latin typeface="Arial"/>
                <a:ea typeface="Times New Roman"/>
                <a:cs typeface="Arial"/>
              </a:rPr>
              <a:t> </a:t>
            </a:r>
            <a:r>
              <a:rPr lang="en-US" i="1" dirty="0" err="1" smtClean="0">
                <a:latin typeface="Arial"/>
                <a:ea typeface="Times New Roman"/>
                <a:cs typeface="Arial"/>
              </a:rPr>
              <a:t>cholerae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b="1" dirty="0" smtClean="0">
                <a:latin typeface="Arial"/>
                <a:ea typeface="Times New Roman"/>
                <a:cs typeface="Arial"/>
              </a:rPr>
              <a:t>Organism treated with restriction enzymes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Pattern entered into data base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Goal:  Rapidly detect outbreaks &amp; take preventive action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23-Feb-13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</a:t>
            </a:r>
          </a:p>
          <a:p>
            <a:r>
              <a:rPr lang="en-US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200" dirty="0" smtClean="0"/>
              <a:t>Electrophoresis Project</a:t>
            </a:r>
            <a:br>
              <a:rPr lang="en-US" sz="3200" dirty="0" smtClean="0"/>
            </a:br>
            <a:r>
              <a:rPr lang="en-US" sz="3200" dirty="0" smtClean="0"/>
              <a:t>(8 Points)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1371600"/>
            <a:ext cx="8001000" cy="4953000"/>
          </a:xfrm>
        </p:spPr>
        <p:txBody>
          <a:bodyPr>
            <a:normAutofit lnSpcReduction="10000"/>
          </a:bodyPr>
          <a:lstStyle/>
          <a:p>
            <a:pPr marR="0">
              <a:spcBef>
                <a:spcPts val="0"/>
              </a:spcBef>
            </a:pPr>
            <a:r>
              <a:rPr lang="en-US" sz="1600" b="1" dirty="0" smtClean="0">
                <a:latin typeface="Arial"/>
                <a:ea typeface="Times New Roman"/>
                <a:cs typeface="Arial"/>
              </a:rPr>
              <a:t>Website:  </a:t>
            </a:r>
            <a:r>
              <a:rPr lang="en-US" sz="1600" u="sng" dirty="0" smtClean="0">
                <a:solidFill>
                  <a:srgbClr val="FFFF00"/>
                </a:solidFill>
                <a:latin typeface="Arial"/>
                <a:ea typeface="Times New Roman"/>
                <a:cs typeface="Arial"/>
              </a:rPr>
              <a:t>http://learn.genetics.utah.edu/</a:t>
            </a:r>
            <a:r>
              <a:rPr lang="en-US" sz="1600" dirty="0" smtClean="0">
                <a:solidFill>
                  <a:srgbClr val="FFFF00"/>
                </a:solidFill>
                <a:latin typeface="Arial"/>
                <a:ea typeface="Times New Roman"/>
                <a:cs typeface="Arial"/>
              </a:rPr>
              <a:t> </a:t>
            </a:r>
            <a:r>
              <a:rPr lang="en-US" sz="1600" dirty="0" smtClean="0">
                <a:latin typeface="Arial"/>
                <a:ea typeface="Times New Roman"/>
                <a:cs typeface="Arial"/>
              </a:rPr>
              <a:t>→ The Biotech. Virtual Lab. → Gel </a:t>
            </a:r>
            <a:r>
              <a:rPr lang="en-US" sz="1600" dirty="0" err="1" smtClean="0">
                <a:latin typeface="Arial"/>
                <a:ea typeface="Times New Roman"/>
                <a:cs typeface="Arial"/>
              </a:rPr>
              <a:t>Electrophor</a:t>
            </a:r>
            <a:r>
              <a:rPr lang="en-US" sz="1600" dirty="0" smtClean="0">
                <a:latin typeface="Arial"/>
                <a:ea typeface="Times New Roman"/>
                <a:cs typeface="Arial"/>
              </a:rPr>
              <a:t>.</a:t>
            </a:r>
          </a:p>
          <a:p>
            <a:pPr marR="0">
              <a:spcBef>
                <a:spcPts val="0"/>
              </a:spcBef>
            </a:pPr>
            <a:endParaRPr lang="en-US" sz="1600" dirty="0" smtClean="0">
              <a:latin typeface="Arial"/>
              <a:ea typeface="Times New Roman"/>
              <a:cs typeface="Times New Roman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274320" algn="l"/>
              </a:tabLst>
            </a:pPr>
            <a:r>
              <a:rPr lang="en-US" sz="1600" dirty="0" smtClean="0">
                <a:latin typeface="Arial"/>
                <a:ea typeface="Times New Roman"/>
                <a:cs typeface="Times New Roman"/>
              </a:rPr>
              <a:t>Name six items needed to make a gel. 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274320" algn="l"/>
              </a:tabLst>
            </a:pPr>
            <a:endParaRPr lang="en-US" sz="1600" dirty="0" smtClean="0">
              <a:latin typeface="Arial"/>
              <a:ea typeface="Times New Roman"/>
              <a:cs typeface="Times New Roman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274320" algn="l"/>
              </a:tabLst>
            </a:pPr>
            <a:r>
              <a:rPr lang="en-US" sz="1600" dirty="0" smtClean="0">
                <a:latin typeface="Arial"/>
                <a:ea typeface="Times New Roman"/>
                <a:cs typeface="Times New Roman"/>
              </a:rPr>
              <a:t>How long does it usually take for a gel to solidify. 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274320" algn="l"/>
              </a:tabLst>
            </a:pPr>
            <a:endParaRPr lang="en-US" sz="1600" dirty="0" smtClean="0">
              <a:latin typeface="Arial"/>
              <a:ea typeface="Times New Roman"/>
              <a:cs typeface="Times New Roman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274320" algn="l"/>
              </a:tabLst>
            </a:pPr>
            <a:r>
              <a:rPr lang="en-US" sz="1600" dirty="0" smtClean="0">
                <a:latin typeface="Arial"/>
                <a:ea typeface="Times New Roman"/>
                <a:cs typeface="Times New Roman"/>
              </a:rPr>
              <a:t>What is the purpose of the comb?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274320" algn="l"/>
              </a:tabLst>
            </a:pPr>
            <a:endParaRPr lang="en-US" sz="1600" dirty="0" smtClean="0">
              <a:latin typeface="Arial"/>
              <a:ea typeface="Times New Roman"/>
              <a:cs typeface="Times New Roman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274320" algn="l"/>
              </a:tabLst>
            </a:pPr>
            <a:r>
              <a:rPr lang="en-US" sz="1600" dirty="0" smtClean="0">
                <a:latin typeface="Arial"/>
                <a:ea typeface="Times New Roman"/>
                <a:cs typeface="Times New Roman"/>
              </a:rPr>
              <a:t>What type of pipette is used to transfer the DNA sample into a well in the gel?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274320" algn="l"/>
              </a:tabLst>
            </a:pPr>
            <a:endParaRPr lang="en-US" sz="1600" dirty="0" smtClean="0">
              <a:latin typeface="Arial"/>
              <a:ea typeface="Times New Roman"/>
              <a:cs typeface="Times New Roman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274320" algn="l"/>
              </a:tabLst>
            </a:pPr>
            <a:r>
              <a:rPr lang="en-US" sz="1600" dirty="0" smtClean="0">
                <a:latin typeface="Arial"/>
                <a:ea typeface="Times New Roman"/>
                <a:cs typeface="Times New Roman"/>
              </a:rPr>
              <a:t>Does the black cord/end generate a positive or negative charge?  The red cord/end?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274320" algn="l"/>
              </a:tabLst>
            </a:pPr>
            <a:endParaRPr lang="en-US" sz="1600" dirty="0" smtClean="0">
              <a:latin typeface="Arial"/>
              <a:ea typeface="Times New Roman"/>
              <a:cs typeface="Times New Roman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274320" algn="l"/>
              </a:tabLst>
            </a:pPr>
            <a:r>
              <a:rPr lang="en-US" sz="1600" dirty="0" smtClean="0">
                <a:latin typeface="Arial"/>
                <a:ea typeface="Times New Roman"/>
                <a:cs typeface="Times New Roman"/>
              </a:rPr>
              <a:t>When examining the gel box, what tells you that the current is running?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274320" algn="l"/>
              </a:tabLst>
            </a:pPr>
            <a:endParaRPr lang="en-US" sz="1600" dirty="0" smtClean="0">
              <a:latin typeface="Arial"/>
              <a:ea typeface="Times New Roman"/>
              <a:cs typeface="Times New Roman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274320" algn="l"/>
              </a:tabLst>
            </a:pPr>
            <a:r>
              <a:rPr lang="en-US" sz="1600" dirty="0" smtClean="0">
                <a:latin typeface="Arial"/>
                <a:ea typeface="Times New Roman"/>
                <a:cs typeface="Times New Roman"/>
              </a:rPr>
              <a:t>In this exercise, what color is the tracking dye?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274320" algn="l"/>
              </a:tabLst>
            </a:pPr>
            <a:endParaRPr lang="en-US" sz="1600" dirty="0" smtClean="0">
              <a:latin typeface="Arial"/>
              <a:ea typeface="Times New Roman"/>
              <a:cs typeface="Times New Roman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274320" algn="l"/>
              </a:tabLst>
            </a:pPr>
            <a:r>
              <a:rPr lang="en-US" sz="1600" dirty="0" smtClean="0">
                <a:latin typeface="Arial"/>
                <a:ea typeface="Times New Roman"/>
                <a:cs typeface="Times New Roman"/>
              </a:rPr>
              <a:t>Which DNA stain was used in this exercise?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274320" algn="l"/>
              </a:tabLst>
            </a:pPr>
            <a:endParaRPr lang="en-US" sz="1600" dirty="0" smtClean="0">
              <a:latin typeface="Arial"/>
              <a:ea typeface="Times New Roman"/>
              <a:cs typeface="Times New Roman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274320" algn="l"/>
              </a:tabLst>
            </a:pPr>
            <a:r>
              <a:rPr lang="en-US" sz="1600" dirty="0" smtClean="0">
                <a:latin typeface="Arial"/>
                <a:ea typeface="Times New Roman"/>
                <a:cs typeface="Times New Roman"/>
              </a:rPr>
              <a:t>In this exercise what piece of equipment was used to examine the gel?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274320" algn="l"/>
              </a:tabLst>
            </a:pPr>
            <a:endParaRPr lang="en-US" sz="1600" dirty="0" smtClean="0">
              <a:latin typeface="Arial"/>
              <a:ea typeface="Times New Roman"/>
              <a:cs typeface="Times New Roman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274320" algn="l"/>
              </a:tabLst>
            </a:pPr>
            <a:r>
              <a:rPr lang="en-US" sz="1600" dirty="0" smtClean="0">
                <a:latin typeface="Arial"/>
                <a:ea typeface="Times New Roman"/>
                <a:cs typeface="Times New Roman"/>
              </a:rPr>
              <a:t>Report the size of the DNA fragments in the DNA sample.</a:t>
            </a:r>
            <a:endParaRPr lang="en-US" sz="1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23-Feb-13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</a:t>
            </a:r>
          </a:p>
          <a:p>
            <a:r>
              <a:rPr lang="en-US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C000"/>
                </a:solidFill>
              </a:rPr>
              <a:t>Lessons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1371600"/>
            <a:ext cx="8001000" cy="5029200"/>
          </a:xfrm>
        </p:spPr>
        <p:txBody>
          <a:bodyPr>
            <a:noAutofit/>
          </a:bodyPr>
          <a:lstStyle/>
          <a:p>
            <a:pPr marL="342900" marR="0" lvl="0" indent="-342900">
              <a:spcBef>
                <a:spcPts val="0"/>
              </a:spcBef>
              <a:buFont typeface="+mj-lt"/>
              <a:buAutoNum type="arabicPeriod"/>
              <a:tabLst>
                <a:tab pos="274320" algn="l"/>
              </a:tabLst>
            </a:pPr>
            <a:r>
              <a:rPr lang="en-US" sz="2000" dirty="0" smtClean="0">
                <a:latin typeface="Arial"/>
                <a:ea typeface="Times New Roman"/>
                <a:cs typeface="Times New Roman"/>
              </a:rPr>
              <a:t>Briefly summarize the principle of electrophoresis.</a:t>
            </a:r>
          </a:p>
          <a:p>
            <a:pPr marR="0">
              <a:spcBef>
                <a:spcPts val="0"/>
              </a:spcBef>
            </a:pPr>
            <a:r>
              <a:rPr lang="en-US" sz="2000" dirty="0" smtClean="0">
                <a:latin typeface="Arial"/>
                <a:ea typeface="Times New Roman"/>
                <a:cs typeface="Times New Roman"/>
              </a:rPr>
              <a:t> </a:t>
            </a:r>
          </a:p>
          <a:p>
            <a:pPr marL="514350" marR="0" lvl="0" indent="-514350">
              <a:spcBef>
                <a:spcPts val="0"/>
              </a:spcBef>
              <a:spcAft>
                <a:spcPts val="0"/>
              </a:spcAft>
              <a:buFont typeface="+mj-lt"/>
              <a:buAutoNum type="arabicPeriod" startAt="2"/>
              <a:tabLst>
                <a:tab pos="274320" algn="l"/>
              </a:tabLst>
            </a:pPr>
            <a:r>
              <a:rPr lang="en-US" sz="2000" dirty="0" smtClean="0">
                <a:latin typeface="Arial"/>
                <a:ea typeface="Times New Roman"/>
                <a:cs typeface="Times New Roman"/>
              </a:rPr>
              <a:t>Define the following terms:  Cathode, </a:t>
            </a:r>
            <a:r>
              <a:rPr lang="en-US" sz="2000" dirty="0" err="1" smtClean="0">
                <a:latin typeface="Arial"/>
                <a:ea typeface="Times New Roman"/>
                <a:cs typeface="Times New Roman"/>
              </a:rPr>
              <a:t>Cation</a:t>
            </a:r>
            <a:r>
              <a:rPr lang="en-US" sz="2000" dirty="0" smtClean="0">
                <a:latin typeface="Arial"/>
                <a:ea typeface="Times New Roman"/>
                <a:cs typeface="Times New Roman"/>
              </a:rPr>
              <a:t>, Anode &amp; Anion</a:t>
            </a:r>
          </a:p>
          <a:p>
            <a:pPr marR="0">
              <a:spcBef>
                <a:spcPts val="0"/>
              </a:spcBef>
            </a:pPr>
            <a:r>
              <a:rPr lang="en-US" sz="2000" dirty="0" smtClean="0">
                <a:latin typeface="Arial"/>
                <a:ea typeface="Times New Roman"/>
                <a:cs typeface="Times New Roman"/>
              </a:rPr>
              <a:t> </a:t>
            </a:r>
          </a:p>
          <a:p>
            <a:pPr marL="514350" marR="0" lvl="0" indent="-514350"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  <a:tabLst>
                <a:tab pos="274320" algn="l"/>
              </a:tabLst>
            </a:pPr>
            <a:r>
              <a:rPr lang="en-US" sz="2000" dirty="0" smtClean="0">
                <a:latin typeface="Arial"/>
                <a:ea typeface="Times New Roman"/>
                <a:cs typeface="Times New Roman"/>
              </a:rPr>
              <a:t>State three functions of DNA electrophoresis.</a:t>
            </a:r>
          </a:p>
          <a:p>
            <a:pPr marR="0">
              <a:spcBef>
                <a:spcPts val="0"/>
              </a:spcBef>
            </a:pPr>
            <a:r>
              <a:rPr lang="en-US" sz="2000" dirty="0" smtClean="0">
                <a:latin typeface="Arial"/>
                <a:ea typeface="Times New Roman"/>
                <a:cs typeface="Times New Roman"/>
              </a:rPr>
              <a:t> </a:t>
            </a:r>
          </a:p>
          <a:p>
            <a:pPr marL="514350" marR="0" lvl="0" indent="-514350">
              <a:spcBef>
                <a:spcPts val="0"/>
              </a:spcBef>
              <a:spcAft>
                <a:spcPts val="0"/>
              </a:spcAft>
              <a:buFont typeface="+mj-lt"/>
              <a:buAutoNum type="arabicPeriod" startAt="4"/>
              <a:tabLst>
                <a:tab pos="274320" algn="l"/>
              </a:tabLst>
            </a:pPr>
            <a:r>
              <a:rPr lang="en-US" sz="2000" dirty="0" smtClean="0">
                <a:latin typeface="Arial"/>
                <a:ea typeface="Times New Roman"/>
                <a:cs typeface="Times New Roman"/>
              </a:rPr>
              <a:t>Summarize the key aspects of DNA </a:t>
            </a:r>
            <a:r>
              <a:rPr lang="en-US" sz="2000" dirty="0" err="1" smtClean="0">
                <a:latin typeface="Arial"/>
                <a:ea typeface="Times New Roman"/>
                <a:cs typeface="Times New Roman"/>
              </a:rPr>
              <a:t>agarose</a:t>
            </a:r>
            <a:r>
              <a:rPr lang="en-US" sz="2000" dirty="0" smtClean="0">
                <a:latin typeface="Arial"/>
                <a:ea typeface="Times New Roman"/>
                <a:cs typeface="Times New Roman"/>
              </a:rPr>
              <a:t> gel electrophoresis including the:</a:t>
            </a: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548640" algn="l"/>
              </a:tabLst>
            </a:pPr>
            <a:r>
              <a:rPr lang="en-US" sz="1800" dirty="0" smtClean="0">
                <a:latin typeface="Arial"/>
                <a:ea typeface="Times New Roman"/>
                <a:cs typeface="Times New Roman"/>
              </a:rPr>
              <a:t>Effect charge has on migration</a:t>
            </a: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548640" algn="l"/>
              </a:tabLst>
            </a:pPr>
            <a:r>
              <a:rPr lang="en-US" sz="1800" dirty="0" smtClean="0">
                <a:latin typeface="Arial"/>
                <a:ea typeface="Times New Roman"/>
                <a:cs typeface="Times New Roman"/>
              </a:rPr>
              <a:t>Charge (positive or negative) of DNA at pH 7.0- 8.0.</a:t>
            </a: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548640" algn="l"/>
              </a:tabLst>
            </a:pPr>
            <a:r>
              <a:rPr lang="en-US" sz="1800" dirty="0" smtClean="0">
                <a:latin typeface="Arial"/>
                <a:ea typeface="Times New Roman"/>
                <a:cs typeface="Times New Roman"/>
              </a:rPr>
              <a:t>Separation principle</a:t>
            </a: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548640" algn="l"/>
              </a:tabLst>
            </a:pPr>
            <a:r>
              <a:rPr lang="en-US" sz="1800" dirty="0" smtClean="0">
                <a:latin typeface="Arial"/>
                <a:ea typeface="Times New Roman"/>
                <a:cs typeface="Times New Roman"/>
              </a:rPr>
              <a:t>Relative size of DNA fragments near the cathode; near the anode</a:t>
            </a: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548640" algn="l"/>
              </a:tabLst>
            </a:pPr>
            <a:r>
              <a:rPr lang="en-US" sz="1800" dirty="0" smtClean="0">
                <a:latin typeface="Arial"/>
                <a:ea typeface="Times New Roman"/>
                <a:cs typeface="Times New Roman"/>
              </a:rPr>
              <a:t>Effect of </a:t>
            </a:r>
            <a:r>
              <a:rPr lang="en-US" sz="1800" dirty="0" err="1" smtClean="0">
                <a:latin typeface="Arial"/>
                <a:ea typeface="Times New Roman"/>
                <a:cs typeface="Times New Roman"/>
              </a:rPr>
              <a:t>agarose</a:t>
            </a:r>
            <a:r>
              <a:rPr lang="en-US" sz="1800" dirty="0" smtClean="0">
                <a:latin typeface="Arial"/>
                <a:ea typeface="Times New Roman"/>
                <a:cs typeface="Times New Roman"/>
              </a:rPr>
              <a:t> concentration on DNA fragment migration</a:t>
            </a: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548640" algn="l"/>
              </a:tabLst>
            </a:pPr>
            <a:r>
              <a:rPr lang="en-US" sz="1800" dirty="0" smtClean="0">
                <a:latin typeface="Arial"/>
                <a:ea typeface="Times New Roman"/>
                <a:cs typeface="Times New Roman"/>
              </a:rPr>
              <a:t>Buffer concentration</a:t>
            </a: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548640" algn="l"/>
              </a:tabLst>
            </a:pPr>
            <a:r>
              <a:rPr lang="en-US" sz="1800" dirty="0" smtClean="0">
                <a:latin typeface="Arial"/>
                <a:ea typeface="Times New Roman"/>
                <a:cs typeface="Times New Roman"/>
              </a:rPr>
              <a:t>Composition of loading buffer &amp; the functions of each component</a:t>
            </a: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548640" algn="l"/>
              </a:tabLst>
            </a:pPr>
            <a:r>
              <a:rPr lang="en-US" sz="1800" dirty="0" smtClean="0">
                <a:latin typeface="Arial"/>
                <a:ea typeface="Times New Roman"/>
                <a:cs typeface="Times New Roman"/>
              </a:rPr>
              <a:t>Methods for visualizing DNA fragments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23-Feb-13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</a:t>
            </a:r>
          </a:p>
          <a:p>
            <a:r>
              <a:rPr lang="en-US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C000"/>
                </a:solidFill>
              </a:rPr>
              <a:t>Lessons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1371600"/>
            <a:ext cx="8001000" cy="4800600"/>
          </a:xfrm>
        </p:spPr>
        <p:txBody>
          <a:bodyPr>
            <a:noAutofit/>
          </a:bodyPr>
          <a:lstStyle/>
          <a:p>
            <a:pPr marL="514350" marR="0" lvl="0" indent="-514350">
              <a:spcBef>
                <a:spcPts val="0"/>
              </a:spcBef>
              <a:buFont typeface="+mj-lt"/>
              <a:buAutoNum type="arabicPeriod" startAt="5"/>
              <a:tabLst>
                <a:tab pos="274320" algn="l"/>
              </a:tabLst>
            </a:pPr>
            <a:r>
              <a:rPr lang="en-US" sz="1400" dirty="0" smtClean="0">
                <a:latin typeface="Arial"/>
                <a:ea typeface="Times New Roman"/>
                <a:cs typeface="Times New Roman"/>
              </a:rPr>
              <a:t>Compare </a:t>
            </a:r>
            <a:r>
              <a:rPr lang="en-US" sz="1400" dirty="0" err="1" smtClean="0">
                <a:latin typeface="Arial"/>
                <a:ea typeface="Times New Roman"/>
                <a:cs typeface="Times New Roman"/>
              </a:rPr>
              <a:t>agarose</a:t>
            </a:r>
            <a:r>
              <a:rPr lang="en-US" sz="1400" dirty="0" smtClean="0">
                <a:latin typeface="Arial"/>
                <a:ea typeface="Times New Roman"/>
                <a:cs typeface="Times New Roman"/>
              </a:rPr>
              <a:t> electrophoresis and </a:t>
            </a:r>
            <a:r>
              <a:rPr lang="en-US" sz="1400" dirty="0" err="1" smtClean="0">
                <a:latin typeface="Arial"/>
                <a:ea typeface="Times New Roman"/>
                <a:cs typeface="Times New Roman"/>
              </a:rPr>
              <a:t>polyacrylamide</a:t>
            </a:r>
            <a:r>
              <a:rPr lang="en-US" sz="1400" dirty="0" smtClean="0">
                <a:latin typeface="Arial"/>
                <a:ea typeface="Times New Roman"/>
                <a:cs typeface="Times New Roman"/>
              </a:rPr>
              <a:t> gel electrophoresis.</a:t>
            </a:r>
          </a:p>
          <a:p>
            <a:pPr marR="0">
              <a:spcBef>
                <a:spcPts val="0"/>
              </a:spcBef>
            </a:pPr>
            <a:r>
              <a:rPr lang="en-US" sz="1400" dirty="0" smtClean="0">
                <a:latin typeface="Arial"/>
                <a:ea typeface="Times New Roman"/>
                <a:cs typeface="Times New Roman"/>
              </a:rPr>
              <a:t> </a:t>
            </a:r>
          </a:p>
          <a:p>
            <a:pPr marL="514350" marR="0" lvl="0" indent="-514350">
              <a:spcBef>
                <a:spcPts val="0"/>
              </a:spcBef>
              <a:spcAft>
                <a:spcPts val="0"/>
              </a:spcAft>
              <a:buFont typeface="+mj-lt"/>
              <a:buAutoNum type="arabicPeriod" startAt="6"/>
              <a:tabLst>
                <a:tab pos="274320" algn="l"/>
              </a:tabLst>
            </a:pPr>
            <a:r>
              <a:rPr lang="en-US" sz="1400" dirty="0" smtClean="0">
                <a:latin typeface="Arial"/>
                <a:ea typeface="Times New Roman"/>
                <a:cs typeface="Times New Roman"/>
              </a:rPr>
              <a:t>Compare </a:t>
            </a:r>
            <a:r>
              <a:rPr lang="en-US" sz="1400" dirty="0" err="1" smtClean="0">
                <a:latin typeface="Arial"/>
                <a:ea typeface="Times New Roman"/>
                <a:cs typeface="Times New Roman"/>
              </a:rPr>
              <a:t>ethidium</a:t>
            </a:r>
            <a:r>
              <a:rPr lang="en-US" sz="1400" dirty="0" smtClean="0">
                <a:latin typeface="Arial"/>
                <a:ea typeface="Times New Roman"/>
                <a:cs typeface="Times New Roman"/>
              </a:rPr>
              <a:t> bromide and fast blast DNA stains including:</a:t>
            </a: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548640" algn="l"/>
              </a:tabLst>
            </a:pPr>
            <a:r>
              <a:rPr lang="en-US" sz="1200" dirty="0" smtClean="0">
                <a:latin typeface="Arial"/>
                <a:ea typeface="Times New Roman"/>
                <a:cs typeface="Times New Roman"/>
              </a:rPr>
              <a:t>Uses</a:t>
            </a: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548640" algn="l"/>
              </a:tabLst>
            </a:pPr>
            <a:r>
              <a:rPr lang="en-US" sz="1200" dirty="0" smtClean="0">
                <a:latin typeface="Arial"/>
                <a:ea typeface="Times New Roman"/>
                <a:cs typeface="Times New Roman"/>
              </a:rPr>
              <a:t>Appearance</a:t>
            </a: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548640" algn="l"/>
              </a:tabLst>
            </a:pPr>
            <a:r>
              <a:rPr lang="en-US" sz="1200" dirty="0" smtClean="0">
                <a:latin typeface="Arial"/>
                <a:ea typeface="Times New Roman"/>
                <a:cs typeface="Times New Roman"/>
              </a:rPr>
              <a:t>Hazards</a:t>
            </a:r>
          </a:p>
          <a:p>
            <a:pPr marR="0">
              <a:spcBef>
                <a:spcPts val="0"/>
              </a:spcBef>
            </a:pPr>
            <a:r>
              <a:rPr lang="en-US" sz="1400" dirty="0" smtClean="0">
                <a:latin typeface="Arial"/>
                <a:ea typeface="Times New Roman"/>
                <a:cs typeface="Times New Roman"/>
              </a:rPr>
              <a:t> </a:t>
            </a:r>
          </a:p>
          <a:p>
            <a:pPr marL="514350" marR="0" lvl="0" indent="-514350">
              <a:spcBef>
                <a:spcPts val="0"/>
              </a:spcBef>
              <a:spcAft>
                <a:spcPts val="0"/>
              </a:spcAft>
              <a:buFont typeface="+mj-lt"/>
              <a:buAutoNum type="arabicPeriod" startAt="7"/>
              <a:tabLst>
                <a:tab pos="274320" algn="l"/>
              </a:tabLst>
            </a:pPr>
            <a:r>
              <a:rPr lang="en-US" sz="1400" dirty="0" smtClean="0">
                <a:latin typeface="Arial"/>
                <a:ea typeface="Times New Roman"/>
                <a:cs typeface="Times New Roman"/>
              </a:rPr>
              <a:t>Very briefly summarize the use of capillary electrophoresis.</a:t>
            </a:r>
          </a:p>
          <a:p>
            <a:pPr marR="0">
              <a:spcBef>
                <a:spcPts val="0"/>
              </a:spcBef>
            </a:pPr>
            <a:r>
              <a:rPr lang="en-US" sz="1400" dirty="0" smtClean="0">
                <a:latin typeface="Arial"/>
                <a:ea typeface="Times New Roman"/>
                <a:cs typeface="Times New Roman"/>
              </a:rPr>
              <a:t> </a:t>
            </a:r>
          </a:p>
          <a:p>
            <a:pPr marL="514350" marR="0" lvl="0" indent="-514350">
              <a:spcBef>
                <a:spcPts val="0"/>
              </a:spcBef>
              <a:spcAft>
                <a:spcPts val="0"/>
              </a:spcAft>
              <a:buFont typeface="+mj-lt"/>
              <a:buAutoNum type="arabicPeriod" startAt="8"/>
              <a:tabLst>
                <a:tab pos="274320" algn="l"/>
              </a:tabLst>
            </a:pPr>
            <a:r>
              <a:rPr lang="en-US" sz="1400" dirty="0" smtClean="0">
                <a:latin typeface="Arial"/>
                <a:ea typeface="Times New Roman"/>
                <a:cs typeface="Times New Roman"/>
              </a:rPr>
              <a:t>Briefly describe the use of Restriction Fragment Length Polymorphisms for characterizing bacterial strains.</a:t>
            </a:r>
          </a:p>
          <a:p>
            <a:pPr marR="0">
              <a:spcBef>
                <a:spcPts val="0"/>
              </a:spcBef>
            </a:pPr>
            <a:r>
              <a:rPr lang="en-US" sz="1400" dirty="0" smtClean="0">
                <a:latin typeface="Arial"/>
                <a:ea typeface="Times New Roman"/>
                <a:cs typeface="Times New Roman"/>
              </a:rPr>
              <a:t> </a:t>
            </a:r>
          </a:p>
          <a:p>
            <a:pPr marL="514350" marR="0" lvl="0" indent="-514350">
              <a:spcBef>
                <a:spcPts val="0"/>
              </a:spcBef>
              <a:spcAft>
                <a:spcPts val="0"/>
              </a:spcAft>
              <a:buFont typeface="+mj-lt"/>
              <a:buAutoNum type="arabicPeriod" startAt="9"/>
              <a:tabLst>
                <a:tab pos="274320" algn="l"/>
              </a:tabLst>
            </a:pPr>
            <a:r>
              <a:rPr lang="en-US" sz="1400" dirty="0" smtClean="0">
                <a:latin typeface="Arial"/>
                <a:ea typeface="Times New Roman"/>
                <a:cs typeface="Times New Roman"/>
              </a:rPr>
              <a:t>Briefly describe the procedure for using a DNA ladder to determine fragment length.</a:t>
            </a:r>
          </a:p>
          <a:p>
            <a:pPr marR="0">
              <a:spcBef>
                <a:spcPts val="0"/>
              </a:spcBef>
            </a:pPr>
            <a:r>
              <a:rPr lang="en-US" sz="1400" dirty="0" smtClean="0">
                <a:latin typeface="Arial"/>
                <a:ea typeface="Times New Roman"/>
                <a:cs typeface="Times New Roman"/>
              </a:rPr>
              <a:t> </a:t>
            </a:r>
          </a:p>
          <a:p>
            <a:pPr marL="514350" marR="0" lvl="0" indent="-514350">
              <a:spcBef>
                <a:spcPts val="0"/>
              </a:spcBef>
              <a:spcAft>
                <a:spcPts val="0"/>
              </a:spcAft>
              <a:buFont typeface="+mj-lt"/>
              <a:buAutoNum type="arabicPeriod" startAt="10"/>
              <a:tabLst>
                <a:tab pos="274320" algn="l"/>
              </a:tabLst>
            </a:pPr>
            <a:r>
              <a:rPr lang="en-US" sz="1400" dirty="0" smtClean="0">
                <a:latin typeface="Arial"/>
                <a:ea typeface="Times New Roman"/>
                <a:cs typeface="Times New Roman"/>
              </a:rPr>
              <a:t>Determine the length of a DNA fragment if given its migration distance and a graph depicting the migration distances of the components in a DNA ladder.</a:t>
            </a:r>
          </a:p>
          <a:p>
            <a:pPr marR="0">
              <a:spcBef>
                <a:spcPts val="0"/>
              </a:spcBef>
            </a:pPr>
            <a:r>
              <a:rPr lang="en-US" sz="1400" dirty="0" smtClean="0">
                <a:latin typeface="Arial"/>
                <a:ea typeface="Times New Roman"/>
                <a:cs typeface="Times New Roman"/>
              </a:rPr>
              <a:t> </a:t>
            </a:r>
          </a:p>
          <a:p>
            <a:pPr marL="514350" marR="0" lvl="0" indent="-514350">
              <a:spcBef>
                <a:spcPts val="0"/>
              </a:spcBef>
              <a:spcAft>
                <a:spcPts val="0"/>
              </a:spcAft>
              <a:buFont typeface="+mj-lt"/>
              <a:buAutoNum type="arabicPeriod" startAt="11"/>
              <a:tabLst>
                <a:tab pos="274320" algn="l"/>
              </a:tabLst>
            </a:pPr>
            <a:r>
              <a:rPr lang="en-US" sz="1400" dirty="0" smtClean="0">
                <a:latin typeface="Arial"/>
                <a:ea typeface="Times New Roman"/>
                <a:cs typeface="Times New Roman"/>
              </a:rPr>
              <a:t>Analyze a gel and determine which organisms have identical fingerprints.</a:t>
            </a:r>
          </a:p>
          <a:p>
            <a:pPr marR="0">
              <a:spcBef>
                <a:spcPts val="0"/>
              </a:spcBef>
            </a:pPr>
            <a:r>
              <a:rPr lang="en-US" sz="1400" dirty="0" smtClean="0">
                <a:latin typeface="Arial"/>
                <a:ea typeface="Times New Roman"/>
                <a:cs typeface="Times New Roman"/>
              </a:rPr>
              <a:t> </a:t>
            </a:r>
          </a:p>
          <a:p>
            <a:pPr marL="514350" marR="0" lvl="0" indent="-514350">
              <a:spcBef>
                <a:spcPts val="0"/>
              </a:spcBef>
              <a:spcAft>
                <a:spcPts val="0"/>
              </a:spcAft>
              <a:buFont typeface="+mj-lt"/>
              <a:buAutoNum type="arabicPeriod" startAt="12"/>
              <a:tabLst>
                <a:tab pos="274320" algn="l"/>
              </a:tabLst>
            </a:pPr>
            <a:r>
              <a:rPr lang="en-US" sz="1400" dirty="0" smtClean="0">
                <a:latin typeface="Arial"/>
                <a:ea typeface="Times New Roman"/>
                <a:cs typeface="Times New Roman"/>
              </a:rPr>
              <a:t>Very briefly describe:  </a:t>
            </a: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548640" algn="l"/>
              </a:tabLst>
            </a:pPr>
            <a:r>
              <a:rPr lang="en-US" sz="1200" dirty="0" smtClean="0">
                <a:latin typeface="Arial"/>
                <a:ea typeface="Times New Roman"/>
                <a:cs typeface="Times New Roman"/>
              </a:rPr>
              <a:t>Pulse-Field Gel Electrophoresis (PFGE) procedure</a:t>
            </a:r>
          </a:p>
          <a:p>
            <a:pPr marL="742950" lvl="1" indent="-285750" algn="l">
              <a:spcBef>
                <a:spcPts val="0"/>
              </a:spcBef>
              <a:buFont typeface="+mj-lt"/>
              <a:buAutoNum type="alphaLcPeriod"/>
              <a:tabLst>
                <a:tab pos="548640" algn="l"/>
              </a:tabLst>
            </a:pPr>
            <a:r>
              <a:rPr lang="en-US" sz="1200" dirty="0" err="1" smtClean="0"/>
              <a:t>PulseNet</a:t>
            </a:r>
            <a:r>
              <a:rPr lang="en-US" sz="1200" dirty="0" smtClean="0"/>
              <a:t> (include the specific organisms monitored)</a:t>
            </a: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548640" algn="l"/>
              </a:tabLst>
            </a:pPr>
            <a:endParaRPr lang="en-US" sz="1200" dirty="0" smtClean="0">
              <a:latin typeface="Arial"/>
              <a:ea typeface="Times New Roman"/>
              <a:cs typeface="Times New Roman"/>
            </a:endParaRPr>
          </a:p>
          <a:p>
            <a:endParaRPr lang="en-US" sz="1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23-Feb-13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</a:t>
            </a:r>
          </a:p>
          <a:p>
            <a:r>
              <a:rPr lang="en-US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Electrophoresis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342900" marR="0" lvl="0" indent="-342900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DNA (RNA) electrophoresis methods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tabLst>
                <a:tab pos="54864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Based on type of matrix (i.e., support medium)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tabLst>
                <a:tab pos="548640" algn="l"/>
              </a:tabLst>
            </a:pPr>
            <a:r>
              <a:rPr lang="en-US" b="1" dirty="0" err="1" smtClean="0">
                <a:latin typeface="Arial"/>
                <a:ea typeface="Times New Roman"/>
                <a:cs typeface="Arial"/>
              </a:rPr>
              <a:t>Agarose</a:t>
            </a:r>
            <a:r>
              <a:rPr lang="en-US" b="1" dirty="0" smtClean="0">
                <a:latin typeface="Arial"/>
                <a:ea typeface="Times New Roman"/>
                <a:cs typeface="Arial"/>
              </a:rPr>
              <a:t> electrophoresis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Polysaccharide from seaweed (purified from agar)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Migration of DNA is independent of charge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b="1" dirty="0" smtClean="0">
                <a:latin typeface="Arial"/>
                <a:ea typeface="Times New Roman"/>
                <a:cs typeface="Arial"/>
              </a:rPr>
              <a:t>At pH 7.0-8.0, DNA negatively charged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Negative charge due to phosphate groups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Mass to ratio is consistent (1 phosphate group/nucleotide)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Charge has no effect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b="1" dirty="0" smtClean="0">
                <a:latin typeface="Arial"/>
                <a:ea typeface="Times New Roman"/>
                <a:cs typeface="Arial"/>
              </a:rPr>
              <a:t>Separation based on size (i.e., length) of nucleic acid (NA)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Smaller fragments migrate faster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Larger fragments move slower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23-Feb-13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</a:t>
            </a:r>
          </a:p>
          <a:p>
            <a:r>
              <a:rPr lang="en-US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Electrophoresis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23-Feb-13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</a:t>
            </a:r>
          </a:p>
          <a:p>
            <a:r>
              <a:rPr lang="en-US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3793" name="Picture 1" descr="Ge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71800" y="1600200"/>
            <a:ext cx="4038600" cy="47316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Electrophoresis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1371600"/>
            <a:ext cx="7239000" cy="5105400"/>
          </a:xfrm>
        </p:spPr>
        <p:txBody>
          <a:bodyPr>
            <a:normAutofit lnSpcReduction="10000"/>
          </a:bodyPr>
          <a:lstStyle/>
          <a:p>
            <a:pPr marL="1371600" lvl="2" indent="-457200" algn="l">
              <a:spcBef>
                <a:spcPts val="0"/>
              </a:spcBef>
              <a:buFont typeface="+mj-lt"/>
              <a:buAutoNum type="arabicPeriod" startAt="4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Pros &amp; cons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Large range of separation (200 </a:t>
            </a:r>
            <a:r>
              <a:rPr lang="en-US" dirty="0" err="1" smtClean="0">
                <a:latin typeface="Arial"/>
                <a:ea typeface="Times New Roman"/>
                <a:cs typeface="Arial"/>
              </a:rPr>
              <a:t>bp</a:t>
            </a:r>
            <a:r>
              <a:rPr lang="en-US" dirty="0" smtClean="0">
                <a:latin typeface="Arial"/>
                <a:ea typeface="Times New Roman"/>
                <a:cs typeface="Arial"/>
              </a:rPr>
              <a:t> to 50,000 </a:t>
            </a:r>
            <a:r>
              <a:rPr lang="en-US" dirty="0" err="1" smtClean="0">
                <a:latin typeface="Arial"/>
                <a:ea typeface="Times New Roman"/>
                <a:cs typeface="Arial"/>
              </a:rPr>
              <a:t>bp</a:t>
            </a:r>
            <a:r>
              <a:rPr lang="en-US" dirty="0" smtClean="0">
                <a:latin typeface="Arial"/>
                <a:ea typeface="Times New Roman"/>
                <a:cs typeface="Arial"/>
              </a:rPr>
              <a:t>)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Lower resolving power (sizes &lt;100 </a:t>
            </a:r>
            <a:r>
              <a:rPr lang="en-US" dirty="0" err="1" smtClean="0">
                <a:latin typeface="Arial"/>
                <a:ea typeface="Times New Roman"/>
                <a:cs typeface="Arial"/>
              </a:rPr>
              <a:t>bp</a:t>
            </a:r>
            <a:r>
              <a:rPr lang="en-US" dirty="0" smtClean="0">
                <a:latin typeface="Arial"/>
                <a:ea typeface="Times New Roman"/>
                <a:cs typeface="Arial"/>
              </a:rPr>
              <a:t> hard to see)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Easy to setup &amp; perform 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Non-toxic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R="0">
              <a:spcBef>
                <a:spcPts val="0"/>
              </a:spcBef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 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L="1371600" marR="0" lvl="2" indent="-457200" algn="l">
              <a:spcBef>
                <a:spcPts val="0"/>
              </a:spcBef>
              <a:spcAft>
                <a:spcPts val="0"/>
              </a:spcAft>
              <a:buFont typeface="+mj-lt"/>
              <a:buAutoNum type="arabicPeriod" startAt="5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Most commonly used in Clinical Lab</a:t>
            </a:r>
          </a:p>
          <a:p>
            <a:pPr marL="1371600" marR="0" lvl="2" indent="-457200" algn="l">
              <a:spcBef>
                <a:spcPts val="0"/>
              </a:spcBef>
              <a:spcAft>
                <a:spcPts val="0"/>
              </a:spcAft>
              <a:buFont typeface="+mj-lt"/>
              <a:buAutoNum type="arabicPeriod" startAt="5"/>
              <a:tabLst>
                <a:tab pos="822960" algn="l"/>
              </a:tabLst>
            </a:pPr>
            <a:endParaRPr lang="en-US" sz="2400" dirty="0" smtClean="0">
              <a:latin typeface="Arial"/>
              <a:ea typeface="Times New Roman"/>
              <a:cs typeface="Arial"/>
            </a:endParaRPr>
          </a:p>
          <a:p>
            <a:pPr marL="1371600" marR="0" lvl="2" indent="-457200" algn="l">
              <a:spcBef>
                <a:spcPts val="0"/>
              </a:spcBef>
              <a:spcAft>
                <a:spcPts val="0"/>
              </a:spcAft>
              <a:buFont typeface="+mj-lt"/>
              <a:buAutoNum type="arabicPeriod" startAt="5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Concentrations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Most common 0.5% to 2.0%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b="1" dirty="0" smtClean="0">
                <a:latin typeface="Arial"/>
                <a:ea typeface="Times New Roman"/>
                <a:cs typeface="Arial"/>
              </a:rPr>
              <a:t>The higher the </a:t>
            </a:r>
            <a:r>
              <a:rPr lang="en-US" b="1" dirty="0" err="1" smtClean="0">
                <a:latin typeface="Arial"/>
                <a:ea typeface="Times New Roman"/>
                <a:cs typeface="Arial"/>
              </a:rPr>
              <a:t>conc</a:t>
            </a:r>
            <a:r>
              <a:rPr lang="en-US" b="1" dirty="0" smtClean="0">
                <a:latin typeface="Arial"/>
                <a:ea typeface="Times New Roman"/>
                <a:cs typeface="Arial"/>
              </a:rPr>
              <a:t>, the more dense the matrix &amp; the smaller the pores, the slower DNA fragments migrate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2057400" marR="0" lvl="4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  <a:tabLst>
                <a:tab pos="137160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Higher concentrations for small fragments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2057400" marR="0" lvl="4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  <a:tabLst>
                <a:tab pos="137160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Lower concentrations for large fragment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371600" marR="0" lvl="2" indent="-457200" algn="l">
              <a:spcBef>
                <a:spcPts val="0"/>
              </a:spcBef>
              <a:spcAft>
                <a:spcPts val="0"/>
              </a:spcAft>
              <a:buFont typeface="+mj-lt"/>
              <a:buAutoNum type="arabicPeriod" startAt="5"/>
              <a:tabLst>
                <a:tab pos="822960" algn="l"/>
              </a:tabLst>
            </a:pPr>
            <a:endParaRPr lang="en-US" sz="2400" dirty="0" smtClean="0">
              <a:latin typeface="Arial"/>
              <a:ea typeface="Times New Roman"/>
              <a:cs typeface="Times New Roman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23-Feb-13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</a:t>
            </a:r>
          </a:p>
          <a:p>
            <a:r>
              <a:rPr lang="en-US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Electrophoresis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1371600"/>
            <a:ext cx="6019800" cy="4876800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spcBef>
                <a:spcPts val="0"/>
              </a:spcBef>
              <a:buFont typeface="+mj-lt"/>
              <a:buAutoNum type="arabicPeriod" startAt="7"/>
              <a:tabLst>
                <a:tab pos="822960" algn="l"/>
              </a:tabLst>
            </a:pPr>
            <a:r>
              <a:rPr lang="en-US" sz="2900" dirty="0" smtClean="0">
                <a:latin typeface="Arial"/>
                <a:ea typeface="Times New Roman"/>
                <a:cs typeface="Arial"/>
              </a:rPr>
              <a:t>Buffers</a:t>
            </a:r>
            <a:endParaRPr lang="en-US" sz="2900" dirty="0" smtClean="0">
              <a:latin typeface="Arial"/>
              <a:ea typeface="Times New Roman"/>
              <a:cs typeface="Times New Roman"/>
            </a:endParaRPr>
          </a:p>
          <a:p>
            <a:pPr marL="685800" lvl="1" indent="-228600" algn="l">
              <a:spcBef>
                <a:spcPts val="0"/>
              </a:spcBef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cs typeface="Arial"/>
              </a:rPr>
              <a:t>Important</a:t>
            </a:r>
            <a:r>
              <a:rPr lang="en-US" dirty="0" smtClean="0"/>
              <a:t> </a:t>
            </a:r>
            <a:r>
              <a:rPr lang="en-US" b="1" dirty="0" smtClean="0">
                <a:latin typeface="Arial"/>
                <a:ea typeface="Times New Roman"/>
                <a:cs typeface="Arial"/>
              </a:rPr>
              <a:t>Establish pH &amp; provide ions for current conductivity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685800" lvl="1" indent="-228600" algn="l">
              <a:spcBef>
                <a:spcPts val="0"/>
              </a:spcBef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Source of error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143000" lvl="2" indent="-228600" algn="l">
              <a:spcBef>
                <a:spcPts val="0"/>
              </a:spcBef>
              <a:buFont typeface="+mj-lt"/>
              <a:buAutoNum type="romanLcPeriod"/>
              <a:tabLst>
                <a:tab pos="137160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If use only water, no ions in gel, conductivity lost &amp; DNA won’t migrate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143000" lvl="2" indent="-228600" algn="l">
              <a:spcBef>
                <a:spcPts val="0"/>
              </a:spcBef>
              <a:buFont typeface="+mj-lt"/>
              <a:buAutoNum type="romanLcPeriod"/>
              <a:tabLst>
                <a:tab pos="137160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If buffer not diluted properly, ion concentration too high, too much heat generated &amp; gel melts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685800" lvl="1" indent="-228600" algn="l">
              <a:spcBef>
                <a:spcPts val="0"/>
              </a:spcBef>
              <a:buFont typeface="+mj-lt"/>
              <a:buAutoNum type="alphaLcPeriod"/>
              <a:tabLst>
                <a:tab pos="1097280" algn="l"/>
              </a:tabLst>
            </a:pPr>
            <a:r>
              <a:rPr lang="en-US" b="1" dirty="0" smtClean="0">
                <a:latin typeface="Arial"/>
                <a:ea typeface="Times New Roman"/>
                <a:cs typeface="Arial"/>
              </a:rPr>
              <a:t>Loading buffer (Sample buffer)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143000" lvl="2" indent="-228600" algn="l">
              <a:spcBef>
                <a:spcPts val="0"/>
              </a:spcBef>
              <a:buFont typeface="+mj-lt"/>
              <a:buAutoNum type="romanLcPeriod"/>
              <a:tabLst>
                <a:tab pos="137160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Contents:  </a:t>
            </a:r>
            <a:r>
              <a:rPr lang="en-US" b="1" dirty="0" smtClean="0">
                <a:latin typeface="Arial"/>
                <a:ea typeface="Times New Roman"/>
                <a:cs typeface="Arial"/>
              </a:rPr>
              <a:t>10-20% glycerol &amp; tracking dyes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143000" lvl="2" indent="-228600" algn="l">
              <a:spcBef>
                <a:spcPts val="0"/>
              </a:spcBef>
              <a:buFont typeface="+mj-lt"/>
              <a:buAutoNum type="romanLcPeriod"/>
              <a:tabLst>
                <a:tab pos="137160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Glycerol increases sample density, so sample “drops to bottom of well when loading gel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143000" lvl="2" indent="-228600" algn="l">
              <a:spcBef>
                <a:spcPts val="0"/>
              </a:spcBef>
              <a:buFont typeface="+mj-lt"/>
              <a:buAutoNum type="romanLcPeriod"/>
              <a:tabLst>
                <a:tab pos="137160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Tracking dyes:  Help visualize samples for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lvl="3" indent="-228600" algn="l">
              <a:spcBef>
                <a:spcPts val="0"/>
              </a:spcBef>
              <a:buFont typeface="+mj-lt"/>
              <a:buAutoNum type="alphaLcParenBoth"/>
              <a:tabLst>
                <a:tab pos="164592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Loading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lvl="3" indent="-228600" algn="l">
              <a:spcBef>
                <a:spcPts val="0"/>
              </a:spcBef>
              <a:buFont typeface="+mj-lt"/>
              <a:buAutoNum type="alphaLcParenBoth"/>
              <a:tabLst>
                <a:tab pos="164592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For tracking migration of samples through gel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23-Feb-13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</a:t>
            </a:r>
          </a:p>
          <a:p>
            <a:r>
              <a:rPr lang="en-US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2800" y="2667000"/>
            <a:ext cx="1600200" cy="1852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304800"/>
            <a:ext cx="7772400" cy="1066800"/>
          </a:xfrm>
        </p:spPr>
        <p:txBody>
          <a:bodyPr/>
          <a:lstStyle/>
          <a:p>
            <a:pPr marL="1143000" indent="-228600">
              <a:tabLst>
                <a:tab pos="822960" algn="l"/>
              </a:tabLst>
            </a:pPr>
            <a:r>
              <a:rPr lang="en-US" sz="4400" b="1" dirty="0" smtClean="0">
                <a:solidFill>
                  <a:srgbClr val="FFC000"/>
                </a:solidFill>
              </a:rPr>
              <a:t>Electrophoresis</a:t>
            </a:r>
            <a:endParaRPr lang="en-US" sz="6600" b="1" dirty="0">
              <a:solidFill>
                <a:srgbClr val="FFC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1371600"/>
            <a:ext cx="5181600" cy="4876800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spcBef>
                <a:spcPts val="0"/>
              </a:spcBef>
              <a:buFont typeface="+mj-lt"/>
              <a:buAutoNum type="arabicPeriod" startAt="8"/>
              <a:tabLst>
                <a:tab pos="822960" algn="l"/>
              </a:tabLst>
            </a:pPr>
            <a:r>
              <a:rPr lang="en-US" sz="2900" b="1" dirty="0" smtClean="0">
                <a:latin typeface="Arial"/>
                <a:ea typeface="Times New Roman"/>
                <a:cs typeface="Arial"/>
              </a:rPr>
              <a:t>Visualizing DNA fragments</a:t>
            </a:r>
            <a:endParaRPr lang="en-US" sz="2900" dirty="0" smtClean="0">
              <a:latin typeface="Arial"/>
              <a:ea typeface="Times New Roman"/>
              <a:cs typeface="Times New Roman"/>
            </a:endParaRPr>
          </a:p>
          <a:p>
            <a:pPr marL="685800" lvl="1" indent="-228600" algn="l">
              <a:spcBef>
                <a:spcPts val="0"/>
              </a:spcBef>
              <a:buFont typeface="+mj-lt"/>
              <a:buAutoNum type="alphaLcPeriod"/>
              <a:tabLst>
                <a:tab pos="1097280" algn="l"/>
              </a:tabLst>
            </a:pPr>
            <a:r>
              <a:rPr lang="en-US" b="1" dirty="0" err="1" smtClean="0">
                <a:latin typeface="Arial"/>
                <a:ea typeface="Times New Roman"/>
                <a:cs typeface="Arial"/>
              </a:rPr>
              <a:t>Ethidium</a:t>
            </a:r>
            <a:r>
              <a:rPr lang="en-US" b="1" dirty="0" smtClean="0">
                <a:latin typeface="Arial"/>
                <a:ea typeface="Times New Roman"/>
                <a:cs typeface="Arial"/>
              </a:rPr>
              <a:t> bromide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143000" lvl="2" indent="-228600" algn="l">
              <a:spcBef>
                <a:spcPts val="0"/>
              </a:spcBef>
              <a:buFont typeface="+mj-lt"/>
              <a:buAutoNum type="romanLcPeriod"/>
              <a:tabLst>
                <a:tab pos="1371600" algn="l"/>
              </a:tabLst>
            </a:pPr>
            <a:r>
              <a:rPr lang="en-US" b="1" dirty="0" smtClean="0">
                <a:latin typeface="Arial"/>
                <a:ea typeface="Times New Roman"/>
                <a:cs typeface="Arial"/>
              </a:rPr>
              <a:t>Most common dye for DNA electrophoresis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143000" lvl="2" indent="-228600" algn="l">
              <a:spcBef>
                <a:spcPts val="0"/>
              </a:spcBef>
              <a:buFont typeface="+mj-lt"/>
              <a:buAutoNum type="romanLcPeriod"/>
              <a:tabLst>
                <a:tab pos="1371600" algn="l"/>
              </a:tabLst>
            </a:pPr>
            <a:r>
              <a:rPr lang="en-US" b="1" dirty="0" smtClean="0">
                <a:latin typeface="Arial"/>
                <a:ea typeface="Times New Roman"/>
                <a:cs typeface="Arial"/>
              </a:rPr>
              <a:t>Fluorescent</a:t>
            </a:r>
            <a:r>
              <a:rPr lang="en-US" dirty="0" smtClean="0">
                <a:latin typeface="Arial"/>
                <a:ea typeface="Times New Roman"/>
                <a:cs typeface="Arial"/>
              </a:rPr>
              <a:t> dye:  Intercalates between bases of NA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143000" lvl="2" indent="-228600" algn="l">
              <a:spcBef>
                <a:spcPts val="0"/>
              </a:spcBef>
              <a:buFont typeface="+mj-lt"/>
              <a:buAutoNum type="romanLcPeriod"/>
              <a:tabLst>
                <a:tab pos="137160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Under UV light, fluoresces &amp; can visualize NA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143000" lvl="2" indent="-228600" algn="l">
              <a:spcBef>
                <a:spcPts val="0"/>
              </a:spcBef>
              <a:buFont typeface="+mj-lt"/>
              <a:buAutoNum type="romanLcPeriod"/>
              <a:tabLst>
                <a:tab pos="137160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Usually included in gel &amp; buffer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143000" lvl="2" indent="-228600" algn="l">
              <a:spcBef>
                <a:spcPts val="0"/>
              </a:spcBef>
              <a:buFont typeface="+mj-lt"/>
              <a:buAutoNum type="romanLcPeriod"/>
              <a:tabLst>
                <a:tab pos="1371600" algn="l"/>
              </a:tabLst>
            </a:pPr>
            <a:r>
              <a:rPr lang="en-US" b="1" dirty="0" smtClean="0">
                <a:latin typeface="Arial"/>
                <a:ea typeface="Times New Roman"/>
                <a:cs typeface="Arial"/>
              </a:rPr>
              <a:t>Mutagen</a:t>
            </a:r>
            <a:r>
              <a:rPr lang="en-US" dirty="0" smtClean="0">
                <a:latin typeface="Arial"/>
                <a:ea typeface="Times New Roman"/>
                <a:cs typeface="Arial"/>
              </a:rPr>
              <a:t>:  Probably carcinogen (NASTY!!)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143000" lvl="2" indent="-228600" algn="l">
              <a:spcBef>
                <a:spcPts val="0"/>
              </a:spcBef>
              <a:buFont typeface="+mj-lt"/>
              <a:buAutoNum type="romanLcPeriod"/>
              <a:tabLst>
                <a:tab pos="137160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Must use care when using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685800" lvl="1" indent="-228600" algn="l">
              <a:spcBef>
                <a:spcPts val="0"/>
              </a:spcBef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Fast blast DNA stain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143000" lvl="2" indent="-228600" algn="l">
              <a:spcBef>
                <a:spcPts val="0"/>
              </a:spcBef>
              <a:buFont typeface="+mj-lt"/>
              <a:buAutoNum type="romanLcPeriod"/>
              <a:tabLst>
                <a:tab pos="137160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Non-toxic &amp; non-carcinogenic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143000" lvl="2" indent="-228600" algn="l">
              <a:spcBef>
                <a:spcPts val="0"/>
              </a:spcBef>
              <a:buFont typeface="+mj-lt"/>
              <a:buAutoNum type="romanLcPeriod"/>
              <a:tabLst>
                <a:tab pos="137160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Wear gloves to protect hands from being stained</a:t>
            </a:r>
          </a:p>
          <a:p>
            <a:pPr marL="228600" indent="-228600">
              <a:spcBef>
                <a:spcPts val="0"/>
              </a:spcBef>
              <a:buFont typeface="+mj-lt"/>
              <a:buAutoNum type="arabicPeriod" startAt="8"/>
              <a:tabLst>
                <a:tab pos="1371600" algn="l"/>
              </a:tabLst>
            </a:pPr>
            <a:r>
              <a:rPr lang="en-US" sz="2900" b="1" dirty="0" smtClean="0">
                <a:latin typeface="Arial"/>
                <a:ea typeface="Times New Roman"/>
                <a:cs typeface="Arial"/>
              </a:rPr>
              <a:t> Website:  </a:t>
            </a:r>
            <a:r>
              <a:rPr lang="en-US" sz="2900" b="1" dirty="0" smtClean="0">
                <a:solidFill>
                  <a:srgbClr val="FFFF00"/>
                </a:solidFill>
                <a:latin typeface="Arial"/>
                <a:ea typeface="Times New Roman"/>
                <a:cs typeface="Arial"/>
              </a:rPr>
              <a:t>ht</a:t>
            </a:r>
            <a:r>
              <a:rPr lang="en-US" sz="2900" b="1" u="sng" dirty="0" smtClean="0">
                <a:solidFill>
                  <a:srgbClr val="FFFF00"/>
                </a:solidFill>
                <a:latin typeface="Arial"/>
                <a:ea typeface="Times New Roman"/>
                <a:cs typeface="Arial"/>
              </a:rPr>
              <a:t>tp://learn.genetics.utah.edu/</a:t>
            </a:r>
            <a:r>
              <a:rPr lang="en-US" sz="2900" b="1" dirty="0" smtClean="0">
                <a:solidFill>
                  <a:srgbClr val="FFFF00"/>
                </a:solidFill>
                <a:latin typeface="Arial"/>
                <a:ea typeface="Times New Roman"/>
                <a:cs typeface="Arial"/>
              </a:rPr>
              <a:t> </a:t>
            </a:r>
            <a:r>
              <a:rPr lang="en-US" sz="2900" b="1" dirty="0" smtClean="0">
                <a:latin typeface="Arial"/>
                <a:ea typeface="Times New Roman"/>
                <a:cs typeface="Arial"/>
              </a:rPr>
              <a:t>→ The </a:t>
            </a:r>
            <a:r>
              <a:rPr lang="en-US" sz="2900" b="1" dirty="0" err="1" smtClean="0">
                <a:latin typeface="Arial"/>
                <a:ea typeface="Times New Roman"/>
                <a:cs typeface="Arial"/>
              </a:rPr>
              <a:t>Biotechniques</a:t>
            </a:r>
            <a:r>
              <a:rPr lang="en-US" sz="2900" b="1" dirty="0" smtClean="0">
                <a:latin typeface="Arial"/>
                <a:ea typeface="Times New Roman"/>
                <a:cs typeface="Arial"/>
              </a:rPr>
              <a:t> Virtual Laboratory → Gel Electrophoresis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23-Feb-13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Dr </a:t>
            </a:r>
            <a:r>
              <a:rPr lang="en-US" dirty="0" err="1" smtClean="0"/>
              <a:t>Raed</a:t>
            </a:r>
            <a:r>
              <a:rPr lang="en-US" dirty="0" smtClean="0"/>
              <a:t> </a:t>
            </a:r>
            <a:r>
              <a:rPr lang="en-US" dirty="0" err="1" smtClean="0"/>
              <a:t>Kanan</a:t>
            </a:r>
            <a:endParaRPr lang="en-US" dirty="0" smtClean="0"/>
          </a:p>
          <a:p>
            <a:r>
              <a:rPr lang="en-US" dirty="0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29400" y="1447800"/>
            <a:ext cx="222885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6867" name="Picture 3" descr="GelDiagra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00800" y="3733800"/>
            <a:ext cx="2615573" cy="24987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C000"/>
                </a:solidFill>
              </a:rPr>
              <a:t>Electrophoresis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914400" lvl="1" indent="-457200" algn="l">
              <a:spcBef>
                <a:spcPts val="0"/>
              </a:spcBef>
              <a:buFont typeface="+mj-lt"/>
              <a:buAutoNum type="alphaUcPeriod" startAt="4"/>
              <a:tabLst>
                <a:tab pos="548640" algn="l"/>
              </a:tabLst>
            </a:pPr>
            <a:r>
              <a:rPr lang="en-US" b="1" dirty="0" smtClean="0">
                <a:latin typeface="Arial"/>
                <a:ea typeface="Times New Roman"/>
                <a:cs typeface="Arial"/>
              </a:rPr>
              <a:t>Polyacrylamide gel electrophoresis (PAGE)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Cross-linked </a:t>
            </a:r>
            <a:r>
              <a:rPr lang="en-US" sz="2400" dirty="0" err="1" smtClean="0">
                <a:latin typeface="Arial"/>
                <a:ea typeface="Times New Roman"/>
                <a:cs typeface="Arial"/>
              </a:rPr>
              <a:t>polyacrylaminde</a:t>
            </a:r>
            <a:r>
              <a:rPr lang="en-US" sz="2400" dirty="0" smtClean="0">
                <a:latin typeface="Arial"/>
                <a:ea typeface="Times New Roman"/>
                <a:cs typeface="Arial"/>
              </a:rPr>
              <a:t> polymer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Pores more controlled and uniform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Very high resolution 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Good for small fragment (5-500 </a:t>
            </a:r>
            <a:r>
              <a:rPr lang="en-US" dirty="0" err="1" smtClean="0">
                <a:latin typeface="Arial"/>
                <a:ea typeface="Times New Roman"/>
                <a:cs typeface="Arial"/>
              </a:rPr>
              <a:t>bp</a:t>
            </a:r>
            <a:r>
              <a:rPr lang="en-US" dirty="0" smtClean="0">
                <a:latin typeface="Arial"/>
                <a:ea typeface="Times New Roman"/>
                <a:cs typeface="Arial"/>
              </a:rPr>
              <a:t>)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Can distinguish fragments with 1 </a:t>
            </a:r>
            <a:r>
              <a:rPr lang="en-US" dirty="0" err="1" smtClean="0">
                <a:latin typeface="Arial"/>
                <a:ea typeface="Times New Roman"/>
                <a:cs typeface="Arial"/>
              </a:rPr>
              <a:t>bp</a:t>
            </a:r>
            <a:r>
              <a:rPr lang="en-US" dirty="0" smtClean="0">
                <a:latin typeface="Arial"/>
                <a:ea typeface="Times New Roman"/>
                <a:cs typeface="Arial"/>
              </a:rPr>
              <a:t> difference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Applications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Traditional method for DNA sequencing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Research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Disadvantages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Need large gel for DNA use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Must be poured between glass plates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Polyacrylamide:  Neurotoxin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23-Feb-13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</a:t>
            </a:r>
          </a:p>
          <a:p>
            <a:r>
              <a:rPr lang="en-US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C000"/>
                </a:solidFill>
              </a:rPr>
              <a:t>Electrophoresis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914400" lvl="1" indent="-457200" algn="l">
              <a:spcBef>
                <a:spcPts val="0"/>
              </a:spcBef>
              <a:buFont typeface="+mj-lt"/>
              <a:buAutoNum type="alphaUcPeriod" startAt="4"/>
              <a:tabLst>
                <a:tab pos="548640" algn="l"/>
              </a:tabLst>
            </a:pPr>
            <a:r>
              <a:rPr lang="en-US" b="1" dirty="0" smtClean="0">
                <a:latin typeface="Arial"/>
                <a:ea typeface="Times New Roman"/>
                <a:cs typeface="Arial"/>
              </a:rPr>
              <a:t>Capillary electrophoresis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Uses very small-bore, long capillary tube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Newer technology for DNA sequencing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Replacing PAGE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571500" marR="0" lvl="0" indent="-571500">
              <a:spcBef>
                <a:spcPts val="0"/>
              </a:spcBef>
              <a:spcAft>
                <a:spcPts val="0"/>
              </a:spcAft>
              <a:buFont typeface="+mj-lt"/>
              <a:buAutoNum type="romanUcPeriod" startAt="3"/>
              <a:tabLst>
                <a:tab pos="274320" algn="l"/>
              </a:tabLst>
            </a:pPr>
            <a:r>
              <a:rPr lang="en-US" sz="2800" b="1" dirty="0" smtClean="0">
                <a:latin typeface="Arial"/>
                <a:ea typeface="Times New Roman"/>
                <a:cs typeface="Arial"/>
              </a:rPr>
              <a:t>Analyzing results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tabLst>
                <a:tab pos="54864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Depends on molecular technique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tabLst>
                <a:tab pos="54864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Polymerase chain reaction (PCR) – Amplifies target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Band present or not?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Size appropriate?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Can approximate size by visually comparing to DNA standards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Qualitative result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23-Feb-13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</a:t>
            </a:r>
          </a:p>
          <a:p>
            <a:r>
              <a:rPr lang="en-US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C000"/>
                </a:solidFill>
              </a:rPr>
              <a:t>Electrophoresis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914400" lvl="1" indent="-457200" algn="l">
              <a:spcBef>
                <a:spcPts val="0"/>
              </a:spcBef>
              <a:buFont typeface="+mj-lt"/>
              <a:buAutoNum type="alphaUcPeriod" startAt="3"/>
              <a:tabLst>
                <a:tab pos="548640" algn="l"/>
              </a:tabLst>
            </a:pPr>
            <a:r>
              <a:rPr lang="en-US" b="1" dirty="0" smtClean="0">
                <a:latin typeface="Arial"/>
                <a:ea typeface="Times New Roman"/>
                <a:cs typeface="Arial"/>
              </a:rPr>
              <a:t>Restriction enzymes, Restriction Fragment Length Polymorphisms (RFLP) &amp; “Fingerprinting”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Uses include: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Identity testing (old forensic test)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Studying microorganisms involved in outbreaks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Procedure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Treat DNA with one or more RE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Separate RFLPs with electrophoresis 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Include standard DNA ladder in 1 lane; standard contains several different DNA fragments of known size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Measure distance known DNA fragments migrate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23-Feb-13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</a:t>
            </a:r>
          </a:p>
          <a:p>
            <a:r>
              <a:rPr lang="en-US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1777</TotalTime>
  <Words>923</Words>
  <Application>Microsoft Office PowerPoint</Application>
  <PresentationFormat>On-screen Show (4:3)</PresentationFormat>
  <Paragraphs>249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Flow</vt:lpstr>
      <vt:lpstr>Electrophoresis</vt:lpstr>
      <vt:lpstr>Electrophoresis</vt:lpstr>
      <vt:lpstr>Electrophoresis</vt:lpstr>
      <vt:lpstr>Electrophoresis</vt:lpstr>
      <vt:lpstr>Electrophoresis</vt:lpstr>
      <vt:lpstr>Electrophoresis</vt:lpstr>
      <vt:lpstr>Electrophoresis</vt:lpstr>
      <vt:lpstr>Electrophoresis</vt:lpstr>
      <vt:lpstr>Electrophoresis</vt:lpstr>
      <vt:lpstr>Electrophoresis</vt:lpstr>
      <vt:lpstr>Electrophoresis</vt:lpstr>
      <vt:lpstr>Electrophoresis</vt:lpstr>
      <vt:lpstr>Electrophoresis Project (8 Points)</vt:lpstr>
      <vt:lpstr>Lessons</vt:lpstr>
      <vt:lpstr>Lessons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kananr</dc:creator>
  <cp:lastModifiedBy>kananr</cp:lastModifiedBy>
  <cp:revision>182</cp:revision>
  <dcterms:created xsi:type="dcterms:W3CDTF">2009-11-02T06:44:58Z</dcterms:created>
  <dcterms:modified xsi:type="dcterms:W3CDTF">2013-02-23T12:02:32Z</dcterms:modified>
</cp:coreProperties>
</file>