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4488" autoAdjust="0"/>
    <p:restoredTop sz="94660" autoAdjust="0"/>
  </p:normalViewPr>
  <p:slideViewPr>
    <p:cSldViewPr>
      <p:cViewPr>
        <p:scale>
          <a:sx n="100" d="100"/>
          <a:sy n="100" d="100"/>
        </p:scale>
        <p:origin x="-7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9BD100-91B8-4D1B-B188-1C542A89FB8A}" type="datetimeFigureOut">
              <a:rPr lang="en-US" smtClean="0"/>
              <a:pPr/>
              <a:t>23-Feb-13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684B4-9296-46C3-A5ED-C6E013AB282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799D5-0582-4CFD-AC69-091CB9E42193}" type="datetimeFigureOut">
              <a:rPr lang="en-US" smtClean="0"/>
              <a:pPr/>
              <a:t>23-Feb-13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F1422-D376-4FCE-8223-96FAC982A1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6962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88392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4277-E636-4BFF-84AC-F221F4CF4FCD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A4B3DE-BCF3-49E1-B13A-FED03176FF7A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99BC23-2F32-4968-9737-1768688C02ED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1676400" y="228600"/>
            <a:ext cx="6632448" cy="1066800"/>
          </a:xfrm>
          <a:ln>
            <a:noFill/>
          </a:ln>
        </p:spPr>
        <p:txBody>
          <a:bodyPr vert="horz" tIns="0" rIns="18288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ctr" rtl="0">
              <a:spcBef>
                <a:spcPct val="0"/>
              </a:spcBef>
              <a:buNone/>
              <a:defRPr sz="40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76800"/>
          </a:xfrm>
        </p:spPr>
        <p:txBody>
          <a:bodyPr lIns="0" rIns="18288"/>
          <a:lstStyle>
            <a:lvl1pPr marL="0" marR="4572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Dr </a:t>
            </a:r>
            <a:r>
              <a:rPr lang="en-US" dirty="0" err="1" smtClean="0"/>
              <a:t>Raed</a:t>
            </a:r>
            <a:r>
              <a:rPr lang="en-US" dirty="0" smtClean="0"/>
              <a:t> </a:t>
            </a:r>
            <a:r>
              <a:rPr lang="en-US" dirty="0" err="1" smtClean="0"/>
              <a:t>Kanan</a:t>
            </a:r>
            <a:endParaRPr lang="en-US" dirty="0" smtClean="0"/>
          </a:p>
          <a:p>
            <a:r>
              <a:rPr lang="en-US" dirty="0" smtClean="0"/>
              <a:t>(Http://dr-kanan.com)</a:t>
            </a:r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kingsaudbinabdulaziz_univ.g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066800" cy="1247775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 rot="5400000">
            <a:off x="-2209006" y="3352800"/>
            <a:ext cx="6704806" cy="794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 rot="10800000" flipV="1">
            <a:off x="0" y="6248400"/>
            <a:ext cx="9144000" cy="7620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 userDrawn="1"/>
        </p:nvCxnSpPr>
        <p:spPr>
          <a:xfrm rot="10800000">
            <a:off x="0" y="1371600"/>
            <a:ext cx="9144000" cy="1588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8"/>
          <p:cNvSpPr txBox="1">
            <a:spLocks/>
          </p:cNvSpPr>
          <p:nvPr userDrawn="1"/>
        </p:nvSpPr>
        <p:spPr>
          <a:xfrm rot="16200000">
            <a:off x="-1600200" y="3581400"/>
            <a:ext cx="4876800" cy="609600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Autofit/>
          </a:bodyPr>
          <a:lstStyle>
            <a:lvl1pPr algn="ctr" rtl="0">
              <a:spcBef>
                <a:spcPct val="0"/>
              </a:spcBef>
              <a:buNone/>
              <a:defRPr sz="44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Molecular Diagnostics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CLAB 320</a:t>
            </a:r>
            <a:endParaRPr kumimoji="0" lang="en-US" sz="3600" b="1" i="0" u="none" strike="noStrike" kern="1200" cap="none" spc="0" normalizeH="0" baseline="0" noProof="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  <a:miter lim="800000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D4C8B-2534-4A8D-B115-7568FBE5C543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bg2">
                    <a:lumMod val="75000"/>
                  </a:schemeClr>
                </a:solidFill>
              </a:defRPr>
            </a:lvl2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8E96C-BB54-474F-ABA3-A54B7DAA6B60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DEB79-5918-4690-B3A6-88A750DD6884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5B20E-1B93-4E78-820A-0DFC744148FE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623E66-C58F-4649-ACF5-F1D9292ED282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7B482-90EE-4177-B388-545048A2EB21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51978-A8D1-4DB2-A30F-74349D21927B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EFFCA67-C312-4057-89D6-14683D709F00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smtClean="0"/>
              <a:t>Dr Raed Kanan (Http://dr-kanan.com)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E39174-F9C6-432A-9F1B-70B0458D620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75" r:id="rId3"/>
    <p:sldLayoutId id="214748367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romanU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Definitions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Exonuclease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Enzyme that digests nucleic acids starting at the 5' or 3' 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end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and extending inward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Endonuclease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Enzyme that digests nucleic acids at specific sequences </a:t>
            </a:r>
            <a:r>
              <a:rPr lang="en-US" b="1" u="sng" dirty="0" smtClean="0">
                <a:latin typeface="Arial"/>
                <a:ea typeface="Times New Roman"/>
                <a:cs typeface="Arial"/>
              </a:rPr>
              <a:t>within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the DNA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Restriction </a:t>
            </a:r>
            <a:r>
              <a:rPr lang="en-US" b="1" dirty="0" err="1" smtClean="0">
                <a:latin typeface="Arial"/>
                <a:ea typeface="Times New Roman"/>
                <a:cs typeface="Arial"/>
              </a:rPr>
              <a:t>endonucleases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 (Restriction enzymes) (RE)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Produced by bacteria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Protect against infection by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bacteriophages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(bacterial viruses)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They restrict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bacteriophage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infections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Work on all DNA regardless of source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162800" cy="4876800"/>
          </a:xfrm>
        </p:spPr>
        <p:txBody>
          <a:bodyPr>
            <a:normAutofit/>
          </a:bodyPr>
          <a:lstStyle/>
          <a:p>
            <a:pPr marL="1428750" lvl="2" indent="-514350" algn="l">
              <a:spcBef>
                <a:spcPts val="0"/>
              </a:spcBef>
              <a:buFont typeface="+mj-lt"/>
              <a:buAutoNum type="romanLcPeriod" startAt="3"/>
              <a:tabLst>
                <a:tab pos="1371600" algn="l"/>
              </a:tabLst>
            </a:pPr>
            <a:r>
              <a:rPr lang="en-US" sz="3200" dirty="0" smtClean="0">
                <a:latin typeface="Arial"/>
                <a:ea typeface="Times New Roman"/>
                <a:cs typeface="Arial"/>
              </a:rPr>
              <a:t>DNA libraries </a:t>
            </a:r>
            <a:endParaRPr lang="en-US" sz="3200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+mj-lt"/>
              <a:buAutoNum type="alphaLcParenBoth"/>
              <a:tabLst>
                <a:tab pos="16459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Collection of clones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+mj-lt"/>
              <a:buAutoNum type="alphaLcParenBoth"/>
              <a:tabLst>
                <a:tab pos="16459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Each clone has a different gene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+mj-lt"/>
              <a:buAutoNum type="alphaLcParenBoth"/>
              <a:tabLst>
                <a:tab pos="16459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Goal to have every gene in an organism in a clone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+mj-lt"/>
              <a:buAutoNum type="alphaLcParenBoth"/>
              <a:tabLst>
                <a:tab pos="16459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Can map &amp; study an organism’s genes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4400" dirty="0" smtClean="0">
                <a:latin typeface="Arial"/>
                <a:ea typeface="Times New Roman"/>
                <a:cs typeface="Arial"/>
              </a:rPr>
              <a:t> </a:t>
            </a:r>
            <a:endParaRPr lang="en-US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8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Restriction Fragment Length Polymorphisms (RFLPs)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Definition:  DNA fragments produced by RE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Restriction:  Formed by Restriction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Endonucleases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Fragments:  DNA cut into pieces by RE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Length:  DNA pieces vary in length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Polymorphism:  RFLPs polymorphic in that different individuals have RFLPs of different lengths;  inherited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marR="0" lvl="2" indent="-457200" algn="l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RFPL uses include: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profiling (older forensic test)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Diagnosis of a few genetic diseases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Microorganism fingerprinting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Restriction </a:t>
            </a:r>
            <a:r>
              <a:rPr lang="en-US" sz="3200" dirty="0" err="1" smtClean="0"/>
              <a:t>Endonuclease</a:t>
            </a:r>
            <a:r>
              <a:rPr lang="en-US" sz="3200" dirty="0" smtClean="0"/>
              <a:t> Project</a:t>
            </a:r>
            <a:br>
              <a:rPr lang="en-US" sz="3200" dirty="0" smtClean="0"/>
            </a:br>
            <a:r>
              <a:rPr lang="en-US" sz="3200" dirty="0" smtClean="0"/>
              <a:t>(9 Points)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Website: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u="sng" dirty="0" smtClean="0">
                <a:solidFill>
                  <a:srgbClr val="FFC000"/>
                </a:solidFill>
                <a:latin typeface="Arial"/>
                <a:ea typeface="Times New Roman"/>
                <a:cs typeface="Arial"/>
              </a:rPr>
              <a:t>http://www.dnai.org</a:t>
            </a:r>
            <a:r>
              <a:rPr lang="en-US" sz="2800" dirty="0" smtClean="0">
                <a:solidFill>
                  <a:srgbClr val="FFC0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→Manipulation → Manipulation (again) → Techniques →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Cutting &amp; pasting → Cutting &amp; pasting DNA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What is the name of the restriction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endonuclease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used in this exercise?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Do restriction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endonucleases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cleave both DNA strands?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Which enzyme joins DNA fragments together by reforming the sugar-phosphate bonds of DNA?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Restriction </a:t>
            </a:r>
            <a:r>
              <a:rPr lang="en-US" sz="3200" dirty="0" err="1" smtClean="0"/>
              <a:t>Endonuclease</a:t>
            </a:r>
            <a:r>
              <a:rPr lang="en-US" sz="3200" dirty="0" smtClean="0"/>
              <a:t> Project</a:t>
            </a:r>
            <a:br>
              <a:rPr lang="en-US" sz="3200" dirty="0" smtClean="0"/>
            </a:br>
            <a:r>
              <a:rPr lang="en-US" sz="3200" dirty="0" smtClean="0"/>
              <a:t>(9 Points)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5029200"/>
          </a:xfrm>
        </p:spPr>
        <p:txBody>
          <a:bodyPr>
            <a:normAutofit fontScale="62500" lnSpcReduction="20000"/>
          </a:bodyPr>
          <a:lstStyle/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Website: </a:t>
            </a:r>
            <a:r>
              <a:rPr lang="en-US" sz="2800" u="sng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http://www.dnai.org</a:t>
            </a:r>
            <a:r>
              <a:rPr lang="en-US" sz="2800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→Manipulation → Manipulation (again) → Techniques → Cutting &amp; pasting → Recombining DNA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A foreign DNA fragment was first inserted into a:  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Arial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4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What type of “ends” are produced by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EcoRI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?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Website: </a:t>
            </a:r>
            <a:r>
              <a:rPr lang="en-US" sz="2800" u="sng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http://www.dnai.org</a:t>
            </a:r>
            <a:r>
              <a:rPr lang="en-US" sz="2800" dirty="0" smtClean="0">
                <a:solidFill>
                  <a:srgbClr val="FFFF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→Manipulation → Manipulation (again) → Techniques → Transferring &amp; storing → Transformation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What is the name of a DNA carrier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What is the name of the </a:t>
            </a:r>
            <a:r>
              <a:rPr lang="en-US" sz="2800" b="1" u="sng" dirty="0" smtClean="0">
                <a:latin typeface="Arial"/>
                <a:ea typeface="Times New Roman"/>
                <a:cs typeface="Times New Roman"/>
              </a:rPr>
              <a:t>PROCESS</a:t>
            </a:r>
            <a:r>
              <a:rPr lang="en-US" sz="2800" dirty="0" smtClean="0">
                <a:latin typeface="Arial"/>
                <a:ea typeface="Times New Roman"/>
                <a:cs typeface="Times New Roman"/>
              </a:rPr>
              <a:t> used to transfer DNA into bacteria?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This exercise used which </a:t>
            </a:r>
            <a:r>
              <a:rPr lang="en-US" sz="2800" b="1" u="sng" dirty="0" smtClean="0">
                <a:latin typeface="Arial"/>
                <a:ea typeface="Times New Roman"/>
                <a:cs typeface="Times New Roman"/>
              </a:rPr>
              <a:t>METHOD</a:t>
            </a:r>
            <a:r>
              <a:rPr lang="en-US" sz="2800" dirty="0" smtClean="0">
                <a:latin typeface="Arial"/>
                <a:ea typeface="Times New Roman"/>
                <a:cs typeface="Times New Roman"/>
              </a:rPr>
              <a:t> to transfer DNA into bacteria?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What normally repels DNA from cell membranes?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 startAt="6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What is the purpose of the calcium used in this method?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200" dirty="0" smtClean="0"/>
              <a:t>Restriction </a:t>
            </a:r>
            <a:r>
              <a:rPr lang="en-US" sz="3200" dirty="0" err="1" smtClean="0"/>
              <a:t>Endonuclease</a:t>
            </a:r>
            <a:r>
              <a:rPr lang="en-US" sz="3200" dirty="0" smtClean="0"/>
              <a:t> Project</a:t>
            </a:r>
            <a:br>
              <a:rPr lang="en-US" sz="3200" dirty="0" smtClean="0"/>
            </a:br>
            <a:r>
              <a:rPr lang="en-US" sz="3200" dirty="0" smtClean="0"/>
              <a:t>(9 Points)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marL="514350" marR="0" lvl="0" indent="-514350">
              <a:spcBef>
                <a:spcPts val="0"/>
              </a:spcBef>
              <a:buFont typeface="+mj-lt"/>
              <a:buAutoNum type="arabicPeriod" startAt="11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Why is the temperature lowered?</a:t>
            </a:r>
          </a:p>
          <a:p>
            <a:pPr marL="514350" marR="0" lvl="0" indent="-514350">
              <a:spcBef>
                <a:spcPts val="0"/>
              </a:spcBef>
              <a:buFont typeface="+mj-lt"/>
              <a:buAutoNum type="arabicPeriod" startAt="11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buFont typeface="+mj-lt"/>
              <a:buAutoNum type="arabicPeriod" startAt="11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What happens when there is a rapid rise in the temperature?</a:t>
            </a: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R="0">
              <a:spcBef>
                <a:spcPts val="0"/>
              </a:spcBef>
            </a:pPr>
            <a:r>
              <a:rPr lang="en-US" sz="2800" i="1" dirty="0" smtClean="0">
                <a:latin typeface="Arial"/>
                <a:ea typeface="Times New Roman"/>
                <a:cs typeface="Times New Roman"/>
              </a:rPr>
              <a:t> 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Website: </a:t>
            </a:r>
            <a:r>
              <a:rPr lang="en-US" sz="2800" u="sng" dirty="0" smtClean="0">
                <a:solidFill>
                  <a:srgbClr val="FFC000"/>
                </a:solidFill>
                <a:latin typeface="Arial"/>
                <a:ea typeface="Times New Roman"/>
                <a:cs typeface="Arial"/>
              </a:rPr>
              <a:t>http://www.dnai.org</a:t>
            </a:r>
            <a:r>
              <a:rPr lang="en-US" sz="2800" dirty="0" smtClean="0">
                <a:solidFill>
                  <a:srgbClr val="FFC000"/>
                </a:solidFill>
                <a:latin typeface="Arial"/>
                <a:ea typeface="Times New Roman"/>
                <a:cs typeface="Arial"/>
              </a:rPr>
              <a:t> 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→Manipulation → Manipulation (again) → Techniques → Transferring &amp; storing → Storing DNA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13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What are the five different types of DNA libraries?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13"/>
              <a:tabLst>
                <a:tab pos="27432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13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Which of these five libraries was the workhorse for the human genome project?</a:t>
            </a: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8001000" cy="4800600"/>
          </a:xfrm>
        </p:spPr>
        <p:txBody>
          <a:bodyPr>
            <a:normAutofit fontScale="92500" lnSpcReduction="20000"/>
          </a:bodyPr>
          <a:lstStyle/>
          <a:p>
            <a:pPr marL="342900" marR="0" lvl="0" indent="-342900">
              <a:spcBef>
                <a:spcPts val="0"/>
              </a:spcBef>
              <a:buFont typeface="+mj-lt"/>
              <a:buAutoNum type="arabicPeriod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Define the following terms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Times New Roman"/>
              </a:rPr>
              <a:t>Exonuclease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Times New Roman"/>
              </a:rPr>
              <a:t>Endonuclease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Times New Roman"/>
              </a:rPr>
              <a:t>Restriction enzyme or restriction </a:t>
            </a:r>
            <a:r>
              <a:rPr lang="en-US" b="1" dirty="0" err="1" smtClean="0">
                <a:latin typeface="Arial"/>
                <a:ea typeface="Times New Roman"/>
                <a:cs typeface="Times New Roman"/>
              </a:rPr>
              <a:t>endonuclease</a:t>
            </a:r>
            <a:endParaRPr lang="en-US" b="1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Times New Roman"/>
              </a:rPr>
              <a:t>Palidromic</a:t>
            </a:r>
            <a:r>
              <a:rPr lang="en-US" b="1" dirty="0" smtClean="0">
                <a:latin typeface="Arial"/>
                <a:ea typeface="Times New Roman"/>
                <a:cs typeface="Times New Roman"/>
              </a:rPr>
              <a:t> restriction sites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Times New Roman"/>
              </a:rPr>
              <a:t>Restriction Fragment Length Polymorphisms (RFLP)</a:t>
            </a: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State the effect of the DNA source on the activity of restriction </a:t>
            </a:r>
            <a:r>
              <a:rPr lang="en-US" sz="2800" b="1" dirty="0" err="1" smtClean="0">
                <a:latin typeface="Arial"/>
                <a:ea typeface="Times New Roman"/>
                <a:cs typeface="Times New Roman"/>
              </a:rPr>
              <a:t>endonucleases</a:t>
            </a: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.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Briefly summarize the nomenclature used for restriction </a:t>
            </a:r>
            <a:r>
              <a:rPr lang="en-US" sz="2800" b="1" dirty="0" err="1" smtClean="0">
                <a:latin typeface="Arial"/>
                <a:ea typeface="Times New Roman"/>
                <a:cs typeface="Times New Roman"/>
              </a:rPr>
              <a:t>endonucleases</a:t>
            </a: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.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Compare “sticky end” and “blunt end” products of restriction </a:t>
            </a:r>
            <a:r>
              <a:rPr lang="en-US" sz="2800" b="1" dirty="0" err="1" smtClean="0">
                <a:latin typeface="Arial"/>
                <a:ea typeface="Times New Roman"/>
                <a:cs typeface="Times New Roman"/>
              </a:rPr>
              <a:t>endonucleases</a:t>
            </a: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.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  <a:tabLst>
                <a:tab pos="274320" algn="l"/>
              </a:tabLst>
            </a:pP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Lessons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Using the number of bases in a enzyme restriction site, briefly summarize the frequency of these sites in genomic DNA.  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274320" algn="l"/>
              </a:tabLst>
            </a:pP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Briefly summarize the steps in preparing recombinant DNA.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274320" algn="l"/>
              </a:tabLst>
            </a:pPr>
            <a:endParaRPr lang="en-US" sz="2800" b="1" dirty="0" smtClean="0">
              <a:latin typeface="Arial"/>
              <a:ea typeface="Times New Roman"/>
              <a:cs typeface="Times New Roman"/>
            </a:endParaRP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5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Recognize that the following are recombinant DNA products: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Times New Roman"/>
              </a:rPr>
              <a:t>Insulin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Times New Roman"/>
              </a:rPr>
              <a:t>Human growth factor 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Times New Roman"/>
              </a:rPr>
              <a:t>Blood clotting factor VIII</a:t>
            </a: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Times New Roman"/>
              </a:rPr>
              <a:t>Hepatitis B vaccine antigen</a:t>
            </a: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 </a:t>
            </a:r>
          </a:p>
          <a:p>
            <a:pPr marL="514350" marR="0" lvl="0" indent="-514350">
              <a:spcBef>
                <a:spcPts val="0"/>
              </a:spcBef>
              <a:spcAft>
                <a:spcPts val="0"/>
              </a:spcAft>
              <a:buFont typeface="+mj-lt"/>
              <a:buAutoNum type="arabicPeriod" startAt="8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Times New Roman"/>
              </a:rPr>
              <a:t>State three general applications for the use of cloned DNA.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571500" marR="0" lvl="0" indent="-571500">
              <a:spcBef>
                <a:spcPts val="0"/>
              </a:spcBef>
              <a:buFont typeface="+mj-lt"/>
              <a:buAutoNum type="romanUcPeriod" startAt="2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Restriction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endonucleases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background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General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Called “molecular scissors”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Cut double-stranded DNA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Over 3000 different enzymes known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Hundreds commercially available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 Types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Type I:  Randomly cuts DNA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dirty="0" smtClean="0">
                <a:latin typeface="Arial"/>
                <a:ea typeface="Times New Roman"/>
                <a:cs typeface="Arial"/>
              </a:rPr>
              <a:t>Type II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Cuts DNA at specific sequences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Most useful for molecular techniques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Type III:  Non-specific cuts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571500" marR="0" lvl="0" indent="-571500">
              <a:spcBef>
                <a:spcPts val="0"/>
              </a:spcBef>
              <a:tabLst>
                <a:tab pos="27432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 recognition sites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571500" marR="0" lvl="0" indent="-571500">
              <a:spcBef>
                <a:spcPts val="0"/>
              </a:spcBef>
              <a:buFont typeface="+mj-lt"/>
              <a:buAutoNum type="romanUcPeriod" startAt="3"/>
              <a:tabLst>
                <a:tab pos="274320" algn="l"/>
              </a:tabLs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RE recognition sites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smtClean="0">
                <a:latin typeface="Arial"/>
                <a:ea typeface="Times New Roman"/>
                <a:cs typeface="Arial"/>
              </a:rPr>
              <a:t>Restriction site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:  Enzyme digests (cuts) DNA at a specific sequence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b="1" dirty="0" err="1" smtClean="0">
                <a:latin typeface="Arial"/>
                <a:ea typeface="Times New Roman"/>
                <a:cs typeface="Arial"/>
              </a:rPr>
              <a:t>Palindromic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 Restriction Sites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A palindrome reads the same forward as backwards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Madam I’m Adam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 man, a plan, a canal, Panama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Able was I ere I saw Elba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Double-stranded DNA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palindromic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sequence reads the same 5' to 3' on both strands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Example:   5'-GAATTC-3'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828800" marR="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             3'-CTTAAG-5'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571500" marR="0" lvl="0" indent="-571500">
              <a:spcBef>
                <a:spcPts val="0"/>
              </a:spcBef>
              <a:buFont typeface="+mj-lt"/>
              <a:buAutoNum type="romanUcPeriod" startAt="4"/>
              <a:tabLst>
                <a:tab pos="274320" algn="l"/>
              </a:tabLs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Restriction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endonucleases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enzymes: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Enzyme recognizes 4- to 6- base pair,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palindromic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sequences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742950" marR="0" lvl="1" indent="-285750" algn="l"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Names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Based on bacterial genus, species, strain, &amp; enzyme number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Example:   </a:t>
            </a:r>
            <a:r>
              <a:rPr lang="en-US" sz="2400" i="1" dirty="0" err="1" smtClean="0">
                <a:latin typeface="Arial"/>
                <a:ea typeface="Times New Roman"/>
                <a:cs typeface="Arial"/>
              </a:rPr>
              <a:t>Eco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RI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Genus:  </a:t>
            </a:r>
            <a:r>
              <a:rPr lang="en-US" i="1" dirty="0" smtClean="0">
                <a:latin typeface="Arial"/>
                <a:ea typeface="Times New Roman"/>
                <a:cs typeface="Arial"/>
              </a:rPr>
              <a:t>Escherichia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Species:  </a:t>
            </a:r>
            <a:r>
              <a:rPr lang="en-US" i="1" dirty="0" smtClean="0">
                <a:latin typeface="Arial"/>
                <a:ea typeface="Times New Roman"/>
                <a:cs typeface="Arial"/>
              </a:rPr>
              <a:t>coli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Strain:  RY13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Enzyme No.:  First  restriction enzyme isolated from strain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r>
              <a:rPr lang="en-US" sz="2800" dirty="0" smtClean="0">
                <a:latin typeface="Arial"/>
                <a:ea typeface="Times New Roman"/>
              </a:rPr>
              <a:t/>
            </a:r>
            <a:br>
              <a:rPr lang="en-US" sz="2800" dirty="0" smtClean="0">
                <a:latin typeface="Arial"/>
                <a:ea typeface="Times New Roman"/>
              </a:rPr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3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Some RE blunt end cutters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      ↓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i="1" dirty="0" err="1" smtClean="0">
                <a:latin typeface="Arial"/>
                <a:ea typeface="Times New Roman"/>
                <a:cs typeface="Arial"/>
              </a:rPr>
              <a:t>Hae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III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 5’-GGCC-3’  (</a:t>
            </a:r>
            <a:r>
              <a:rPr lang="en-US" sz="2400" i="1" dirty="0" err="1" smtClean="0">
                <a:latin typeface="Arial"/>
                <a:ea typeface="Times New Roman"/>
                <a:cs typeface="Arial"/>
              </a:rPr>
              <a:t>Haemophilus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2400" i="1" dirty="0" err="1" smtClean="0">
                <a:latin typeface="Arial"/>
                <a:ea typeface="Times New Roman"/>
                <a:cs typeface="Arial"/>
              </a:rPr>
              <a:t>aegypticus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3’-CCGG-5’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37160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      ↑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 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82880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↓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i="1" dirty="0" err="1" smtClean="0">
                <a:latin typeface="Arial"/>
                <a:ea typeface="Times New Roman"/>
                <a:cs typeface="Arial"/>
              </a:rPr>
              <a:t>Pvu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II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:    5’-CAGCTG-3’  (</a:t>
            </a:r>
            <a:r>
              <a:rPr lang="en-US" sz="2400" i="1" dirty="0" smtClean="0">
                <a:latin typeface="Arial"/>
                <a:ea typeface="Times New Roman"/>
                <a:cs typeface="Arial"/>
              </a:rPr>
              <a:t>Proteus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2400" i="1" dirty="0" err="1" smtClean="0">
                <a:latin typeface="Arial"/>
                <a:ea typeface="Times New Roman"/>
                <a:cs typeface="Arial"/>
              </a:rPr>
              <a:t>vulgaris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)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005840" marR="0" indent="36576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3’-GTCGAC-5’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55448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smtClean="0">
                <a:latin typeface="Arial"/>
                <a:ea typeface="Times New Roman"/>
                <a:cs typeface="Arial"/>
              </a:rPr>
              <a:t>    ↑</a:t>
            </a:r>
            <a:endParaRPr lang="en-US" sz="20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371600"/>
            <a:ext cx="7543800" cy="4876800"/>
          </a:xfrm>
        </p:spPr>
        <p:txBody>
          <a:bodyPr/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4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Some RE make staggered cuts (“Sticky-ends”)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9144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Examples:  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endParaRPr lang="en-US" b="1" dirty="0" smtClean="0">
              <a:cs typeface="Arial"/>
            </a:endParaRP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cs typeface="Arial"/>
              </a:rPr>
              <a:t>	 </a:t>
            </a:r>
            <a:r>
              <a:rPr lang="en-US" dirty="0" smtClean="0">
                <a:cs typeface="Arial"/>
              </a:rPr>
              <a:t>  </a:t>
            </a:r>
          </a:p>
          <a:p>
            <a:pPr marL="548640" marR="0">
              <a:spcBef>
                <a:spcPts val="0"/>
              </a:spcBef>
              <a:spcAft>
                <a:spcPts val="0"/>
              </a:spcAft>
            </a:pPr>
            <a:r>
              <a:rPr lang="en-US" sz="2800" i="1" dirty="0" err="1" smtClean="0">
                <a:latin typeface="Arial"/>
                <a:ea typeface="Times New Roman"/>
                <a:cs typeface="Arial"/>
              </a:rPr>
              <a:t>Pst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I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= </a:t>
            </a:r>
            <a:r>
              <a:rPr lang="en-US" sz="2800" i="1" dirty="0" err="1" smtClean="0">
                <a:latin typeface="Arial"/>
                <a:ea typeface="Times New Roman"/>
                <a:cs typeface="Arial"/>
              </a:rPr>
              <a:t>Providencia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</a:t>
            </a:r>
            <a:r>
              <a:rPr lang="en-US" sz="2800" i="1" dirty="0" err="1" smtClean="0">
                <a:latin typeface="Arial"/>
                <a:ea typeface="Times New Roman"/>
                <a:cs typeface="Arial"/>
              </a:rPr>
              <a:t>stuartii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09800"/>
            <a:ext cx="6172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5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Frequency of Enzyme Restriction Sites within Genomic DNA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b="1" u="sng" dirty="0" smtClean="0">
                <a:latin typeface="Arial"/>
                <a:ea typeface="Times New Roman"/>
                <a:cs typeface="Arial"/>
              </a:rPr>
              <a:t>Average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distance between cuts is 4</a:t>
            </a:r>
            <a:r>
              <a:rPr lang="en-US" sz="2400" baseline="30000" dirty="0" smtClean="0">
                <a:latin typeface="Arial"/>
                <a:ea typeface="Times New Roman"/>
                <a:cs typeface="Arial"/>
              </a:rPr>
              <a:t>n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, where “n” is the number of </a:t>
            </a:r>
            <a:r>
              <a:rPr lang="en-US" sz="2400" dirty="0" err="1" smtClean="0">
                <a:latin typeface="Arial"/>
                <a:ea typeface="Times New Roman"/>
                <a:cs typeface="Arial"/>
              </a:rPr>
              <a:t>bp’s</a:t>
            </a:r>
            <a:r>
              <a:rPr lang="en-US" sz="2400" dirty="0" smtClean="0">
                <a:latin typeface="Arial"/>
                <a:ea typeface="Times New Roman"/>
                <a:cs typeface="Arial"/>
              </a:rPr>
              <a:t> in the recognition site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R="0">
              <a:spcBef>
                <a:spcPts val="0"/>
              </a:spcBef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48640" marR="0" indent="27432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4-base cutter	4</a:t>
            </a:r>
            <a:r>
              <a:rPr lang="en-US" sz="2800" baseline="30000" dirty="0" smtClean="0">
                <a:latin typeface="Arial"/>
                <a:ea typeface="Times New Roman"/>
                <a:cs typeface="Arial"/>
              </a:rPr>
              <a:t>4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=	 256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bp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48640" marR="0" indent="27432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5-base cutter	4</a:t>
            </a:r>
            <a:r>
              <a:rPr lang="en-US" sz="2800" baseline="30000" dirty="0" smtClean="0">
                <a:latin typeface="Arial"/>
                <a:ea typeface="Times New Roman"/>
                <a:cs typeface="Arial"/>
              </a:rPr>
              <a:t>5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=  1,024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bp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548640" marR="0" indent="27432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6-base cutter	4</a:t>
            </a:r>
            <a:r>
              <a:rPr lang="en-US" sz="2800" baseline="30000" dirty="0" smtClean="0">
                <a:latin typeface="Arial"/>
                <a:ea typeface="Times New Roman"/>
                <a:cs typeface="Arial"/>
              </a:rPr>
              <a:t>6</a:t>
            </a:r>
            <a:r>
              <a:rPr lang="en-US" sz="2800" dirty="0" smtClean="0">
                <a:latin typeface="Arial"/>
                <a:ea typeface="Times New Roman"/>
                <a:cs typeface="Arial"/>
              </a:rPr>
              <a:t> =  4,096 </a:t>
            </a:r>
            <a:r>
              <a:rPr lang="en-US" sz="2800" dirty="0" err="1" smtClean="0">
                <a:latin typeface="Arial"/>
                <a:ea typeface="Times New Roman"/>
                <a:cs typeface="Arial"/>
              </a:rPr>
              <a:t>bp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91440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latin typeface="Arial"/>
                <a:ea typeface="Times New Roman"/>
                <a:cs typeface="Arial"/>
              </a:rPr>
              <a:t> </a:t>
            </a: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Bottom line:  The shorter the recognition site, the more often they occur within a DNA sequence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UcPeriod" startAt="6"/>
              <a:tabLst>
                <a:tab pos="54864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RE as tools for manipulating DNA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  <a:cs typeface="Arial"/>
              </a:rPr>
              <a:t>General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Cut DNA at specific sites (only way to specifically cut DNA)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Generated fragments can be rejoined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Basis of recombinant DNA technology &amp; genetic engineering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marR="0" lvl="2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>
                <a:tab pos="822960" algn="l"/>
              </a:tabLst>
            </a:pPr>
            <a:r>
              <a:rPr lang="en-US" sz="2400" dirty="0" smtClean="0">
                <a:latin typeface="Arial"/>
                <a:ea typeface="Times New Roman"/>
              </a:rPr>
              <a:t/>
            </a:r>
            <a:br>
              <a:rPr lang="en-US" sz="2400" dirty="0" smtClean="0">
                <a:latin typeface="Arial"/>
                <a:ea typeface="Times New Roman"/>
              </a:rPr>
            </a:br>
            <a:r>
              <a:rPr lang="en-US" sz="2400" dirty="0" smtClean="0">
                <a:latin typeface="Arial"/>
                <a:ea typeface="Times New Roman"/>
                <a:cs typeface="Arial"/>
              </a:rPr>
              <a:t>Preparing recombinant DNA</a:t>
            </a:r>
            <a:endParaRPr lang="en-US" sz="2400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Vector such as a plasmid isolated (Plasmid is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extrachromosomal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DNA – found in many bacteria)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DNA containing gene of interest is cleaved by an enzyme into fragments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Gene is inserted into plasmid to form </a:t>
            </a:r>
            <a:r>
              <a:rPr lang="en-US" b="1" dirty="0" smtClean="0">
                <a:latin typeface="Arial"/>
                <a:ea typeface="Times New Roman"/>
                <a:cs typeface="Arial"/>
              </a:rPr>
              <a:t>Recombinant DNA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; </a:t>
            </a:r>
            <a:r>
              <a:rPr lang="en-US" dirty="0" err="1" smtClean="0">
                <a:latin typeface="Arial"/>
                <a:ea typeface="Times New Roman"/>
                <a:cs typeface="Arial"/>
              </a:rPr>
              <a:t>ligase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used to connect gene to plasmid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Plasmid taken up by a cell such as a bacterium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marR="0" lvl="3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Bacterial cells with gene of interest are cloned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Restriction </a:t>
            </a:r>
            <a:r>
              <a:rPr lang="en-US" dirty="0" err="1" smtClean="0"/>
              <a:t>Endonucleases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914400" lvl="1" indent="-457200" algn="l">
              <a:spcBef>
                <a:spcPts val="0"/>
              </a:spcBef>
              <a:buFont typeface="+mj-lt"/>
              <a:buAutoNum type="alphaLcPeriod" startAt="7"/>
              <a:tabLst>
                <a:tab pos="109728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Clones used for: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Making copies of gene, which are harvested &amp; used for a variety of reasons 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Probes for hybridization techniques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Insert gene into plant for pest resistance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143000" lvl="2" indent="-228600" algn="l">
              <a:spcBef>
                <a:spcPts val="0"/>
              </a:spcBef>
              <a:buFont typeface="+mj-lt"/>
              <a:buAutoNum type="romanLcPeriod"/>
              <a:tabLst>
                <a:tab pos="13716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Making gene’s protein product, which is harvested &amp; used for variety of reasons.  Examples: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Human insulin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Human growth factor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Blood clotting factor VIII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tPA</a:t>
            </a:r>
            <a:r>
              <a:rPr lang="en-US" dirty="0" smtClean="0">
                <a:latin typeface="Arial"/>
                <a:ea typeface="Times New Roman"/>
                <a:cs typeface="Arial"/>
              </a:rPr>
              <a:t> (clot-busting)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Interferon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err="1" smtClean="0">
                <a:latin typeface="Arial"/>
                <a:ea typeface="Times New Roman"/>
                <a:cs typeface="Arial"/>
              </a:rPr>
              <a:t>Taxol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1600200" lvl="3" indent="-228600" algn="l">
              <a:spcBef>
                <a:spcPts val="0"/>
              </a:spcBef>
              <a:buFont typeface="Symbol"/>
              <a:buChar char=""/>
              <a:tabLst>
                <a:tab pos="1600200" algn="l"/>
              </a:tabLst>
            </a:pPr>
            <a:r>
              <a:rPr lang="en-US" dirty="0" smtClean="0">
                <a:latin typeface="Arial"/>
                <a:ea typeface="Times New Roman"/>
                <a:cs typeface="Arial"/>
              </a:rPr>
              <a:t>Hepatitis A &amp; B vaccines</a:t>
            </a:r>
            <a:endParaRPr lang="en-US" dirty="0" smtClean="0">
              <a:latin typeface="Arial"/>
              <a:ea typeface="Times New Roman"/>
              <a:cs typeface="Times New Roman"/>
            </a:endParaRPr>
          </a:p>
          <a:p>
            <a:pPr marL="2057400" marR="0" lvl="4" indent="-228600" algn="l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tabLst>
                <a:tab pos="1371600" algn="l"/>
              </a:tabLst>
            </a:pPr>
            <a:endParaRPr lang="en-US" sz="2800" dirty="0" smtClean="0">
              <a:latin typeface="Arial"/>
              <a:ea typeface="Times New Roman"/>
              <a:cs typeface="Times New Roman"/>
            </a:endParaRP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37E69-AAC9-4F91-9FF0-B295F39D1A05}" type="datetime1">
              <a:rPr lang="en-US" smtClean="0"/>
              <a:pPr/>
              <a:t>23-Feb-13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Dr Raed Kanan</a:t>
            </a:r>
          </a:p>
          <a:p>
            <a:r>
              <a:rPr lang="en-US" smtClean="0"/>
              <a:t>(Http://dr-kanan.com)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E39174-F9C6-432A-9F1B-70B0458D620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1665</TotalTime>
  <Words>800</Words>
  <Application>Microsoft Office PowerPoint</Application>
  <PresentationFormat>On-screen Show (4:3)</PresentationFormat>
  <Paragraphs>253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Flow</vt:lpstr>
      <vt:lpstr>Restriction Endonucleases</vt:lpstr>
      <vt:lpstr>Restriction Endonucleases</vt:lpstr>
      <vt:lpstr>RE recognition sites</vt:lpstr>
      <vt:lpstr>Restriction Endonucleases</vt:lpstr>
      <vt:lpstr>Restriction Endonucleases</vt:lpstr>
      <vt:lpstr>Restriction Endonucleases</vt:lpstr>
      <vt:lpstr>Restriction Endonucleases</vt:lpstr>
      <vt:lpstr>Restriction Endonucleases</vt:lpstr>
      <vt:lpstr>Restriction Endonucleases</vt:lpstr>
      <vt:lpstr>Restriction Endonucleases</vt:lpstr>
      <vt:lpstr>Restriction Endonucleases</vt:lpstr>
      <vt:lpstr>Restriction Endonuclease Project (9 Points)</vt:lpstr>
      <vt:lpstr>Restriction Endonuclease Project (9 Points)</vt:lpstr>
      <vt:lpstr>Restriction Endonuclease Project (9 Points)</vt:lpstr>
      <vt:lpstr>Lessons</vt:lpstr>
      <vt:lpstr>Lessons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kananr</dc:creator>
  <cp:lastModifiedBy>kananr</cp:lastModifiedBy>
  <cp:revision>169</cp:revision>
  <dcterms:created xsi:type="dcterms:W3CDTF">2009-11-02T06:44:58Z</dcterms:created>
  <dcterms:modified xsi:type="dcterms:W3CDTF">2013-02-23T12:00:52Z</dcterms:modified>
</cp:coreProperties>
</file>