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4"/>
  </p:notesMasterIdLst>
  <p:handoutMasterIdLst>
    <p:handoutMasterId r:id="rId25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488" autoAdjust="0"/>
    <p:restoredTop sz="94660" autoAdjust="0"/>
  </p:normalViewPr>
  <p:slideViewPr>
    <p:cSldViewPr>
      <p:cViewPr>
        <p:scale>
          <a:sx n="100" d="100"/>
          <a:sy n="100" d="100"/>
        </p:scale>
        <p:origin x="-750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-2040" y="-90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9BD100-91B8-4D1B-B188-1C542A89FB8A}" type="datetimeFigureOut">
              <a:rPr lang="en-US" smtClean="0"/>
              <a:pPr/>
              <a:t>09-Feb-13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C684B4-9296-46C3-A5ED-C6E013AB282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0799D5-0582-4CFD-AC69-091CB9E42193}" type="datetimeFigureOut">
              <a:rPr lang="en-US" smtClean="0"/>
              <a:pPr/>
              <a:t>09-Feb-13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EF1422-D376-4FCE-8223-96FAC982A19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1676400" y="228600"/>
            <a:ext cx="6632448" cy="1066800"/>
          </a:xfrm>
          <a:ln>
            <a:noFill/>
          </a:ln>
        </p:spPr>
        <p:txBody>
          <a:bodyPr vert="horz" tIns="0" rIns="18288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ctr" rtl="0">
              <a:spcBef>
                <a:spcPct val="0"/>
              </a:spcBef>
              <a:buNone/>
              <a:defRPr sz="40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defRPr>
            </a:lvl1pPr>
          </a:lstStyle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1143000" y="1371600"/>
            <a:ext cx="7696200" cy="4876800"/>
          </a:xfrm>
        </p:spPr>
        <p:txBody>
          <a:bodyPr lIns="0" rIns="18288"/>
          <a:lstStyle>
            <a:lvl1pPr marL="0" marR="4572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dirty="0" smtClean="0"/>
              <a:t>Click to edit Master subtitle style</a:t>
            </a:r>
            <a:endParaRPr kumimoji="0" lang="en-US" dirty="0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37E69-AAC9-4F91-9FF0-B295F39D1A05}" type="datetime1">
              <a:rPr lang="en-US" smtClean="0"/>
              <a:pPr/>
              <a:t>09-Feb-13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ctr">
              <a:defRPr>
                <a:solidFill>
                  <a:srgbClr val="FFFF00"/>
                </a:solidFill>
              </a:defRPr>
            </a:lvl1pPr>
          </a:lstStyle>
          <a:p>
            <a:r>
              <a:rPr lang="en-US" dirty="0" smtClean="0"/>
              <a:t>Dr </a:t>
            </a:r>
            <a:r>
              <a:rPr lang="en-US" dirty="0" err="1" smtClean="0"/>
              <a:t>Raed</a:t>
            </a:r>
            <a:r>
              <a:rPr lang="en-US" dirty="0" smtClean="0"/>
              <a:t> </a:t>
            </a:r>
            <a:r>
              <a:rPr lang="en-US" dirty="0" err="1" smtClean="0"/>
              <a:t>Kanan</a:t>
            </a:r>
            <a:endParaRPr lang="en-US" dirty="0" smtClean="0"/>
          </a:p>
          <a:p>
            <a:r>
              <a:rPr lang="en-US" dirty="0" smtClean="0"/>
              <a:t>(Http://dr-kanan.com)</a:t>
            </a:r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39174-F9C6-432A-9F1B-70B0458D620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kingsaudbinabdulaziz_univ.gi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1066800" cy="1247775"/>
          </a:xfrm>
          <a:prstGeom prst="rect">
            <a:avLst/>
          </a:prstGeom>
        </p:spPr>
      </p:pic>
      <p:cxnSp>
        <p:nvCxnSpPr>
          <p:cNvPr id="10" name="Straight Connector 9"/>
          <p:cNvCxnSpPr/>
          <p:nvPr userDrawn="1"/>
        </p:nvCxnSpPr>
        <p:spPr>
          <a:xfrm rot="5400000">
            <a:off x="-2209006" y="3352800"/>
            <a:ext cx="6704806" cy="794"/>
          </a:xfrm>
          <a:prstGeom prst="line">
            <a:avLst/>
          </a:prstGeom>
          <a:ln w="28575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 userDrawn="1"/>
        </p:nvCxnSpPr>
        <p:spPr>
          <a:xfrm rot="10800000" flipV="1">
            <a:off x="0" y="6248400"/>
            <a:ext cx="8839200" cy="76200"/>
          </a:xfrm>
          <a:prstGeom prst="line">
            <a:avLst/>
          </a:prstGeom>
          <a:ln w="28575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 userDrawn="1"/>
        </p:nvCxnSpPr>
        <p:spPr>
          <a:xfrm rot="10800000">
            <a:off x="0" y="1371600"/>
            <a:ext cx="9144000" cy="1588"/>
          </a:xfrm>
          <a:prstGeom prst="line">
            <a:avLst/>
          </a:prstGeom>
          <a:ln w="28575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itle 8"/>
          <p:cNvSpPr txBox="1">
            <a:spLocks/>
          </p:cNvSpPr>
          <p:nvPr userDrawn="1"/>
        </p:nvSpPr>
        <p:spPr>
          <a:xfrm rot="16200000">
            <a:off x="-1600200" y="3581400"/>
            <a:ext cx="4876800" cy="609600"/>
          </a:xfrm>
          <a:prstGeom prst="rect">
            <a:avLst/>
          </a:prstGeom>
          <a:ln>
            <a:noFill/>
          </a:ln>
        </p:spPr>
        <p:txBody>
          <a:bodyPr vert="horz" lIns="0" tIns="0" rIns="18288" bIns="0" anchor="b">
            <a:noAutofit/>
          </a:bodyPr>
          <a:lstStyle>
            <a:lvl1pPr algn="ctr" rtl="0">
              <a:spcBef>
                <a:spcPct val="0"/>
              </a:spcBef>
              <a:buNone/>
              <a:defRPr sz="44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 w="18000">
                  <a:solidFill>
                    <a:schemeClr val="tx2">
                      <a:lumMod val="50000"/>
                    </a:schemeClr>
                  </a:solidFill>
                  <a:prstDash val="solid"/>
                  <a:miter lim="800000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Molecular Diagnostics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 w="18000">
                  <a:solidFill>
                    <a:schemeClr val="tx2">
                      <a:lumMod val="50000"/>
                    </a:schemeClr>
                  </a:solidFill>
                  <a:prstDash val="solid"/>
                  <a:miter lim="800000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CLAB 320</a:t>
            </a:r>
            <a:endParaRPr kumimoji="0" lang="en-US" sz="3600" b="1" i="0" u="none" strike="noStrike" kern="1200" cap="none" spc="0" normalizeH="0" baseline="0" noProof="0" dirty="0">
              <a:ln w="18000">
                <a:solidFill>
                  <a:schemeClr val="tx2">
                    <a:lumMod val="50000"/>
                  </a:schemeClr>
                </a:solidFill>
                <a:prstDash val="solid"/>
                <a:miter lim="800000"/>
              </a:ln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A4277-E636-4BFF-84AC-F221F4CF4FCD}" type="datetime1">
              <a:rPr lang="en-US" smtClean="0"/>
              <a:pPr/>
              <a:t>09-Feb-13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 Raed Kanan (Http://dr-kanan.com)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D1E39174-F9C6-432A-9F1B-70B0458D620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4B3DE-BCF3-49E1-B13A-FED03176FF7A}" type="datetime1">
              <a:rPr lang="en-US" smtClean="0"/>
              <a:pPr/>
              <a:t>09-Feb-13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 Raed Kanan (Http://dr-kanan.com)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39174-F9C6-432A-9F1B-70B0458D62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99BC23-2F32-4968-9737-1768688C02ED}" type="datetime1">
              <a:rPr lang="en-US" smtClean="0"/>
              <a:pPr/>
              <a:t>09-Feb-13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 Raed Kanan (Http://dr-kanan.com)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39174-F9C6-432A-9F1B-70B0458D62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1676400" y="228600"/>
            <a:ext cx="6632448" cy="1066800"/>
          </a:xfrm>
          <a:ln>
            <a:noFill/>
          </a:ln>
        </p:spPr>
        <p:txBody>
          <a:bodyPr vert="horz" tIns="0" rIns="18288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ctr" rtl="0">
              <a:spcBef>
                <a:spcPct val="0"/>
              </a:spcBef>
              <a:buNone/>
              <a:defRPr sz="40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defRPr>
            </a:lvl1pPr>
          </a:lstStyle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1143000" y="1371600"/>
            <a:ext cx="8001000" cy="4876800"/>
          </a:xfrm>
        </p:spPr>
        <p:txBody>
          <a:bodyPr lIns="0" rIns="18288"/>
          <a:lstStyle>
            <a:lvl1pPr marL="0" marR="4572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dirty="0" smtClean="0"/>
              <a:t>Click to edit Master subtitle style</a:t>
            </a:r>
            <a:endParaRPr kumimoji="0" lang="en-US" dirty="0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37E69-AAC9-4F91-9FF0-B295F39D1A05}" type="datetime1">
              <a:rPr lang="en-US" smtClean="0"/>
              <a:pPr/>
              <a:t>09-Feb-13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ctr">
              <a:defRPr>
                <a:solidFill>
                  <a:srgbClr val="FFFF00"/>
                </a:solidFill>
              </a:defRPr>
            </a:lvl1pPr>
          </a:lstStyle>
          <a:p>
            <a:r>
              <a:rPr lang="en-US" dirty="0" smtClean="0"/>
              <a:t>Dr </a:t>
            </a:r>
            <a:r>
              <a:rPr lang="en-US" dirty="0" err="1" smtClean="0"/>
              <a:t>Raed</a:t>
            </a:r>
            <a:r>
              <a:rPr lang="en-US" dirty="0" smtClean="0"/>
              <a:t> </a:t>
            </a:r>
            <a:r>
              <a:rPr lang="en-US" dirty="0" err="1" smtClean="0"/>
              <a:t>Kanan</a:t>
            </a:r>
            <a:endParaRPr lang="en-US" dirty="0" smtClean="0"/>
          </a:p>
          <a:p>
            <a:r>
              <a:rPr lang="en-US" dirty="0" smtClean="0"/>
              <a:t>(Http://dr-kanan.com)</a:t>
            </a:r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39174-F9C6-432A-9F1B-70B0458D620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kingsaudbinabdulaziz_univ.gi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1066800" cy="1247775"/>
          </a:xfrm>
          <a:prstGeom prst="rect">
            <a:avLst/>
          </a:prstGeom>
        </p:spPr>
      </p:pic>
      <p:cxnSp>
        <p:nvCxnSpPr>
          <p:cNvPr id="10" name="Straight Connector 9"/>
          <p:cNvCxnSpPr/>
          <p:nvPr userDrawn="1"/>
        </p:nvCxnSpPr>
        <p:spPr>
          <a:xfrm rot="5400000">
            <a:off x="-2209006" y="3352800"/>
            <a:ext cx="6704806" cy="794"/>
          </a:xfrm>
          <a:prstGeom prst="line">
            <a:avLst/>
          </a:prstGeom>
          <a:ln w="28575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 userDrawn="1"/>
        </p:nvCxnSpPr>
        <p:spPr>
          <a:xfrm rot="10800000" flipV="1">
            <a:off x="0" y="6248400"/>
            <a:ext cx="9144000" cy="76200"/>
          </a:xfrm>
          <a:prstGeom prst="line">
            <a:avLst/>
          </a:prstGeom>
          <a:ln w="28575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 userDrawn="1"/>
        </p:nvCxnSpPr>
        <p:spPr>
          <a:xfrm rot="10800000">
            <a:off x="0" y="1371600"/>
            <a:ext cx="9144000" cy="1588"/>
          </a:xfrm>
          <a:prstGeom prst="line">
            <a:avLst/>
          </a:prstGeom>
          <a:ln w="28575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itle 8"/>
          <p:cNvSpPr txBox="1">
            <a:spLocks/>
          </p:cNvSpPr>
          <p:nvPr userDrawn="1"/>
        </p:nvSpPr>
        <p:spPr>
          <a:xfrm rot="16200000">
            <a:off x="-1600200" y="3581400"/>
            <a:ext cx="4876800" cy="609600"/>
          </a:xfrm>
          <a:prstGeom prst="rect">
            <a:avLst/>
          </a:prstGeom>
          <a:ln>
            <a:noFill/>
          </a:ln>
        </p:spPr>
        <p:txBody>
          <a:bodyPr vert="horz" lIns="0" tIns="0" rIns="18288" bIns="0" anchor="b">
            <a:noAutofit/>
          </a:bodyPr>
          <a:lstStyle>
            <a:lvl1pPr algn="ctr" rtl="0">
              <a:spcBef>
                <a:spcPct val="0"/>
              </a:spcBef>
              <a:buNone/>
              <a:defRPr sz="44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 w="18000">
                  <a:solidFill>
                    <a:schemeClr val="tx2">
                      <a:lumMod val="50000"/>
                    </a:schemeClr>
                  </a:solidFill>
                  <a:prstDash val="solid"/>
                  <a:miter lim="800000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Molecular Diagnostics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 w="18000">
                  <a:solidFill>
                    <a:schemeClr val="tx2">
                      <a:lumMod val="50000"/>
                    </a:schemeClr>
                  </a:solidFill>
                  <a:prstDash val="solid"/>
                  <a:miter lim="800000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CLAB 320</a:t>
            </a:r>
            <a:endParaRPr kumimoji="0" lang="en-US" sz="3600" b="1" i="0" u="none" strike="noStrike" kern="1200" cap="none" spc="0" normalizeH="0" baseline="0" noProof="0" dirty="0">
              <a:ln w="18000">
                <a:solidFill>
                  <a:schemeClr val="tx2">
                    <a:lumMod val="50000"/>
                  </a:schemeClr>
                </a:solidFill>
                <a:prstDash val="solid"/>
                <a:miter lim="800000"/>
              </a:ln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D4C8B-2534-4A8D-B115-7568FBE5C543}" type="datetime1">
              <a:rPr lang="en-US" smtClean="0"/>
              <a:pPr/>
              <a:t>09-Feb-13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 Raed Kanan (Http://dr-kanan.com)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39174-F9C6-432A-9F1B-70B0458D62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2pPr>
              <a:defRPr>
                <a:solidFill>
                  <a:schemeClr val="bg2">
                    <a:lumMod val="75000"/>
                  </a:schemeClr>
                </a:solidFill>
              </a:defRPr>
            </a:lvl2pPr>
          </a:lstStyle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8E96C-BB54-474F-ABA3-A54B7DAA6B60}" type="datetime1">
              <a:rPr lang="en-US" smtClean="0"/>
              <a:pPr/>
              <a:t>09-Feb-13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 Raed Kanan (Http://dr-kanan.com)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39174-F9C6-432A-9F1B-70B0458D62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DEB79-5918-4690-B3A6-88A750DD6884}" type="datetime1">
              <a:rPr lang="en-US" smtClean="0"/>
              <a:pPr/>
              <a:t>09-Feb-13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 Raed Kanan (Http://dr-kanan.com)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39174-F9C6-432A-9F1B-70B0458D62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5B20E-1B93-4E78-820A-0DFC744148FE}" type="datetime1">
              <a:rPr lang="en-US" smtClean="0"/>
              <a:pPr/>
              <a:t>09-Feb-13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 Raed Kanan (Http://dr-kanan.com)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39174-F9C6-432A-9F1B-70B0458D62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23E66-C58F-4649-ACF5-F1D9292ED282}" type="datetime1">
              <a:rPr lang="en-US" smtClean="0"/>
              <a:pPr/>
              <a:t>09-Feb-13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 Raed Kanan (Http://dr-kanan.com)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39174-F9C6-432A-9F1B-70B0458D62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7B482-90EE-4177-B388-545048A2EB21}" type="datetime1">
              <a:rPr lang="en-US" smtClean="0"/>
              <a:pPr/>
              <a:t>09-Feb-13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 Raed Kanan (Http://dr-kanan.com)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39174-F9C6-432A-9F1B-70B0458D62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51978-A8D1-4DB2-A30F-74349D21927B}" type="datetime1">
              <a:rPr lang="en-US" smtClean="0"/>
              <a:pPr/>
              <a:t>09-Feb-13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 Raed Kanan (Http://dr-kanan.com)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39174-F9C6-432A-9F1B-70B0458D62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EFFCA67-C312-4057-89D6-14683D709F00}" type="datetime1">
              <a:rPr lang="en-US" smtClean="0"/>
              <a:pPr/>
              <a:t>09-Feb-13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r>
              <a:rPr lang="en-US" smtClean="0"/>
              <a:t>Dr Raed Kanan (Http://dr-kanan.com)</a:t>
            </a:r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1E39174-F9C6-432A-9F1B-70B0458D620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84" r:id="rId2"/>
    <p:sldLayoutId id="2147483675" r:id="rId3"/>
    <p:sldLayoutId id="2147483674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</p:sldLayoutIdLst>
  <p:hf hdr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Replication, Transcription, &amp; Translation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pPr marL="342900" marR="0" lvl="0" indent="-342900">
              <a:spcBef>
                <a:spcPts val="0"/>
              </a:spcBef>
              <a:buFont typeface="+mj-lt"/>
              <a:buAutoNum type="romanUcPeriod"/>
              <a:tabLst>
                <a:tab pos="274320" algn="l"/>
              </a:tabLst>
            </a:pPr>
            <a:r>
              <a:rPr lang="en-US" sz="2800" b="1" dirty="0" smtClean="0">
                <a:latin typeface="Arial"/>
                <a:ea typeface="Times New Roman"/>
                <a:cs typeface="Arial"/>
              </a:rPr>
              <a:t>Central Dogma of Molecular Biology</a:t>
            </a:r>
            <a:endParaRPr lang="en-US" sz="2800" dirty="0" smtClean="0">
              <a:latin typeface="Arial"/>
              <a:ea typeface="Times New Roman"/>
              <a:cs typeface="Times New Roman"/>
            </a:endParaRPr>
          </a:p>
          <a:p>
            <a:pPr marL="742950" marR="0" lvl="1" indent="-285750" algn="l"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  <a:tabLst>
                <a:tab pos="54864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Explains how proteins synthesized from DNA information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R="0">
              <a:spcBef>
                <a:spcPts val="0"/>
              </a:spcBef>
            </a:pPr>
            <a:r>
              <a:rPr lang="en-US" sz="2800" dirty="0" smtClean="0">
                <a:latin typeface="Arial"/>
                <a:ea typeface="Times New Roman"/>
                <a:cs typeface="Arial"/>
              </a:rPr>
              <a:t>	</a:t>
            </a:r>
          </a:p>
          <a:p>
            <a:pPr marR="0">
              <a:spcBef>
                <a:spcPts val="0"/>
              </a:spcBef>
            </a:pPr>
            <a:r>
              <a:rPr lang="en-US" sz="2800" dirty="0" smtClean="0">
                <a:latin typeface="Arial"/>
                <a:ea typeface="Times New Roman"/>
                <a:cs typeface="Arial"/>
              </a:rPr>
              <a:t>DNA  (</a:t>
            </a:r>
            <a:r>
              <a:rPr lang="en-US" sz="2800" u="sng" dirty="0" smtClean="0">
                <a:latin typeface="Arial"/>
                <a:ea typeface="Times New Roman"/>
                <a:cs typeface="Arial"/>
              </a:rPr>
              <a:t>DNA Synthesis)</a:t>
            </a:r>
            <a:r>
              <a:rPr lang="en-US" sz="2800" dirty="0" smtClean="0">
                <a:latin typeface="Arial"/>
                <a:ea typeface="Times New Roman"/>
                <a:cs typeface="Arial"/>
              </a:rPr>
              <a:t> → </a:t>
            </a:r>
            <a:r>
              <a:rPr lang="en-US" sz="2800" b="1" dirty="0" smtClean="0">
                <a:latin typeface="Arial"/>
                <a:ea typeface="Times New Roman"/>
                <a:cs typeface="Arial"/>
              </a:rPr>
              <a:t>Replication</a:t>
            </a:r>
            <a:r>
              <a:rPr lang="en-US" sz="2800" dirty="0" smtClean="0">
                <a:latin typeface="Arial"/>
                <a:ea typeface="Times New Roman"/>
                <a:cs typeface="Arial"/>
              </a:rPr>
              <a:t> </a:t>
            </a:r>
          </a:p>
          <a:p>
            <a:pPr marR="0">
              <a:spcBef>
                <a:spcPts val="0"/>
              </a:spcBef>
            </a:pPr>
            <a:endParaRPr lang="en-US" sz="2800" dirty="0" smtClean="0">
              <a:latin typeface="Arial"/>
              <a:ea typeface="Times New Roman"/>
              <a:cs typeface="Arial"/>
            </a:endParaRPr>
          </a:p>
          <a:p>
            <a:pPr marR="0">
              <a:spcBef>
                <a:spcPts val="0"/>
              </a:spcBef>
            </a:pPr>
            <a:r>
              <a:rPr lang="en-US" sz="2800" dirty="0" smtClean="0">
                <a:latin typeface="Arial"/>
                <a:ea typeface="Times New Roman"/>
                <a:cs typeface="Arial"/>
              </a:rPr>
              <a:t>DNA  </a:t>
            </a:r>
            <a:r>
              <a:rPr lang="en-US" sz="2800" u="sng" dirty="0" smtClean="0">
                <a:latin typeface="Arial"/>
                <a:ea typeface="Times New Roman"/>
                <a:cs typeface="Arial"/>
              </a:rPr>
              <a:t>(RNA Synthesis)</a:t>
            </a:r>
            <a:r>
              <a:rPr lang="en-US" sz="2800" dirty="0" smtClean="0">
                <a:latin typeface="Arial"/>
                <a:ea typeface="Times New Roman"/>
                <a:cs typeface="Arial"/>
              </a:rPr>
              <a:t> →</a:t>
            </a:r>
            <a:r>
              <a:rPr lang="en-US" sz="2800" b="1" dirty="0" smtClean="0">
                <a:latin typeface="Arial"/>
                <a:ea typeface="Times New Roman"/>
                <a:cs typeface="Arial"/>
              </a:rPr>
              <a:t>Transcription</a:t>
            </a:r>
            <a:r>
              <a:rPr lang="en-US" sz="2800" dirty="0" smtClean="0">
                <a:latin typeface="Arial"/>
                <a:ea typeface="Times New Roman"/>
                <a:cs typeface="Arial"/>
              </a:rPr>
              <a:t> </a:t>
            </a:r>
          </a:p>
          <a:p>
            <a:pPr marR="0">
              <a:spcBef>
                <a:spcPts val="0"/>
              </a:spcBef>
            </a:pPr>
            <a:endParaRPr lang="en-US" sz="2800" dirty="0" smtClean="0">
              <a:latin typeface="Arial"/>
              <a:ea typeface="Times New Roman"/>
              <a:cs typeface="Arial"/>
            </a:endParaRPr>
          </a:p>
          <a:p>
            <a:pPr marR="0">
              <a:spcBef>
                <a:spcPts val="0"/>
              </a:spcBef>
            </a:pPr>
            <a:r>
              <a:rPr lang="en-US" sz="2800" dirty="0" smtClean="0">
                <a:latin typeface="Arial"/>
                <a:ea typeface="Times New Roman"/>
                <a:cs typeface="Arial"/>
              </a:rPr>
              <a:t>RNA </a:t>
            </a:r>
            <a:r>
              <a:rPr lang="en-US" sz="2800" u="sng" dirty="0" smtClean="0">
                <a:latin typeface="Arial"/>
                <a:ea typeface="Times New Roman"/>
                <a:cs typeface="Arial"/>
              </a:rPr>
              <a:t> (Protein Synthesis)</a:t>
            </a:r>
            <a:r>
              <a:rPr lang="en-US" sz="2800" dirty="0" smtClean="0">
                <a:latin typeface="Arial"/>
                <a:ea typeface="Times New Roman"/>
                <a:cs typeface="Arial"/>
              </a:rPr>
              <a:t> → Protein → </a:t>
            </a:r>
            <a:r>
              <a:rPr lang="en-US" sz="2800" b="1" dirty="0" smtClean="0">
                <a:latin typeface="Arial"/>
                <a:ea typeface="Times New Roman"/>
                <a:cs typeface="Arial"/>
              </a:rPr>
              <a:t>Translation</a:t>
            </a:r>
            <a:endParaRPr lang="en-US" sz="2800" dirty="0" smtClean="0">
              <a:latin typeface="Arial"/>
              <a:ea typeface="Times New Roman"/>
              <a:cs typeface="Times New Roman"/>
            </a:endParaRPr>
          </a:p>
          <a:p>
            <a:pPr marR="0">
              <a:spcBef>
                <a:spcPts val="0"/>
              </a:spcBef>
            </a:pPr>
            <a:r>
              <a:rPr lang="en-US" sz="2800" dirty="0" smtClean="0">
                <a:latin typeface="Arial"/>
                <a:ea typeface="Times New Roman"/>
                <a:cs typeface="Arial"/>
              </a:rPr>
              <a:t> </a:t>
            </a:r>
            <a:endParaRPr lang="en-US" sz="2800" dirty="0" smtClean="0">
              <a:latin typeface="Arial"/>
              <a:ea typeface="Times New Roman"/>
              <a:cs typeface="Times New Roman"/>
            </a:endParaRPr>
          </a:p>
          <a:p>
            <a:pPr marL="742950" marR="0" lvl="1" indent="-285750" algn="l"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  <a:tabLst>
                <a:tab pos="54864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Proposed by Francis Crick (1955)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742950" marR="0" lvl="1" indent="-285750" algn="l"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  <a:tabLst>
                <a:tab pos="54864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Revised Central Dogma:  Retroviruses transcribe RNA (their genome) into DNA with Reverse Transcriptase (an enzyme)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R="0">
              <a:spcBef>
                <a:spcPts val="0"/>
              </a:spcBef>
            </a:pPr>
            <a:r>
              <a:rPr lang="en-US" sz="2800" dirty="0" smtClean="0">
                <a:latin typeface="Arial"/>
                <a:ea typeface="Times New Roman"/>
                <a:cs typeface="Arial"/>
              </a:rPr>
              <a:t> </a:t>
            </a:r>
            <a:endParaRPr lang="en-US" sz="2800" dirty="0" smtClean="0">
              <a:latin typeface="Arial"/>
              <a:ea typeface="Times New Roman"/>
              <a:cs typeface="Times New Roman"/>
            </a:endParaRPr>
          </a:p>
          <a:p>
            <a:pPr marR="0">
              <a:spcBef>
                <a:spcPts val="0"/>
              </a:spcBef>
            </a:pPr>
            <a:r>
              <a:rPr lang="en-US" sz="2800" b="1" dirty="0" smtClean="0">
                <a:latin typeface="Arial"/>
                <a:ea typeface="Times New Roman"/>
                <a:cs typeface="Times New Roman"/>
              </a:rPr>
              <a:t>	</a:t>
            </a:r>
            <a:r>
              <a:rPr lang="en-US" sz="2800" b="1" dirty="0" smtClean="0">
                <a:latin typeface="Arial"/>
                <a:ea typeface="Times New Roman"/>
                <a:cs typeface="Arial"/>
              </a:rPr>
              <a:t>Transcription 		     Translation</a:t>
            </a:r>
            <a:endParaRPr lang="en-US" sz="2800" b="1" dirty="0" smtClean="0">
              <a:latin typeface="Arial"/>
              <a:ea typeface="Times New Roman"/>
              <a:cs typeface="Times New Roman"/>
            </a:endParaRPr>
          </a:p>
          <a:p>
            <a:pPr marR="0">
              <a:spcBef>
                <a:spcPts val="0"/>
              </a:spcBef>
            </a:pPr>
            <a:endParaRPr lang="en-US" sz="2800" b="1" dirty="0" smtClean="0">
              <a:latin typeface="Arial"/>
              <a:ea typeface="Times New Roman"/>
              <a:cs typeface="Times New Roman"/>
            </a:endParaRPr>
          </a:p>
          <a:p>
            <a:pPr marR="0">
              <a:spcBef>
                <a:spcPts val="0"/>
              </a:spcBef>
            </a:pPr>
            <a:r>
              <a:rPr lang="en-US" sz="2800" dirty="0" smtClean="0">
                <a:latin typeface="Arial"/>
                <a:ea typeface="Times New Roman"/>
                <a:cs typeface="Arial"/>
              </a:rPr>
              <a:t>DNA    </a:t>
            </a:r>
            <a:r>
              <a:rPr lang="en-US" sz="2800" u="sng" dirty="0" smtClean="0">
                <a:latin typeface="Arial"/>
                <a:ea typeface="Times New Roman"/>
                <a:cs typeface="Arial"/>
              </a:rPr>
              <a:t>(RNA Synthesis)</a:t>
            </a:r>
            <a:r>
              <a:rPr lang="en-US" sz="2800" dirty="0" smtClean="0">
                <a:latin typeface="Arial"/>
                <a:ea typeface="Times New Roman"/>
                <a:cs typeface="Arial"/>
              </a:rPr>
              <a:t> → RNA   </a:t>
            </a:r>
            <a:r>
              <a:rPr lang="en-US" sz="2800" u="sng" dirty="0" smtClean="0">
                <a:latin typeface="Arial"/>
                <a:ea typeface="Times New Roman"/>
                <a:cs typeface="Arial"/>
              </a:rPr>
              <a:t>(Protein Synthesis)</a:t>
            </a:r>
            <a:r>
              <a:rPr lang="en-US" sz="2800" dirty="0" smtClean="0">
                <a:latin typeface="Arial"/>
                <a:ea typeface="Times New Roman"/>
                <a:cs typeface="Arial"/>
              </a:rPr>
              <a:t> → Protein</a:t>
            </a:r>
            <a:endParaRPr lang="en-US" sz="2800" dirty="0" smtClean="0">
              <a:latin typeface="Arial"/>
              <a:ea typeface="Times New Roman"/>
              <a:cs typeface="Times New Roman"/>
            </a:endParaRPr>
          </a:p>
          <a:p>
            <a:pPr marL="914400" marR="0" indent="457200">
              <a:spcBef>
                <a:spcPts val="0"/>
              </a:spcBef>
              <a:spcAft>
                <a:spcPts val="0"/>
              </a:spcAft>
            </a:pPr>
            <a:endParaRPr lang="en-US" sz="2800" dirty="0" smtClean="0">
              <a:latin typeface="Arial"/>
              <a:ea typeface="Times New Roman"/>
              <a:cs typeface="Arial"/>
            </a:endParaRPr>
          </a:p>
          <a:p>
            <a:pPr marL="914400" marR="0" indent="457200">
              <a:spcBef>
                <a:spcPts val="0"/>
              </a:spcBef>
              <a:spcAft>
                <a:spcPts val="0"/>
              </a:spcAft>
            </a:pPr>
            <a:r>
              <a:rPr lang="en-US" sz="2800" dirty="0" smtClean="0">
                <a:latin typeface="Arial"/>
                <a:ea typeface="Times New Roman"/>
                <a:cs typeface="Arial"/>
              </a:rPr>
              <a:t>←←←←←←←←</a:t>
            </a:r>
            <a:endParaRPr lang="en-US" sz="2400" dirty="0" smtClean="0">
              <a:latin typeface="Arial"/>
              <a:ea typeface="Times New Roman"/>
              <a:cs typeface="Times New Roman"/>
            </a:endParaRPr>
          </a:p>
          <a:p>
            <a:pPr marL="1371600" marR="0">
              <a:spcBef>
                <a:spcPts val="0"/>
              </a:spcBef>
              <a:spcAft>
                <a:spcPts val="0"/>
              </a:spcAft>
            </a:pPr>
            <a:r>
              <a:rPr lang="en-US" sz="2800" dirty="0" smtClean="0">
                <a:latin typeface="Arial"/>
                <a:ea typeface="Times New Roman"/>
                <a:cs typeface="Arial"/>
              </a:rPr>
              <a:t>       Reverse </a:t>
            </a:r>
            <a:endParaRPr lang="en-US" sz="2800" dirty="0" smtClean="0">
              <a:latin typeface="Arial"/>
              <a:ea typeface="Times New Roman"/>
              <a:cs typeface="Times New Roman"/>
            </a:endParaRPr>
          </a:p>
          <a:p>
            <a:pPr marL="914400" marR="0" indent="457200">
              <a:spcBef>
                <a:spcPts val="0"/>
              </a:spcBef>
              <a:spcAft>
                <a:spcPts val="0"/>
              </a:spcAft>
            </a:pPr>
            <a:r>
              <a:rPr lang="en-US" sz="2800" dirty="0" smtClean="0">
                <a:latin typeface="Arial"/>
                <a:ea typeface="Times New Roman"/>
                <a:cs typeface="Arial"/>
              </a:rPr>
              <a:t> Transcriptase</a:t>
            </a:r>
            <a:endParaRPr lang="en-US" sz="2800" dirty="0" smtClean="0">
              <a:latin typeface="Arial"/>
              <a:ea typeface="Times New Roman"/>
              <a:cs typeface="Times New Roman"/>
            </a:endParaRP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37E69-AAC9-4F91-9FF0-B295F39D1A05}" type="datetime1">
              <a:rPr lang="en-US" smtClean="0"/>
              <a:pPr/>
              <a:t>09-Feb-13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 Raed Kanan</a:t>
            </a:r>
          </a:p>
          <a:p>
            <a:r>
              <a:rPr lang="en-US" smtClean="0"/>
              <a:t>(Http://dr-kanan.com)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39174-F9C6-432A-9F1B-70B0458D620B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lvl="1" algn="ctr" rtl="0">
              <a:spcBef>
                <a:spcPct val="0"/>
              </a:spcBef>
            </a:pPr>
            <a:r>
              <a:rPr lang="en-US" sz="32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Post-transcriptional processing</a:t>
            </a:r>
            <a:endParaRPr lang="en-US" sz="32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pPr marL="914400" lvl="1" indent="-457200" algn="l">
              <a:spcBef>
                <a:spcPts val="0"/>
              </a:spcBef>
              <a:buFont typeface="+mj-lt"/>
              <a:buAutoNum type="alphaUcPeriod" startAt="5"/>
              <a:tabLst>
                <a:tab pos="548640" algn="l"/>
              </a:tabLst>
            </a:pPr>
            <a:r>
              <a:rPr lang="en-US" b="1" dirty="0" smtClean="0">
                <a:latin typeface="Arial"/>
                <a:ea typeface="Times New Roman"/>
                <a:cs typeface="Arial"/>
              </a:rPr>
              <a:t>Post-transcriptional processing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1143000" marR="0" lvl="2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822960" algn="l"/>
              </a:tabLst>
            </a:pPr>
            <a:r>
              <a:rPr lang="en-US" sz="2400" dirty="0" smtClean="0">
                <a:latin typeface="Arial"/>
                <a:ea typeface="Times New Roman"/>
                <a:cs typeface="Arial"/>
              </a:rPr>
              <a:t>Occurs in nucleus</a:t>
            </a:r>
            <a:endParaRPr lang="en-US" sz="2400" dirty="0" smtClean="0">
              <a:latin typeface="Arial"/>
              <a:ea typeface="Times New Roman"/>
              <a:cs typeface="Times New Roman"/>
            </a:endParaRPr>
          </a:p>
          <a:p>
            <a:pPr marL="1143000" marR="0" lvl="2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822960" algn="l"/>
              </a:tabLst>
            </a:pPr>
            <a:r>
              <a:rPr lang="en-US" sz="2400" b="1" dirty="0" smtClean="0">
                <a:latin typeface="Arial"/>
                <a:ea typeface="Times New Roman"/>
                <a:cs typeface="Arial"/>
              </a:rPr>
              <a:t>Pre-mRNA</a:t>
            </a:r>
            <a:r>
              <a:rPr lang="en-US" sz="2400" dirty="0" smtClean="0">
                <a:latin typeface="Arial"/>
                <a:ea typeface="Times New Roman"/>
                <a:cs typeface="Arial"/>
              </a:rPr>
              <a:t>:  RNA first transcribed from DNA; contains</a:t>
            </a:r>
            <a:endParaRPr lang="en-US" sz="2400" dirty="0" smtClean="0">
              <a:latin typeface="Arial"/>
              <a:ea typeface="Times New Roman"/>
              <a:cs typeface="Times New Roman"/>
            </a:endParaRPr>
          </a:p>
          <a:p>
            <a:pPr marL="1600200" marR="0" lvl="3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1097280" algn="l"/>
              </a:tabLst>
            </a:pPr>
            <a:r>
              <a:rPr lang="en-US" b="1" u="sng" dirty="0" err="1" smtClean="0">
                <a:latin typeface="Arial"/>
                <a:ea typeface="Times New Roman"/>
                <a:cs typeface="Arial"/>
              </a:rPr>
              <a:t>In</a:t>
            </a:r>
            <a:r>
              <a:rPr lang="en-US" b="1" dirty="0" err="1" smtClean="0">
                <a:latin typeface="Arial"/>
                <a:ea typeface="Times New Roman"/>
                <a:cs typeface="Arial"/>
              </a:rPr>
              <a:t>trons</a:t>
            </a:r>
            <a:r>
              <a:rPr lang="en-US" dirty="0" smtClean="0">
                <a:latin typeface="Arial"/>
                <a:ea typeface="Times New Roman"/>
                <a:cs typeface="Arial"/>
              </a:rPr>
              <a:t> 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2057400" marR="0" lvl="4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romanLcPeriod"/>
              <a:tabLst>
                <a:tab pos="1371600" algn="l"/>
              </a:tabLst>
            </a:pPr>
            <a:r>
              <a:rPr lang="en-US" b="1" dirty="0" err="1" smtClean="0">
                <a:latin typeface="Arial"/>
                <a:ea typeface="Times New Roman"/>
                <a:cs typeface="Arial"/>
              </a:rPr>
              <a:t>Noncoding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2057400" marR="0" lvl="4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romanLcPeriod"/>
              <a:tabLst>
                <a:tab pos="137160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Stay with</a:t>
            </a:r>
            <a:r>
              <a:rPr lang="en-US" u="sng" dirty="0" smtClean="0">
                <a:latin typeface="Arial"/>
                <a:ea typeface="Times New Roman"/>
                <a:cs typeface="Arial"/>
              </a:rPr>
              <a:t>in</a:t>
            </a:r>
            <a:r>
              <a:rPr lang="en-US" dirty="0" smtClean="0">
                <a:latin typeface="Arial"/>
                <a:ea typeface="Times New Roman"/>
                <a:cs typeface="Arial"/>
              </a:rPr>
              <a:t> nucleus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1600200" marR="0" lvl="3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1097280" algn="l"/>
              </a:tabLst>
            </a:pPr>
            <a:r>
              <a:rPr lang="en-US" b="1" u="sng" dirty="0" err="1" smtClean="0">
                <a:latin typeface="Arial"/>
                <a:ea typeface="Times New Roman"/>
                <a:cs typeface="Arial"/>
              </a:rPr>
              <a:t>Ex</a:t>
            </a:r>
            <a:r>
              <a:rPr lang="en-US" b="1" dirty="0" err="1" smtClean="0">
                <a:latin typeface="Arial"/>
                <a:ea typeface="Times New Roman"/>
                <a:cs typeface="Arial"/>
              </a:rPr>
              <a:t>ons</a:t>
            </a:r>
            <a:r>
              <a:rPr lang="en-US" dirty="0" smtClean="0">
                <a:latin typeface="Arial"/>
                <a:ea typeface="Times New Roman"/>
                <a:cs typeface="Arial"/>
              </a:rPr>
              <a:t> 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2057400" marR="0" lvl="4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romanLcPeriod"/>
              <a:tabLst>
                <a:tab pos="1371600" algn="l"/>
              </a:tabLst>
            </a:pPr>
            <a:r>
              <a:rPr lang="en-US" b="1" dirty="0" smtClean="0">
                <a:latin typeface="Arial"/>
                <a:ea typeface="Times New Roman"/>
                <a:cs typeface="Arial"/>
              </a:rPr>
              <a:t>Coding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2057400" marR="0" lvl="4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romanLcPeriod"/>
              <a:tabLst>
                <a:tab pos="1371600" algn="l"/>
              </a:tabLst>
            </a:pPr>
            <a:r>
              <a:rPr lang="en-US" u="sng" dirty="0" smtClean="0">
                <a:latin typeface="Arial"/>
                <a:ea typeface="Times New Roman"/>
                <a:cs typeface="Arial"/>
              </a:rPr>
              <a:t>Ex</a:t>
            </a:r>
            <a:r>
              <a:rPr lang="en-US" dirty="0" smtClean="0">
                <a:latin typeface="Arial"/>
                <a:ea typeface="Times New Roman"/>
                <a:cs typeface="Arial"/>
              </a:rPr>
              <a:t>it nucleus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1143000" marR="0" lvl="2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822960" algn="l"/>
              </a:tabLst>
            </a:pPr>
            <a:r>
              <a:rPr lang="en-US" sz="2400" b="1" dirty="0" smtClean="0">
                <a:latin typeface="Arial"/>
                <a:ea typeface="Times New Roman"/>
              </a:rPr>
              <a:t/>
            </a:r>
            <a:br>
              <a:rPr lang="en-US" sz="2400" b="1" dirty="0" smtClean="0">
                <a:latin typeface="Arial"/>
                <a:ea typeface="Times New Roman"/>
              </a:rPr>
            </a:br>
            <a:r>
              <a:rPr lang="en-US" sz="2400" b="1" dirty="0" smtClean="0">
                <a:latin typeface="Arial"/>
                <a:ea typeface="Times New Roman"/>
                <a:cs typeface="Arial"/>
              </a:rPr>
              <a:t>RNA splicing</a:t>
            </a:r>
            <a:endParaRPr lang="en-US" sz="2400" dirty="0" smtClean="0">
              <a:latin typeface="Arial"/>
              <a:ea typeface="Times New Roman"/>
              <a:cs typeface="Times New Roman"/>
            </a:endParaRPr>
          </a:p>
          <a:p>
            <a:pPr marL="1600200" marR="0" lvl="3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1097280" algn="l"/>
              </a:tabLst>
            </a:pPr>
            <a:r>
              <a:rPr lang="en-US" dirty="0" err="1" smtClean="0">
                <a:latin typeface="Arial"/>
                <a:ea typeface="Times New Roman"/>
                <a:cs typeface="Arial"/>
              </a:rPr>
              <a:t>Noncoding</a:t>
            </a:r>
            <a:r>
              <a:rPr lang="en-US" dirty="0" smtClean="0">
                <a:latin typeface="Arial"/>
                <a:ea typeface="Times New Roman"/>
                <a:cs typeface="Arial"/>
              </a:rPr>
              <a:t> </a:t>
            </a:r>
            <a:r>
              <a:rPr lang="en-US" dirty="0" err="1" smtClean="0">
                <a:latin typeface="Arial"/>
                <a:ea typeface="Times New Roman"/>
                <a:cs typeface="Arial"/>
              </a:rPr>
              <a:t>introns</a:t>
            </a:r>
            <a:r>
              <a:rPr lang="en-US" dirty="0" smtClean="0">
                <a:latin typeface="Arial"/>
                <a:ea typeface="Times New Roman"/>
                <a:cs typeface="Arial"/>
              </a:rPr>
              <a:t> removed from pre-mRNA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1600200" marR="0" lvl="3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109728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Done by  </a:t>
            </a:r>
            <a:r>
              <a:rPr lang="en-US" b="1" dirty="0" err="1" smtClean="0">
                <a:latin typeface="Arial"/>
                <a:ea typeface="Times New Roman"/>
                <a:cs typeface="Arial"/>
              </a:rPr>
              <a:t>spliceosomes</a:t>
            </a:r>
            <a:r>
              <a:rPr lang="en-US" dirty="0" smtClean="0">
                <a:latin typeface="Arial"/>
                <a:ea typeface="Times New Roman"/>
                <a:cs typeface="Arial"/>
              </a:rPr>
              <a:t> (special enzymes)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R="0">
              <a:spcBef>
                <a:spcPts val="0"/>
              </a:spcBef>
            </a:pPr>
            <a:r>
              <a:rPr lang="en-US" sz="2800" dirty="0" smtClean="0">
                <a:latin typeface="Arial"/>
                <a:ea typeface="Times New Roman"/>
                <a:cs typeface="Arial"/>
              </a:rPr>
              <a:t> </a:t>
            </a:r>
            <a:endParaRPr lang="en-US" sz="2800" dirty="0" smtClean="0">
              <a:latin typeface="Arial"/>
              <a:ea typeface="Times New Roman"/>
              <a:cs typeface="Times New Roman"/>
            </a:endParaRP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37E69-AAC9-4F91-9FF0-B295F39D1A05}" type="datetime1">
              <a:rPr lang="en-US" smtClean="0"/>
              <a:pPr/>
              <a:t>09-Feb-13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 Raed Kanan</a:t>
            </a:r>
          </a:p>
          <a:p>
            <a:r>
              <a:rPr lang="en-US" smtClean="0"/>
              <a:t>(Http://dr-kanan.com)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39174-F9C6-432A-9F1B-70B0458D620B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200" kern="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Post-transcriptional processing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1371600"/>
            <a:ext cx="3352800" cy="48768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37E69-AAC9-4F91-9FF0-B295F39D1A05}" type="datetime1">
              <a:rPr lang="en-US" smtClean="0"/>
              <a:pPr/>
              <a:t>09-Feb-13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 Raed Kanan</a:t>
            </a:r>
          </a:p>
          <a:p>
            <a:r>
              <a:rPr lang="en-US" smtClean="0"/>
              <a:t>(Http://dr-kanan.com)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39174-F9C6-432A-9F1B-70B0458D620B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9200" y="1447800"/>
            <a:ext cx="7902138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200" kern="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Post-transcriptional processing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pPr marL="742950" lvl="1" indent="-285750" algn="l">
              <a:spcBef>
                <a:spcPts val="0"/>
              </a:spcBef>
              <a:buFont typeface="+mj-lt"/>
              <a:buAutoNum type="alphaUcPeriod"/>
              <a:tabLst>
                <a:tab pos="54864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mRNA additional processing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1143000" marR="0" lvl="2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822960" algn="l"/>
              </a:tabLst>
            </a:pPr>
            <a:r>
              <a:rPr lang="en-US" sz="2400" b="1" dirty="0" smtClean="0">
                <a:latin typeface="Arial"/>
                <a:ea typeface="Times New Roman"/>
                <a:cs typeface="Arial"/>
              </a:rPr>
              <a:t>5' Cap</a:t>
            </a:r>
            <a:r>
              <a:rPr lang="en-US" sz="2400" dirty="0" smtClean="0">
                <a:latin typeface="Arial"/>
                <a:ea typeface="Times New Roman"/>
                <a:cs typeface="Arial"/>
              </a:rPr>
              <a:t>:  Special modified nucleotide added to 5' end</a:t>
            </a:r>
            <a:endParaRPr lang="en-US" sz="2400" dirty="0" smtClean="0">
              <a:latin typeface="Arial"/>
              <a:ea typeface="Times New Roman"/>
              <a:cs typeface="Times New Roman"/>
            </a:endParaRPr>
          </a:p>
          <a:p>
            <a:pPr marL="1143000" marR="0" lvl="2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822960" algn="l"/>
              </a:tabLst>
            </a:pPr>
            <a:r>
              <a:rPr lang="en-US" sz="2400" b="1" dirty="0" smtClean="0">
                <a:latin typeface="Arial"/>
                <a:ea typeface="Times New Roman"/>
                <a:cs typeface="Arial"/>
              </a:rPr>
              <a:t>Poly(A) tail</a:t>
            </a:r>
            <a:endParaRPr lang="en-US" sz="2400" dirty="0" smtClean="0">
              <a:latin typeface="Arial"/>
              <a:ea typeface="Times New Roman"/>
              <a:cs typeface="Times New Roman"/>
            </a:endParaRPr>
          </a:p>
          <a:p>
            <a:pPr marL="1600200" marR="0" lvl="3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109728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Added to 3' end; number of As in tail varies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1600200" marR="0" lvl="3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109728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Can be used to help isolate mRNA; poly(T)s attached to column in solid phase extraction protocol; Poly(A) tail hybridizes to Poly T &amp; mRNA attaches to column 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742950" marR="0" lvl="1" indent="-285750" algn="l"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  <a:tabLst>
                <a:tab pos="54864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Websites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1143000" marR="0" lvl="2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822960" algn="l"/>
              </a:tabLst>
            </a:pPr>
            <a:r>
              <a:rPr lang="en-US" sz="2400" u="sng" dirty="0" smtClean="0">
                <a:solidFill>
                  <a:schemeClr val="tx2">
                    <a:lumMod val="90000"/>
                  </a:schemeClr>
                </a:solidFill>
                <a:latin typeface="Arial"/>
                <a:ea typeface="Times New Roman"/>
                <a:cs typeface="Arial"/>
              </a:rPr>
              <a:t>www.dnai.org</a:t>
            </a:r>
            <a:r>
              <a:rPr lang="en-US" sz="2400" dirty="0" smtClean="0">
                <a:latin typeface="Arial"/>
                <a:ea typeface="Times New Roman"/>
                <a:cs typeface="Arial"/>
              </a:rPr>
              <a:t> → Code → Copying the Code → Putting It Together → Transcription (Transcription animation)</a:t>
            </a:r>
            <a:endParaRPr lang="en-US" sz="2400" dirty="0" smtClean="0">
              <a:latin typeface="Arial"/>
              <a:ea typeface="Times New Roman"/>
              <a:cs typeface="Times New Roman"/>
            </a:endParaRPr>
          </a:p>
          <a:p>
            <a:pPr marL="1143000" marR="0" lvl="2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822960" algn="l"/>
              </a:tabLst>
            </a:pPr>
            <a:r>
              <a:rPr lang="en-US" sz="2400" u="sng" dirty="0" smtClean="0">
                <a:solidFill>
                  <a:schemeClr val="tx2">
                    <a:lumMod val="90000"/>
                  </a:schemeClr>
                </a:solidFill>
                <a:latin typeface="Arial"/>
                <a:ea typeface="Times New Roman"/>
                <a:cs typeface="Arial"/>
              </a:rPr>
              <a:t>www.dnai.org</a:t>
            </a:r>
            <a:r>
              <a:rPr lang="en-US" sz="2400" dirty="0" smtClean="0">
                <a:latin typeface="Arial"/>
                <a:ea typeface="Times New Roman"/>
                <a:cs typeface="Arial"/>
              </a:rPr>
              <a:t> → Code → Copying the Code → Putting It Together → Interactive  (Student can transcribe DNA into RNA)</a:t>
            </a:r>
            <a:endParaRPr lang="en-US" sz="2400" dirty="0" smtClean="0">
              <a:latin typeface="Arial"/>
              <a:ea typeface="Times New Roman"/>
              <a:cs typeface="Times New Roman"/>
            </a:endParaRP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37E69-AAC9-4F91-9FF0-B295F39D1A05}" type="datetime1">
              <a:rPr lang="en-US" smtClean="0"/>
              <a:pPr/>
              <a:t>09-Feb-13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 Raed Kanan</a:t>
            </a:r>
          </a:p>
          <a:p>
            <a:r>
              <a:rPr lang="en-US" smtClean="0"/>
              <a:t>(Http://dr-kanan.com)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39174-F9C6-432A-9F1B-70B0458D620B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lvl="0"/>
            <a:r>
              <a:rPr lang="en-US" dirty="0" smtClean="0">
                <a:latin typeface="Arial"/>
                <a:ea typeface="Times New Roman"/>
                <a:cs typeface="Arial"/>
              </a:rPr>
              <a:t>Translation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pPr marL="342900" marR="0" lvl="0" indent="-342900">
              <a:spcBef>
                <a:spcPts val="0"/>
              </a:spcBef>
              <a:buFont typeface="+mj-lt"/>
              <a:buAutoNum type="romanUcPeriod"/>
              <a:tabLst>
                <a:tab pos="274320" algn="l"/>
              </a:tabLst>
            </a:pPr>
            <a:r>
              <a:rPr lang="en-US" sz="2800" b="1" dirty="0" smtClean="0">
                <a:latin typeface="Arial"/>
                <a:ea typeface="Times New Roman"/>
                <a:cs typeface="Arial"/>
              </a:rPr>
              <a:t>Translation</a:t>
            </a:r>
            <a:endParaRPr lang="en-US" sz="2800" dirty="0" smtClean="0">
              <a:latin typeface="Arial"/>
              <a:ea typeface="Times New Roman"/>
              <a:cs typeface="Times New Roman"/>
            </a:endParaRPr>
          </a:p>
          <a:p>
            <a:pPr marL="742950" marR="0" lvl="1" indent="-285750" algn="l"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  <a:tabLst>
                <a:tab pos="54864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General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1143000" marR="0" lvl="2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822960" algn="l"/>
              </a:tabLst>
            </a:pPr>
            <a:r>
              <a:rPr lang="en-US" sz="2400" dirty="0" smtClean="0">
                <a:latin typeface="Arial"/>
                <a:ea typeface="Times New Roman"/>
                <a:cs typeface="Arial"/>
              </a:rPr>
              <a:t>Translation:  Synthesis of protein using mRNA as template</a:t>
            </a:r>
            <a:endParaRPr lang="en-US" sz="2400" dirty="0" smtClean="0">
              <a:latin typeface="Arial"/>
              <a:ea typeface="Times New Roman"/>
              <a:cs typeface="Times New Roman"/>
            </a:endParaRPr>
          </a:p>
          <a:p>
            <a:pPr marL="1143000" marR="0" lvl="2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822960" algn="l"/>
              </a:tabLst>
            </a:pPr>
            <a:r>
              <a:rPr lang="en-US" sz="2400" dirty="0" smtClean="0">
                <a:latin typeface="Arial"/>
                <a:ea typeface="Times New Roman"/>
                <a:cs typeface="Arial"/>
              </a:rPr>
              <a:t>mRNA transported to cytoplasm for protein synthesis</a:t>
            </a:r>
            <a:endParaRPr lang="en-US" sz="2400" dirty="0" smtClean="0">
              <a:latin typeface="Arial"/>
              <a:ea typeface="Times New Roman"/>
              <a:cs typeface="Times New Roman"/>
            </a:endParaRPr>
          </a:p>
          <a:p>
            <a:pPr marL="1143000" marR="0" lvl="2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822960" algn="l"/>
              </a:tabLst>
            </a:pPr>
            <a:r>
              <a:rPr lang="en-US" sz="2400" dirty="0" smtClean="0">
                <a:latin typeface="Arial"/>
                <a:ea typeface="Times New Roman"/>
                <a:cs typeface="Arial"/>
              </a:rPr>
              <a:t>Proteins (polypeptides):  Linear sequences of amino acids joined by peptide bonds (See page 24, Clinical Biochemistry by S. Goldberg)</a:t>
            </a:r>
            <a:endParaRPr lang="en-US" sz="2400" dirty="0" smtClean="0">
              <a:latin typeface="Arial"/>
              <a:ea typeface="Times New Roman"/>
              <a:cs typeface="Times New Roman"/>
            </a:endParaRPr>
          </a:p>
          <a:p>
            <a:pPr marL="1143000" marR="0" lvl="2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822960" algn="l"/>
              </a:tabLst>
            </a:pPr>
            <a:r>
              <a:rPr lang="en-US" sz="2400" dirty="0" smtClean="0">
                <a:latin typeface="Arial"/>
                <a:ea typeface="Times New Roman"/>
                <a:cs typeface="Arial"/>
              </a:rPr>
              <a:t>20 Amino acids used to make proteins</a:t>
            </a:r>
            <a:endParaRPr lang="en-US" sz="2400" dirty="0" smtClean="0">
              <a:latin typeface="Arial"/>
              <a:ea typeface="Times New Roman"/>
              <a:cs typeface="Times New Roman"/>
            </a:endParaRPr>
          </a:p>
          <a:p>
            <a:pPr marL="1143000" marR="0" lvl="2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822960" algn="l"/>
              </a:tabLst>
            </a:pPr>
            <a:r>
              <a:rPr lang="en-US" sz="2400" dirty="0" smtClean="0">
                <a:latin typeface="Arial"/>
                <a:ea typeface="Times New Roman"/>
                <a:cs typeface="Arial"/>
              </a:rPr>
              <a:t>Proteins have directionality</a:t>
            </a:r>
            <a:endParaRPr lang="en-US" sz="2400" dirty="0" smtClean="0">
              <a:latin typeface="Arial"/>
              <a:ea typeface="Times New Roman"/>
              <a:cs typeface="Times New Roman"/>
            </a:endParaRPr>
          </a:p>
          <a:p>
            <a:pPr marL="1600200" marR="0" lvl="3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109728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Encoded by mRNA 5' to 3'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1600200" marR="0" lvl="3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109728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Amino terminus:  5'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1600200" marR="0" lvl="3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1097280" algn="l"/>
              </a:tabLst>
            </a:pPr>
            <a:r>
              <a:rPr lang="en-US" dirty="0" err="1" smtClean="0">
                <a:latin typeface="Arial"/>
                <a:ea typeface="Times New Roman"/>
                <a:cs typeface="Arial"/>
              </a:rPr>
              <a:t>Carboxy</a:t>
            </a:r>
            <a:r>
              <a:rPr lang="en-US" dirty="0" smtClean="0">
                <a:latin typeface="Arial"/>
                <a:ea typeface="Times New Roman"/>
                <a:cs typeface="Arial"/>
              </a:rPr>
              <a:t> terminus: 3'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37E69-AAC9-4F91-9FF0-B295F39D1A05}" type="datetime1">
              <a:rPr lang="en-US" smtClean="0"/>
              <a:pPr/>
              <a:t>09-Feb-13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 Raed Kanan</a:t>
            </a:r>
          </a:p>
          <a:p>
            <a:r>
              <a:rPr lang="en-US" smtClean="0"/>
              <a:t>(Http://dr-kanan.com)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39174-F9C6-432A-9F1B-70B0458D620B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lvl="0"/>
            <a:r>
              <a:rPr lang="en-US" dirty="0" smtClean="0">
                <a:latin typeface="Arial"/>
                <a:ea typeface="Times New Roman"/>
                <a:cs typeface="Arial"/>
              </a:rPr>
              <a:t>Translation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1371600"/>
            <a:ext cx="3733800" cy="4876800"/>
          </a:xfrm>
        </p:spPr>
        <p:txBody>
          <a:bodyPr>
            <a:normAutofit/>
          </a:bodyPr>
          <a:lstStyle/>
          <a:p>
            <a:pPr marL="914400" lvl="1" indent="-457200" algn="l">
              <a:spcBef>
                <a:spcPts val="0"/>
              </a:spcBef>
              <a:buFont typeface="+mj-lt"/>
              <a:buAutoNum type="alphaUcPeriod" startAt="2"/>
              <a:tabLst>
                <a:tab pos="548640" algn="l"/>
              </a:tabLst>
            </a:pPr>
            <a:r>
              <a:rPr lang="en-US" sz="2000" dirty="0" smtClean="0">
                <a:latin typeface="Arial"/>
                <a:ea typeface="Times New Roman"/>
                <a:cs typeface="Arial"/>
              </a:rPr>
              <a:t>Triplet code (</a:t>
            </a:r>
            <a:r>
              <a:rPr lang="en-US" sz="2000" b="1" dirty="0" err="1" smtClean="0">
                <a:latin typeface="Arial"/>
                <a:ea typeface="Times New Roman"/>
                <a:cs typeface="Arial"/>
              </a:rPr>
              <a:t>Codon</a:t>
            </a:r>
            <a:r>
              <a:rPr lang="en-US" sz="2000" dirty="0" smtClean="0">
                <a:latin typeface="Arial"/>
                <a:ea typeface="Times New Roman"/>
                <a:cs typeface="Arial"/>
              </a:rPr>
              <a:t>)</a:t>
            </a:r>
            <a:endParaRPr lang="en-US" sz="2000" dirty="0" smtClean="0">
              <a:latin typeface="Arial"/>
              <a:ea typeface="Times New Roman"/>
              <a:cs typeface="Times New Roman"/>
            </a:endParaRPr>
          </a:p>
          <a:p>
            <a:pPr marL="1143000" marR="0" lvl="2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822960" algn="l"/>
              </a:tabLst>
            </a:pPr>
            <a:r>
              <a:rPr lang="en-US" sz="2000" dirty="0" smtClean="0">
                <a:latin typeface="Arial"/>
                <a:ea typeface="Times New Roman"/>
                <a:cs typeface="Arial"/>
              </a:rPr>
              <a:t>3 nucleotides encode for 1 amino acid</a:t>
            </a:r>
            <a:endParaRPr lang="en-US" sz="2000" dirty="0" smtClean="0">
              <a:latin typeface="Arial"/>
              <a:ea typeface="Times New Roman"/>
              <a:cs typeface="Times New Roman"/>
            </a:endParaRPr>
          </a:p>
          <a:p>
            <a:pPr marL="1143000" marR="0" lvl="2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822960" algn="l"/>
              </a:tabLst>
            </a:pPr>
            <a:r>
              <a:rPr lang="en-US" sz="2000" dirty="0" smtClean="0">
                <a:latin typeface="Arial"/>
                <a:ea typeface="Times New Roman"/>
                <a:cs typeface="Arial"/>
              </a:rPr>
              <a:t>64 </a:t>
            </a:r>
            <a:r>
              <a:rPr lang="en-US" sz="2000" dirty="0" err="1" smtClean="0">
                <a:latin typeface="Arial"/>
                <a:ea typeface="Times New Roman"/>
                <a:cs typeface="Arial"/>
              </a:rPr>
              <a:t>codons</a:t>
            </a:r>
            <a:r>
              <a:rPr lang="en-US" sz="2000" dirty="0" smtClean="0">
                <a:latin typeface="Arial"/>
                <a:ea typeface="Times New Roman"/>
                <a:cs typeface="Arial"/>
              </a:rPr>
              <a:t>:  4 nucleotides in a triplet code (4)</a:t>
            </a:r>
            <a:r>
              <a:rPr lang="en-US" sz="2000" baseline="30000" dirty="0" smtClean="0">
                <a:latin typeface="Arial"/>
                <a:ea typeface="Times New Roman"/>
                <a:cs typeface="Arial"/>
              </a:rPr>
              <a:t>3</a:t>
            </a:r>
            <a:endParaRPr lang="en-US" sz="2000" dirty="0" smtClean="0">
              <a:latin typeface="Arial"/>
              <a:ea typeface="Times New Roman"/>
              <a:cs typeface="Times New Roman"/>
            </a:endParaRPr>
          </a:p>
          <a:p>
            <a:pPr marL="1600200" marR="0" lvl="3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1097280" algn="l"/>
              </a:tabLst>
            </a:pPr>
            <a:r>
              <a:rPr lang="en-US" sz="1800" dirty="0" smtClean="0">
                <a:latin typeface="Arial"/>
                <a:ea typeface="Times New Roman"/>
                <a:cs typeface="Arial"/>
              </a:rPr>
              <a:t>Genetic code is redundant (AKA degenerate)</a:t>
            </a:r>
            <a:endParaRPr lang="en-US" sz="1800" dirty="0" smtClean="0">
              <a:latin typeface="Arial"/>
              <a:ea typeface="Times New Roman"/>
              <a:cs typeface="Times New Roman"/>
            </a:endParaRPr>
          </a:p>
          <a:p>
            <a:pPr marL="1600200" marR="0" lvl="3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1097280" algn="l"/>
              </a:tabLst>
            </a:pPr>
            <a:r>
              <a:rPr lang="en-US" sz="1800" dirty="0" smtClean="0">
                <a:latin typeface="Arial"/>
                <a:ea typeface="Times New Roman"/>
                <a:cs typeface="Arial"/>
              </a:rPr>
              <a:t>An amino acid may be encoded by more than 1 </a:t>
            </a:r>
            <a:r>
              <a:rPr lang="en-US" sz="1800" dirty="0" err="1" smtClean="0">
                <a:latin typeface="Arial"/>
                <a:ea typeface="Times New Roman"/>
                <a:cs typeface="Arial"/>
              </a:rPr>
              <a:t>codon</a:t>
            </a:r>
            <a:endParaRPr lang="en-US" sz="1800" dirty="0" smtClean="0">
              <a:latin typeface="Arial"/>
              <a:ea typeface="Times New Roman"/>
              <a:cs typeface="Arial"/>
            </a:endParaRPr>
          </a:p>
          <a:p>
            <a:pPr marL="1600200" marR="0" lvl="3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1097280" algn="l"/>
              </a:tabLst>
            </a:pPr>
            <a:endParaRPr lang="en-US" sz="1800" dirty="0" smtClean="0">
              <a:latin typeface="Arial"/>
              <a:ea typeface="Times New Roman"/>
              <a:cs typeface="Times New Roman"/>
            </a:endParaRPr>
          </a:p>
          <a:p>
            <a:pPr marL="1143000" marR="0" lvl="2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822960" algn="l"/>
              </a:tabLst>
            </a:pPr>
            <a:r>
              <a:rPr lang="en-US" sz="2000" dirty="0" smtClean="0">
                <a:latin typeface="Arial"/>
                <a:ea typeface="Times New Roman"/>
                <a:cs typeface="Arial"/>
              </a:rPr>
              <a:t>Genetic code</a:t>
            </a:r>
            <a:endParaRPr lang="en-US" sz="2000" dirty="0" smtClean="0">
              <a:latin typeface="Arial"/>
              <a:ea typeface="Times New Roman"/>
              <a:cs typeface="Times New Roman"/>
            </a:endParaRPr>
          </a:p>
          <a:p>
            <a:endParaRPr lang="en-US" sz="2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37E69-AAC9-4F91-9FF0-B295F39D1A05}" type="datetime1">
              <a:rPr lang="en-US" smtClean="0"/>
              <a:pPr/>
              <a:t>09-Feb-13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 Raed Kanan</a:t>
            </a:r>
          </a:p>
          <a:p>
            <a:r>
              <a:rPr lang="en-US" smtClean="0"/>
              <a:t>(Http://dr-kanan.com)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39174-F9C6-432A-9F1B-70B0458D620B}" type="slidenum">
              <a:rPr lang="en-US" smtClean="0"/>
              <a:pPr/>
              <a:t>14</a:t>
            </a:fld>
            <a:endParaRPr lang="en-US"/>
          </a:p>
        </p:txBody>
      </p:sp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53000" y="1371600"/>
            <a:ext cx="4191000" cy="4876800"/>
          </a:xfrm>
          <a:prstGeom prst="rect">
            <a:avLst/>
          </a:prstGeom>
          <a:solidFill>
            <a:schemeClr val="tx1">
              <a:lumMod val="95000"/>
            </a:schemeClr>
          </a:solidFill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lvl="0"/>
            <a:r>
              <a:rPr lang="en-US" dirty="0" smtClean="0">
                <a:latin typeface="Arial"/>
                <a:ea typeface="Times New Roman"/>
                <a:cs typeface="Arial"/>
              </a:rPr>
              <a:t>Translation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pPr marL="1143000" lvl="2" indent="-228600" algn="l">
              <a:spcBef>
                <a:spcPts val="0"/>
              </a:spcBef>
              <a:buFont typeface="+mj-lt"/>
              <a:buAutoNum type="arabicPeriod"/>
              <a:tabLst>
                <a:tab pos="822960" algn="l"/>
              </a:tabLst>
            </a:pPr>
            <a:r>
              <a:rPr lang="en-US" sz="2600" dirty="0" smtClean="0">
                <a:latin typeface="Arial"/>
                <a:ea typeface="Times New Roman"/>
                <a:cs typeface="Arial"/>
              </a:rPr>
              <a:t>Genetic code has punctuation</a:t>
            </a:r>
            <a:endParaRPr lang="en-US" sz="2600" dirty="0" smtClean="0">
              <a:latin typeface="Arial"/>
              <a:ea typeface="Times New Roman"/>
              <a:cs typeface="Times New Roman"/>
            </a:endParaRPr>
          </a:p>
          <a:p>
            <a:pPr marL="1600200" marR="0" lvl="3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1097280" algn="l"/>
              </a:tabLst>
            </a:pPr>
            <a:r>
              <a:rPr lang="en-US" sz="2300" dirty="0" smtClean="0">
                <a:latin typeface="Arial"/>
                <a:ea typeface="Times New Roman"/>
                <a:cs typeface="Arial"/>
              </a:rPr>
              <a:t>UAA, UAG &amp; UGA:  </a:t>
            </a:r>
            <a:r>
              <a:rPr lang="en-US" sz="2300" b="1" dirty="0" smtClean="0">
                <a:latin typeface="Arial"/>
                <a:ea typeface="Times New Roman"/>
                <a:cs typeface="Arial"/>
              </a:rPr>
              <a:t>Stop </a:t>
            </a:r>
            <a:r>
              <a:rPr lang="en-US" sz="2300" b="1" dirty="0" err="1" smtClean="0">
                <a:latin typeface="Arial"/>
                <a:ea typeface="Times New Roman"/>
                <a:cs typeface="Arial"/>
              </a:rPr>
              <a:t>codons</a:t>
            </a:r>
            <a:endParaRPr lang="en-US" sz="2300" dirty="0" smtClean="0">
              <a:latin typeface="Arial"/>
              <a:ea typeface="Times New Roman"/>
              <a:cs typeface="Times New Roman"/>
            </a:endParaRPr>
          </a:p>
          <a:p>
            <a:pPr marL="1600200" marR="0" lvl="3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1097280" algn="l"/>
              </a:tabLst>
            </a:pPr>
            <a:r>
              <a:rPr lang="en-US" sz="2300" dirty="0" smtClean="0">
                <a:latin typeface="Arial"/>
                <a:ea typeface="Times New Roman"/>
                <a:cs typeface="Arial"/>
              </a:rPr>
              <a:t>AUG:  </a:t>
            </a:r>
            <a:endParaRPr lang="en-US" sz="2300" dirty="0" smtClean="0">
              <a:latin typeface="Arial"/>
              <a:ea typeface="Times New Roman"/>
              <a:cs typeface="Times New Roman"/>
            </a:endParaRPr>
          </a:p>
          <a:p>
            <a:pPr marL="2057400" marR="0" lvl="4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romanLcPeriod"/>
              <a:tabLst>
                <a:tab pos="1371600" algn="l"/>
              </a:tabLst>
            </a:pPr>
            <a:r>
              <a:rPr lang="en-US" sz="2300" dirty="0" smtClean="0">
                <a:latin typeface="Arial"/>
                <a:ea typeface="Times New Roman"/>
                <a:cs typeface="Arial"/>
              </a:rPr>
              <a:t>“</a:t>
            </a:r>
            <a:r>
              <a:rPr lang="en-US" sz="2300" b="1" dirty="0" smtClean="0">
                <a:latin typeface="Arial"/>
                <a:ea typeface="Times New Roman"/>
                <a:cs typeface="Arial"/>
              </a:rPr>
              <a:t>Start” </a:t>
            </a:r>
            <a:r>
              <a:rPr lang="en-US" sz="2300" b="1" dirty="0" err="1" smtClean="0">
                <a:latin typeface="Arial"/>
                <a:ea typeface="Times New Roman"/>
                <a:cs typeface="Arial"/>
              </a:rPr>
              <a:t>codon</a:t>
            </a:r>
            <a:r>
              <a:rPr lang="en-US" sz="2300" dirty="0" smtClean="0">
                <a:latin typeface="Arial"/>
                <a:ea typeface="Times New Roman"/>
                <a:cs typeface="Arial"/>
              </a:rPr>
              <a:t> (AKA initiation </a:t>
            </a:r>
            <a:r>
              <a:rPr lang="en-US" sz="2300" dirty="0" err="1" smtClean="0">
                <a:latin typeface="Arial"/>
                <a:ea typeface="Times New Roman"/>
                <a:cs typeface="Arial"/>
              </a:rPr>
              <a:t>codon</a:t>
            </a:r>
            <a:r>
              <a:rPr lang="en-US" sz="2300" dirty="0" smtClean="0">
                <a:latin typeface="Arial"/>
                <a:ea typeface="Times New Roman"/>
                <a:cs typeface="Arial"/>
              </a:rPr>
              <a:t>)</a:t>
            </a:r>
            <a:endParaRPr lang="en-US" sz="2300" dirty="0" smtClean="0">
              <a:latin typeface="Arial"/>
              <a:ea typeface="Times New Roman"/>
              <a:cs typeface="Times New Roman"/>
            </a:endParaRPr>
          </a:p>
          <a:p>
            <a:pPr marL="2057400" marR="0" lvl="4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romanLcPeriod"/>
              <a:tabLst>
                <a:tab pos="1371600" algn="l"/>
              </a:tabLst>
            </a:pPr>
            <a:r>
              <a:rPr lang="en-US" sz="2300" dirty="0" smtClean="0">
                <a:latin typeface="Arial"/>
                <a:ea typeface="Times New Roman"/>
                <a:cs typeface="Arial"/>
              </a:rPr>
              <a:t>Codes for </a:t>
            </a:r>
            <a:r>
              <a:rPr lang="en-US" sz="2300" dirty="0" err="1" smtClean="0">
                <a:latin typeface="Arial"/>
                <a:ea typeface="Times New Roman"/>
                <a:cs typeface="Arial"/>
              </a:rPr>
              <a:t>methionine</a:t>
            </a:r>
            <a:endParaRPr lang="en-US" sz="2300" dirty="0" smtClean="0">
              <a:latin typeface="Arial"/>
              <a:ea typeface="Times New Roman"/>
              <a:cs typeface="Times New Roman"/>
            </a:endParaRPr>
          </a:p>
          <a:p>
            <a:pPr marL="2057400" marR="0" lvl="4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romanLcPeriod"/>
              <a:tabLst>
                <a:tab pos="1371600" algn="l"/>
              </a:tabLst>
            </a:pPr>
            <a:r>
              <a:rPr lang="en-US" sz="2300" b="1" dirty="0" smtClean="0">
                <a:latin typeface="Arial"/>
                <a:ea typeface="Times New Roman"/>
                <a:cs typeface="Arial"/>
              </a:rPr>
              <a:t>All proteins start with </a:t>
            </a:r>
            <a:r>
              <a:rPr lang="en-US" sz="2300" b="1" dirty="0" err="1" smtClean="0">
                <a:latin typeface="Arial"/>
                <a:ea typeface="Times New Roman"/>
                <a:cs typeface="Arial"/>
              </a:rPr>
              <a:t>methionine</a:t>
            </a:r>
            <a:endParaRPr lang="en-US" sz="2300" dirty="0" smtClean="0">
              <a:latin typeface="Arial"/>
              <a:ea typeface="Times New Roman"/>
              <a:cs typeface="Times New Roman"/>
            </a:endParaRPr>
          </a:p>
          <a:p>
            <a:pPr marL="1143000" marR="0" lvl="2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822960" algn="l"/>
              </a:tabLst>
            </a:pPr>
            <a:r>
              <a:rPr lang="en-US" sz="2600" dirty="0" err="1" smtClean="0">
                <a:latin typeface="Arial"/>
                <a:ea typeface="Times New Roman"/>
                <a:cs typeface="Arial"/>
              </a:rPr>
              <a:t>Codons</a:t>
            </a:r>
            <a:r>
              <a:rPr lang="en-US" sz="2600" dirty="0" smtClean="0">
                <a:latin typeface="Arial"/>
                <a:ea typeface="Times New Roman"/>
                <a:cs typeface="Arial"/>
              </a:rPr>
              <a:t> do not overlap</a:t>
            </a:r>
            <a:endParaRPr lang="en-US" sz="2600" dirty="0" smtClean="0">
              <a:latin typeface="Arial"/>
              <a:ea typeface="Times New Roman"/>
              <a:cs typeface="Times New Roman"/>
            </a:endParaRPr>
          </a:p>
          <a:p>
            <a:pPr marL="1600200" marR="0" lvl="3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1097280" algn="l"/>
              </a:tabLst>
            </a:pPr>
            <a:r>
              <a:rPr lang="en-US" sz="2300" dirty="0" smtClean="0">
                <a:latin typeface="Arial"/>
                <a:ea typeface="Times New Roman"/>
                <a:cs typeface="Arial"/>
              </a:rPr>
              <a:t>5'-GCCCAC-3'</a:t>
            </a:r>
            <a:endParaRPr lang="en-US" sz="2300" dirty="0" smtClean="0">
              <a:latin typeface="Arial"/>
              <a:ea typeface="Times New Roman"/>
              <a:cs typeface="Times New Roman"/>
            </a:endParaRPr>
          </a:p>
          <a:p>
            <a:pPr marL="1600200" marR="0" lvl="3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1097280" algn="l"/>
              </a:tabLst>
            </a:pPr>
            <a:r>
              <a:rPr lang="en-US" sz="2300" dirty="0" smtClean="0">
                <a:latin typeface="Arial"/>
                <a:ea typeface="Times New Roman"/>
                <a:cs typeface="Arial"/>
              </a:rPr>
              <a:t>5'-GCC    CAC-3'</a:t>
            </a:r>
            <a:endParaRPr lang="en-US" sz="2300" dirty="0" smtClean="0">
              <a:latin typeface="Arial"/>
              <a:ea typeface="Times New Roman"/>
              <a:cs typeface="Times New Roman"/>
            </a:endParaRPr>
          </a:p>
          <a:p>
            <a:pPr marL="1143000" marR="0" lvl="2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822960" algn="l"/>
              </a:tabLst>
            </a:pPr>
            <a:r>
              <a:rPr lang="en-US" sz="2600" dirty="0" smtClean="0">
                <a:latin typeface="Arial"/>
                <a:ea typeface="Times New Roman"/>
                <a:cs typeface="Arial"/>
              </a:rPr>
              <a:t>Mutations or errors in genomic DNA carry through to mRNA &amp; may change protein composition (depending on the error)</a:t>
            </a:r>
            <a:endParaRPr lang="en-US" sz="2600" dirty="0" smtClean="0">
              <a:latin typeface="Arial"/>
              <a:ea typeface="Times New Roman"/>
              <a:cs typeface="Times New Roman"/>
            </a:endParaRPr>
          </a:p>
          <a:p>
            <a:pPr marL="1143000" marR="0" lvl="2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822960" algn="l"/>
              </a:tabLst>
            </a:pPr>
            <a:r>
              <a:rPr lang="en-US" sz="2600" dirty="0" smtClean="0">
                <a:latin typeface="Arial"/>
                <a:ea typeface="Times New Roman"/>
                <a:cs typeface="Arial"/>
              </a:rPr>
              <a:t>Example</a:t>
            </a:r>
            <a:endParaRPr lang="en-US" sz="2600" dirty="0" smtClean="0">
              <a:latin typeface="Arial"/>
              <a:ea typeface="Times New Roman"/>
              <a:cs typeface="Times New Roman"/>
            </a:endParaRPr>
          </a:p>
          <a:p>
            <a:pPr marR="0">
              <a:spcBef>
                <a:spcPts val="0"/>
              </a:spcBef>
            </a:pPr>
            <a:r>
              <a:rPr lang="en-US" sz="2800" dirty="0" smtClean="0">
                <a:latin typeface="Arial"/>
                <a:ea typeface="Times New Roman"/>
                <a:cs typeface="Arial"/>
              </a:rPr>
              <a:t> </a:t>
            </a:r>
            <a:endParaRPr lang="en-US" sz="2800" dirty="0" smtClean="0">
              <a:latin typeface="Arial"/>
              <a:ea typeface="Times New Roman"/>
              <a:cs typeface="Times New Roman"/>
            </a:endParaRPr>
          </a:p>
          <a:p>
            <a:pPr marR="0">
              <a:spcBef>
                <a:spcPts val="0"/>
              </a:spcBef>
            </a:pPr>
            <a:r>
              <a:rPr lang="en-US" sz="2800" dirty="0" smtClean="0">
                <a:latin typeface="Arial"/>
                <a:ea typeface="Times New Roman"/>
                <a:cs typeface="Arial"/>
              </a:rPr>
              <a:t> 5'-UUUAUGGUACUUAAAGGCCCCUAUUAGGGG-3'   </a:t>
            </a:r>
            <a:r>
              <a:rPr lang="en-US" sz="2800" u="sng" dirty="0" smtClean="0">
                <a:solidFill>
                  <a:schemeClr val="accent2"/>
                </a:solidFill>
                <a:latin typeface="Arial"/>
                <a:ea typeface="Times New Roman"/>
                <a:cs typeface="Arial"/>
              </a:rPr>
              <a:t>mRNA</a:t>
            </a:r>
            <a:endParaRPr lang="en-US" sz="2800" dirty="0" smtClean="0">
              <a:solidFill>
                <a:schemeClr val="accent2"/>
              </a:solidFill>
              <a:latin typeface="Arial"/>
              <a:ea typeface="Times New Roman"/>
              <a:cs typeface="Times New Roman"/>
            </a:endParaRPr>
          </a:p>
          <a:p>
            <a:pPr marR="0">
              <a:spcBef>
                <a:spcPts val="0"/>
              </a:spcBef>
            </a:pPr>
            <a:endParaRPr lang="en-US" sz="2800" dirty="0" smtClean="0">
              <a:latin typeface="Arial"/>
              <a:ea typeface="Times New Roman"/>
              <a:cs typeface="Arial"/>
            </a:endParaRPr>
          </a:p>
          <a:p>
            <a:pPr marR="0">
              <a:spcBef>
                <a:spcPts val="0"/>
              </a:spcBef>
            </a:pPr>
            <a:r>
              <a:rPr lang="en-US" sz="2800" dirty="0" smtClean="0">
                <a:latin typeface="Arial"/>
                <a:ea typeface="Times New Roman"/>
                <a:cs typeface="Arial"/>
              </a:rPr>
              <a:t> </a:t>
            </a:r>
            <a:r>
              <a:rPr lang="en-US" dirty="0" smtClean="0">
                <a:latin typeface="Arial"/>
                <a:ea typeface="Times New Roman"/>
                <a:cs typeface="Arial"/>
              </a:rPr>
              <a:t>5' UUU  AUG  GUA  CUU  AAA  GGC  CCC  UAU  UAG  GGG 3'  </a:t>
            </a:r>
            <a:r>
              <a:rPr lang="en-US" u="sng" dirty="0" err="1" smtClean="0">
                <a:solidFill>
                  <a:schemeClr val="accent2"/>
                </a:solidFill>
                <a:latin typeface="Arial"/>
                <a:ea typeface="Times New Roman"/>
                <a:cs typeface="Arial"/>
              </a:rPr>
              <a:t>Codons</a:t>
            </a:r>
            <a:endParaRPr lang="en-US" dirty="0" smtClean="0">
              <a:solidFill>
                <a:schemeClr val="accent2"/>
              </a:solidFill>
              <a:latin typeface="Arial"/>
              <a:ea typeface="Times New Roman"/>
              <a:cs typeface="Times New Roman"/>
            </a:endParaRPr>
          </a:p>
          <a:p>
            <a:pPr marR="0">
              <a:spcBef>
                <a:spcPts val="0"/>
              </a:spcBef>
            </a:pPr>
            <a:r>
              <a:rPr lang="en-US" sz="2800" dirty="0" smtClean="0">
                <a:latin typeface="Arial"/>
                <a:ea typeface="Times New Roman"/>
                <a:cs typeface="Arial"/>
              </a:rPr>
              <a:t> </a:t>
            </a:r>
          </a:p>
          <a:p>
            <a:pPr marR="0">
              <a:spcBef>
                <a:spcPts val="0"/>
              </a:spcBef>
            </a:pPr>
            <a:r>
              <a:rPr lang="en-US" sz="2800" dirty="0" smtClean="0">
                <a:latin typeface="Arial"/>
                <a:ea typeface="Times New Roman"/>
                <a:cs typeface="Arial"/>
              </a:rPr>
              <a:t> </a:t>
            </a:r>
            <a:r>
              <a:rPr lang="en-US" dirty="0" smtClean="0">
                <a:latin typeface="Arial"/>
                <a:ea typeface="Times New Roman"/>
                <a:cs typeface="Arial"/>
              </a:rPr>
              <a:t>5' UUU  </a:t>
            </a:r>
            <a:r>
              <a:rPr lang="en-US" b="1" u="sng" dirty="0" smtClean="0">
                <a:latin typeface="Arial"/>
                <a:ea typeface="Times New Roman"/>
                <a:cs typeface="Arial"/>
              </a:rPr>
              <a:t>AUG</a:t>
            </a:r>
            <a:r>
              <a:rPr lang="en-US" dirty="0" smtClean="0">
                <a:latin typeface="Arial"/>
                <a:ea typeface="Times New Roman"/>
                <a:cs typeface="Arial"/>
              </a:rPr>
              <a:t>  GUA  CUU  AAA  GGC  CCC  UAU  </a:t>
            </a:r>
            <a:r>
              <a:rPr lang="en-US" b="1" u="sng" dirty="0" smtClean="0">
                <a:latin typeface="Arial"/>
                <a:ea typeface="Times New Roman"/>
                <a:cs typeface="Arial"/>
              </a:rPr>
              <a:t>UAG</a:t>
            </a:r>
            <a:r>
              <a:rPr lang="en-US" dirty="0" smtClean="0">
                <a:latin typeface="Arial"/>
                <a:ea typeface="Times New Roman"/>
                <a:cs typeface="Arial"/>
              </a:rPr>
              <a:t>  GGG 3'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914400" marR="0">
              <a:spcBef>
                <a:spcPts val="0"/>
              </a:spcBef>
              <a:spcAft>
                <a:spcPts val="0"/>
              </a:spcAft>
            </a:pPr>
            <a:r>
              <a:rPr lang="en-US" dirty="0" smtClean="0">
                <a:latin typeface="Arial"/>
                <a:ea typeface="Times New Roman"/>
                <a:cs typeface="Arial"/>
              </a:rPr>
              <a:t> </a:t>
            </a:r>
          </a:p>
          <a:p>
            <a:pPr marL="914400" marR="0">
              <a:spcBef>
                <a:spcPts val="0"/>
              </a:spcBef>
              <a:spcAft>
                <a:spcPts val="0"/>
              </a:spcAft>
            </a:pPr>
            <a:r>
              <a:rPr lang="en-US" dirty="0" smtClean="0">
                <a:latin typeface="Arial"/>
                <a:ea typeface="Times New Roman"/>
                <a:cs typeface="Arial"/>
              </a:rPr>
              <a:t> Met    Val     </a:t>
            </a:r>
            <a:r>
              <a:rPr lang="en-US" dirty="0" err="1" smtClean="0">
                <a:latin typeface="Arial"/>
                <a:ea typeface="Times New Roman"/>
                <a:cs typeface="Arial"/>
              </a:rPr>
              <a:t>Leu</a:t>
            </a:r>
            <a:r>
              <a:rPr lang="en-US" dirty="0" smtClean="0">
                <a:latin typeface="Arial"/>
                <a:ea typeface="Times New Roman"/>
                <a:cs typeface="Arial"/>
              </a:rPr>
              <a:t>    Lys    </a:t>
            </a:r>
            <a:r>
              <a:rPr lang="en-US" dirty="0" err="1" smtClean="0">
                <a:latin typeface="Arial"/>
                <a:ea typeface="Times New Roman"/>
                <a:cs typeface="Arial"/>
              </a:rPr>
              <a:t>Gly</a:t>
            </a:r>
            <a:r>
              <a:rPr lang="en-US" dirty="0" smtClean="0">
                <a:latin typeface="Arial"/>
                <a:ea typeface="Times New Roman"/>
                <a:cs typeface="Arial"/>
              </a:rPr>
              <a:t>     Pro    Tyr    Stop         </a:t>
            </a:r>
            <a:r>
              <a:rPr lang="en-US" u="sng" dirty="0" smtClean="0">
                <a:solidFill>
                  <a:schemeClr val="accent2"/>
                </a:solidFill>
                <a:latin typeface="Arial"/>
                <a:ea typeface="Times New Roman"/>
                <a:cs typeface="Arial"/>
              </a:rPr>
              <a:t>Amino acids</a:t>
            </a:r>
            <a:endParaRPr lang="en-US" dirty="0" smtClean="0">
              <a:solidFill>
                <a:schemeClr val="accent2"/>
              </a:solidFill>
              <a:latin typeface="Arial"/>
              <a:ea typeface="Times New Roman"/>
              <a:cs typeface="Times New Roman"/>
            </a:endParaRPr>
          </a:p>
          <a:p>
            <a:pPr marR="0">
              <a:spcBef>
                <a:spcPts val="0"/>
              </a:spcBef>
            </a:pPr>
            <a:r>
              <a:rPr lang="en-US" dirty="0" smtClean="0">
                <a:latin typeface="Arial"/>
                <a:ea typeface="Times New Roman"/>
                <a:cs typeface="Arial"/>
              </a:rPr>
              <a:t> </a:t>
            </a:r>
            <a:endParaRPr lang="en-US" sz="2800" dirty="0" smtClean="0">
              <a:latin typeface="Arial"/>
              <a:ea typeface="Times New Roman"/>
              <a:cs typeface="Times New Roman"/>
            </a:endParaRP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37E69-AAC9-4F91-9FF0-B295F39D1A05}" type="datetime1">
              <a:rPr lang="en-US" smtClean="0"/>
              <a:pPr/>
              <a:t>09-Feb-13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 Raed Kanan</a:t>
            </a:r>
          </a:p>
          <a:p>
            <a:r>
              <a:rPr lang="en-US" smtClean="0"/>
              <a:t>(Http://dr-kanan.com)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39174-F9C6-432A-9F1B-70B0458D620B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latin typeface="Arial"/>
                <a:ea typeface="Times New Roman"/>
                <a:cs typeface="Arial"/>
              </a:rPr>
              <a:t>Translation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914400" lvl="1" indent="-457200" algn="l">
              <a:spcBef>
                <a:spcPts val="0"/>
              </a:spcBef>
              <a:buFont typeface="+mj-lt"/>
              <a:buAutoNum type="alphaUcPeriod" startAt="3"/>
              <a:tabLst>
                <a:tab pos="548640" algn="l"/>
              </a:tabLst>
            </a:pPr>
            <a:r>
              <a:rPr lang="en-US" b="1" dirty="0" smtClean="0">
                <a:latin typeface="Arial"/>
                <a:ea typeface="Times New Roman"/>
                <a:cs typeface="Arial"/>
              </a:rPr>
              <a:t>Role of transfer RNA (</a:t>
            </a:r>
            <a:r>
              <a:rPr lang="en-US" b="1" dirty="0" err="1" smtClean="0">
                <a:latin typeface="Arial"/>
                <a:ea typeface="Times New Roman"/>
                <a:cs typeface="Arial"/>
              </a:rPr>
              <a:t>tRNA</a:t>
            </a:r>
            <a:r>
              <a:rPr lang="en-US" b="1" dirty="0" smtClean="0">
                <a:latin typeface="Arial"/>
                <a:ea typeface="Times New Roman"/>
                <a:cs typeface="Arial"/>
              </a:rPr>
              <a:t>) in translation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1143000" marR="0" lvl="2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822960" algn="l"/>
              </a:tabLst>
            </a:pPr>
            <a:r>
              <a:rPr lang="en-US" sz="2400" dirty="0" err="1" smtClean="0">
                <a:latin typeface="Arial"/>
                <a:ea typeface="Times New Roman"/>
                <a:cs typeface="Arial"/>
              </a:rPr>
              <a:t>tRNA</a:t>
            </a:r>
            <a:r>
              <a:rPr lang="en-US" sz="2400" dirty="0" smtClean="0">
                <a:latin typeface="Arial"/>
                <a:ea typeface="Times New Roman"/>
                <a:cs typeface="Arial"/>
              </a:rPr>
              <a:t> carries amino acids to ribosome for to be added to polypeptide</a:t>
            </a:r>
            <a:endParaRPr lang="en-US" sz="2400" dirty="0" smtClean="0">
              <a:latin typeface="Arial"/>
              <a:ea typeface="Times New Roman"/>
              <a:cs typeface="Times New Roman"/>
            </a:endParaRPr>
          </a:p>
          <a:p>
            <a:pPr marL="1143000" marR="0" lvl="2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822960" algn="l"/>
              </a:tabLst>
            </a:pPr>
            <a:r>
              <a:rPr lang="en-US" sz="2400" dirty="0" smtClean="0">
                <a:latin typeface="Arial"/>
                <a:ea typeface="Times New Roman"/>
                <a:cs typeface="Arial"/>
              </a:rPr>
              <a:t>Each </a:t>
            </a:r>
            <a:r>
              <a:rPr lang="en-US" sz="2400" dirty="0" err="1" smtClean="0">
                <a:latin typeface="Arial"/>
                <a:ea typeface="Times New Roman"/>
                <a:cs typeface="Arial"/>
              </a:rPr>
              <a:t>tRNA</a:t>
            </a:r>
            <a:r>
              <a:rPr lang="en-US" sz="2400" dirty="0" smtClean="0">
                <a:latin typeface="Arial"/>
                <a:ea typeface="Times New Roman"/>
                <a:cs typeface="Arial"/>
              </a:rPr>
              <a:t> molecule specific for only one amino acid</a:t>
            </a:r>
            <a:endParaRPr lang="en-US" sz="2400" dirty="0" smtClean="0">
              <a:latin typeface="Arial"/>
              <a:ea typeface="Times New Roman"/>
              <a:cs typeface="Times New Roman"/>
            </a:endParaRPr>
          </a:p>
          <a:p>
            <a:pPr marL="1143000" marR="0" lvl="2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822960" algn="l"/>
              </a:tabLst>
            </a:pPr>
            <a:r>
              <a:rPr lang="en-US" sz="2400" dirty="0" smtClean="0">
                <a:latin typeface="Arial"/>
                <a:ea typeface="Times New Roman"/>
                <a:cs typeface="Arial"/>
              </a:rPr>
              <a:t>Each </a:t>
            </a:r>
            <a:r>
              <a:rPr lang="en-US" sz="2400" dirty="0" err="1" smtClean="0">
                <a:latin typeface="Arial"/>
                <a:ea typeface="Times New Roman"/>
                <a:cs typeface="Arial"/>
              </a:rPr>
              <a:t>tRNA</a:t>
            </a:r>
            <a:r>
              <a:rPr lang="en-US" sz="2400" dirty="0" smtClean="0">
                <a:latin typeface="Arial"/>
                <a:ea typeface="Times New Roman"/>
                <a:cs typeface="Arial"/>
              </a:rPr>
              <a:t> molecule specific for specific mRNA </a:t>
            </a:r>
            <a:r>
              <a:rPr lang="en-US" sz="2400" dirty="0" err="1" smtClean="0">
                <a:latin typeface="Arial"/>
                <a:ea typeface="Times New Roman"/>
                <a:cs typeface="Arial"/>
              </a:rPr>
              <a:t>codon</a:t>
            </a:r>
            <a:endParaRPr lang="en-US" sz="2400" dirty="0" smtClean="0">
              <a:latin typeface="Arial"/>
              <a:ea typeface="Times New Roman"/>
              <a:cs typeface="Times New Roman"/>
            </a:endParaRPr>
          </a:p>
          <a:p>
            <a:pPr marL="1143000" marR="0" lvl="2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822960" algn="l"/>
              </a:tabLst>
            </a:pPr>
            <a:r>
              <a:rPr lang="en-US" sz="2400" b="1" dirty="0" err="1" smtClean="0">
                <a:latin typeface="Arial"/>
                <a:ea typeface="Times New Roman"/>
                <a:cs typeface="Arial"/>
              </a:rPr>
              <a:t>tRNA</a:t>
            </a:r>
            <a:r>
              <a:rPr lang="en-US" sz="2400" b="1" dirty="0" smtClean="0">
                <a:latin typeface="Arial"/>
                <a:ea typeface="Times New Roman"/>
                <a:cs typeface="Arial"/>
              </a:rPr>
              <a:t> </a:t>
            </a:r>
            <a:r>
              <a:rPr lang="en-US" sz="2400" b="1" u="sng" dirty="0" err="1" smtClean="0">
                <a:latin typeface="Arial"/>
                <a:ea typeface="Times New Roman"/>
                <a:cs typeface="Arial"/>
              </a:rPr>
              <a:t>anti</a:t>
            </a:r>
            <a:r>
              <a:rPr lang="en-US" sz="2400" b="1" dirty="0" err="1" smtClean="0">
                <a:latin typeface="Arial"/>
                <a:ea typeface="Times New Roman"/>
                <a:cs typeface="Arial"/>
              </a:rPr>
              <a:t>codon</a:t>
            </a:r>
            <a:r>
              <a:rPr lang="en-US" sz="2400" b="1" dirty="0" smtClean="0">
                <a:latin typeface="Arial"/>
                <a:ea typeface="Times New Roman"/>
                <a:cs typeface="Arial"/>
              </a:rPr>
              <a:t> complementary to mRNA </a:t>
            </a:r>
            <a:r>
              <a:rPr lang="en-US" sz="2400" b="1" dirty="0" err="1" smtClean="0">
                <a:latin typeface="Arial"/>
                <a:ea typeface="Times New Roman"/>
                <a:cs typeface="Arial"/>
              </a:rPr>
              <a:t>codon</a:t>
            </a:r>
            <a:endParaRPr lang="en-US" sz="2400" dirty="0" smtClean="0">
              <a:latin typeface="Arial"/>
              <a:ea typeface="Times New Roman"/>
              <a:cs typeface="Times New Roman"/>
            </a:endParaRPr>
          </a:p>
          <a:p>
            <a:pPr marL="1600200" marR="0" lvl="3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1097280" algn="l"/>
              </a:tabLst>
            </a:pPr>
            <a:r>
              <a:rPr lang="en-US" dirty="0" err="1" smtClean="0">
                <a:latin typeface="Arial"/>
                <a:ea typeface="Times New Roman"/>
                <a:cs typeface="Arial"/>
              </a:rPr>
              <a:t>Codon</a:t>
            </a:r>
            <a:r>
              <a:rPr lang="en-US" dirty="0" smtClean="0">
                <a:latin typeface="Arial"/>
                <a:ea typeface="Times New Roman"/>
                <a:cs typeface="Arial"/>
              </a:rPr>
              <a:t> for </a:t>
            </a:r>
            <a:r>
              <a:rPr lang="en-US" dirty="0" err="1" smtClean="0">
                <a:latin typeface="Arial"/>
                <a:ea typeface="Times New Roman"/>
                <a:cs typeface="Arial"/>
              </a:rPr>
              <a:t>Phe</a:t>
            </a:r>
            <a:r>
              <a:rPr lang="en-US" dirty="0" smtClean="0">
                <a:latin typeface="Arial"/>
                <a:ea typeface="Times New Roman"/>
                <a:cs typeface="Arial"/>
              </a:rPr>
              <a:t> in mRNA:   UUC 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1600200" marR="0" lvl="3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1097280" algn="l"/>
              </a:tabLst>
            </a:pPr>
            <a:r>
              <a:rPr lang="en-US" dirty="0" err="1" smtClean="0">
                <a:latin typeface="Arial"/>
                <a:ea typeface="Times New Roman"/>
                <a:cs typeface="Arial"/>
              </a:rPr>
              <a:t>Anticodon</a:t>
            </a:r>
            <a:r>
              <a:rPr lang="en-US" dirty="0" smtClean="0">
                <a:latin typeface="Arial"/>
                <a:ea typeface="Times New Roman"/>
                <a:cs typeface="Arial"/>
              </a:rPr>
              <a:t> of </a:t>
            </a:r>
            <a:r>
              <a:rPr lang="en-US" dirty="0" err="1" smtClean="0">
                <a:latin typeface="Arial"/>
                <a:ea typeface="Times New Roman"/>
                <a:cs typeface="Arial"/>
              </a:rPr>
              <a:t>tRNA</a:t>
            </a:r>
            <a:r>
              <a:rPr lang="en-US" baseline="30000" dirty="0" err="1" smtClean="0">
                <a:latin typeface="Arial"/>
                <a:ea typeface="Times New Roman"/>
                <a:cs typeface="Arial"/>
              </a:rPr>
              <a:t>Phe</a:t>
            </a:r>
            <a:r>
              <a:rPr lang="en-US" dirty="0" smtClean="0">
                <a:latin typeface="Arial"/>
                <a:ea typeface="Times New Roman"/>
                <a:cs typeface="Arial"/>
              </a:rPr>
              <a:t> :      AAG 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37E69-AAC9-4F91-9FF0-B295F39D1A05}" type="datetime1">
              <a:rPr lang="en-US" smtClean="0"/>
              <a:pPr/>
              <a:t>09-Feb-13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 Raed Kanan</a:t>
            </a:r>
          </a:p>
          <a:p>
            <a:r>
              <a:rPr lang="en-US" smtClean="0"/>
              <a:t>(Http://dr-kanan.com)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39174-F9C6-432A-9F1B-70B0458D620B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latin typeface="Arial"/>
                <a:ea typeface="Times New Roman"/>
                <a:cs typeface="Arial"/>
              </a:rPr>
              <a:t>Translation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1371600"/>
            <a:ext cx="4038600" cy="4876800"/>
          </a:xfrm>
        </p:spPr>
        <p:txBody>
          <a:bodyPr>
            <a:noAutofit/>
          </a:bodyPr>
          <a:lstStyle/>
          <a:p>
            <a:pPr marL="914400" lvl="1" indent="-457200" algn="l">
              <a:spcBef>
                <a:spcPts val="0"/>
              </a:spcBef>
              <a:buFont typeface="+mj-lt"/>
              <a:buAutoNum type="alphaUcPeriod" startAt="4"/>
              <a:tabLst>
                <a:tab pos="548640" algn="l"/>
              </a:tabLst>
            </a:pPr>
            <a:r>
              <a:rPr lang="en-US" sz="1800" dirty="0" smtClean="0">
                <a:latin typeface="Arial"/>
                <a:ea typeface="Times New Roman"/>
                <a:cs typeface="Arial"/>
              </a:rPr>
              <a:t>Ribosome</a:t>
            </a:r>
            <a:endParaRPr lang="en-US" sz="1800" dirty="0" smtClean="0">
              <a:latin typeface="Arial"/>
              <a:ea typeface="Times New Roman"/>
              <a:cs typeface="Times New Roman"/>
            </a:endParaRPr>
          </a:p>
          <a:p>
            <a:pPr marL="1143000" marR="0" lvl="2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822960" algn="l"/>
              </a:tabLst>
            </a:pPr>
            <a:r>
              <a:rPr lang="en-US" sz="1800" dirty="0" smtClean="0">
                <a:latin typeface="Arial"/>
                <a:ea typeface="Times New Roman"/>
                <a:cs typeface="Arial"/>
              </a:rPr>
              <a:t>Protein-ribosomal RNA (</a:t>
            </a:r>
            <a:r>
              <a:rPr lang="en-US" sz="1800" dirty="0" err="1" smtClean="0">
                <a:latin typeface="Arial"/>
                <a:ea typeface="Times New Roman"/>
                <a:cs typeface="Arial"/>
              </a:rPr>
              <a:t>rRNA</a:t>
            </a:r>
            <a:r>
              <a:rPr lang="en-US" sz="1800" dirty="0" smtClean="0">
                <a:latin typeface="Arial"/>
                <a:ea typeface="Times New Roman"/>
                <a:cs typeface="Arial"/>
              </a:rPr>
              <a:t>) complex</a:t>
            </a:r>
            <a:endParaRPr lang="en-US" sz="1800" dirty="0" smtClean="0">
              <a:latin typeface="Arial"/>
              <a:ea typeface="Times New Roman"/>
              <a:cs typeface="Times New Roman"/>
            </a:endParaRPr>
          </a:p>
          <a:p>
            <a:pPr marL="1143000" marR="0" lvl="2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822960" algn="l"/>
              </a:tabLst>
            </a:pPr>
            <a:r>
              <a:rPr lang="en-US" sz="1800" dirty="0" smtClean="0">
                <a:latin typeface="Arial"/>
                <a:ea typeface="Times New Roman"/>
                <a:cs typeface="Arial"/>
              </a:rPr>
              <a:t>Ribosome binds to mRNA at initiation site to form initiation complex</a:t>
            </a:r>
            <a:endParaRPr lang="en-US" sz="1800" dirty="0" smtClean="0">
              <a:latin typeface="Arial"/>
              <a:ea typeface="Times New Roman"/>
              <a:cs typeface="Times New Roman"/>
            </a:endParaRPr>
          </a:p>
          <a:p>
            <a:pPr marL="1143000" marR="0" lvl="2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822960" algn="l"/>
              </a:tabLst>
            </a:pPr>
            <a:r>
              <a:rPr lang="en-US" sz="1800" dirty="0" err="1" smtClean="0">
                <a:latin typeface="Arial"/>
                <a:ea typeface="Times New Roman"/>
                <a:cs typeface="Arial"/>
              </a:rPr>
              <a:t>Codons</a:t>
            </a:r>
            <a:r>
              <a:rPr lang="en-US" sz="1800" dirty="0" smtClean="0">
                <a:latin typeface="Arial"/>
                <a:ea typeface="Times New Roman"/>
                <a:cs typeface="Arial"/>
              </a:rPr>
              <a:t> on mRNA “read” by </a:t>
            </a:r>
            <a:r>
              <a:rPr lang="en-US" sz="1800" dirty="0" err="1" smtClean="0">
                <a:latin typeface="Arial"/>
                <a:ea typeface="Times New Roman"/>
                <a:cs typeface="Arial"/>
              </a:rPr>
              <a:t>tRNA</a:t>
            </a:r>
            <a:endParaRPr lang="en-US" sz="1800" dirty="0" smtClean="0">
              <a:latin typeface="Arial"/>
              <a:ea typeface="Times New Roman"/>
              <a:cs typeface="Times New Roman"/>
            </a:endParaRPr>
          </a:p>
          <a:p>
            <a:pPr marL="1143000" marR="0" lvl="2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822960" algn="l"/>
              </a:tabLst>
            </a:pPr>
            <a:r>
              <a:rPr lang="en-US" sz="1800" dirty="0" smtClean="0">
                <a:latin typeface="Arial"/>
                <a:ea typeface="Times New Roman"/>
                <a:cs typeface="Arial"/>
              </a:rPr>
              <a:t>The appropriate </a:t>
            </a:r>
            <a:r>
              <a:rPr lang="en-US" sz="1800" dirty="0" err="1" smtClean="0">
                <a:latin typeface="Arial"/>
                <a:ea typeface="Times New Roman"/>
                <a:cs typeface="Arial"/>
              </a:rPr>
              <a:t>tRNA</a:t>
            </a:r>
            <a:r>
              <a:rPr lang="en-US" sz="1800" dirty="0" smtClean="0">
                <a:latin typeface="Arial"/>
                <a:ea typeface="Times New Roman"/>
                <a:cs typeface="Arial"/>
              </a:rPr>
              <a:t> base pairs with </a:t>
            </a:r>
            <a:r>
              <a:rPr lang="en-US" sz="1800" dirty="0" err="1" smtClean="0">
                <a:latin typeface="Arial"/>
                <a:ea typeface="Times New Roman"/>
                <a:cs typeface="Arial"/>
              </a:rPr>
              <a:t>codon</a:t>
            </a:r>
            <a:endParaRPr lang="en-US" sz="1800" dirty="0" smtClean="0">
              <a:latin typeface="Arial"/>
              <a:ea typeface="Times New Roman"/>
              <a:cs typeface="Times New Roman"/>
            </a:endParaRPr>
          </a:p>
          <a:p>
            <a:pPr marL="1143000" marR="0" lvl="2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822960" algn="l"/>
              </a:tabLst>
            </a:pPr>
            <a:r>
              <a:rPr lang="en-US" sz="1800" dirty="0" smtClean="0">
                <a:latin typeface="Arial"/>
                <a:ea typeface="Times New Roman"/>
                <a:cs typeface="Arial"/>
              </a:rPr>
              <a:t>Ribosomal enzyme catalyzes formation of peptide bond</a:t>
            </a:r>
            <a:endParaRPr lang="en-US" sz="1800" dirty="0" smtClean="0">
              <a:latin typeface="Arial"/>
              <a:ea typeface="Times New Roman"/>
              <a:cs typeface="Times New Roman"/>
            </a:endParaRPr>
          </a:p>
          <a:p>
            <a:pPr marL="1143000" marR="0" lvl="2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822960" algn="l"/>
              </a:tabLst>
            </a:pPr>
            <a:r>
              <a:rPr lang="en-US" sz="1800" b="1" dirty="0" smtClean="0">
                <a:latin typeface="Arial"/>
                <a:ea typeface="Times New Roman"/>
                <a:cs typeface="Arial"/>
              </a:rPr>
              <a:t>Polyribosome</a:t>
            </a:r>
            <a:r>
              <a:rPr lang="en-US" sz="1800" dirty="0" smtClean="0">
                <a:latin typeface="Arial"/>
                <a:ea typeface="Times New Roman"/>
                <a:cs typeface="Arial"/>
              </a:rPr>
              <a:t>:  Multiple </a:t>
            </a:r>
            <a:r>
              <a:rPr lang="en-US" sz="1800" dirty="0" err="1" smtClean="0">
                <a:latin typeface="Arial"/>
                <a:ea typeface="Times New Roman"/>
                <a:cs typeface="Arial"/>
              </a:rPr>
              <a:t>ribosomes</a:t>
            </a:r>
            <a:r>
              <a:rPr lang="en-US" sz="1800" dirty="0" smtClean="0">
                <a:latin typeface="Arial"/>
                <a:ea typeface="Times New Roman"/>
                <a:cs typeface="Arial"/>
              </a:rPr>
              <a:t> on a strand of mRNA</a:t>
            </a:r>
            <a:endParaRPr lang="en-US" sz="1800" dirty="0" smtClean="0">
              <a:latin typeface="Arial"/>
              <a:ea typeface="Times New Roman"/>
              <a:cs typeface="Times New Roman"/>
            </a:endParaRPr>
          </a:p>
          <a:p>
            <a:endParaRPr lang="en-US" sz="1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37E69-AAC9-4F91-9FF0-B295F39D1A05}" type="datetime1">
              <a:rPr lang="en-US" smtClean="0"/>
              <a:pPr/>
              <a:t>09-Feb-13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 Raed Kanan</a:t>
            </a:r>
          </a:p>
          <a:p>
            <a:r>
              <a:rPr lang="en-US" smtClean="0"/>
              <a:t>(Http://dr-kanan.com)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39174-F9C6-432A-9F1B-70B0458D620B}" type="slidenum">
              <a:rPr lang="en-US" smtClean="0"/>
              <a:pPr/>
              <a:t>17</a:t>
            </a:fld>
            <a:endParaRPr lang="en-US"/>
          </a:p>
        </p:txBody>
      </p:sp>
      <p:pic>
        <p:nvPicPr>
          <p:cNvPr id="31746" name="Picture 2" descr="Cel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57800" y="1447800"/>
            <a:ext cx="3886200" cy="4800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latin typeface="Arial"/>
                <a:ea typeface="Times New Roman"/>
                <a:cs typeface="Arial"/>
              </a:rPr>
              <a:t>Translation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37E69-AAC9-4F91-9FF0-B295F39D1A05}" type="datetime1">
              <a:rPr lang="en-US" smtClean="0"/>
              <a:pPr/>
              <a:t>09-Feb-13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 Raed Kanan</a:t>
            </a:r>
          </a:p>
          <a:p>
            <a:r>
              <a:rPr lang="en-US" smtClean="0"/>
              <a:t>(Http://dr-kanan.com)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39174-F9C6-432A-9F1B-70B0458D620B}" type="slidenum">
              <a:rPr lang="en-US" smtClean="0"/>
              <a:pPr/>
              <a:t>18</a:t>
            </a:fld>
            <a:endParaRPr lang="en-US"/>
          </a:p>
        </p:txBody>
      </p:sp>
      <p:pic>
        <p:nvPicPr>
          <p:cNvPr id="32770" name="Picture 2" descr="gene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1447800"/>
            <a:ext cx="75438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800" dirty="0" smtClean="0">
                <a:latin typeface="Arial"/>
                <a:ea typeface="Times New Roman"/>
                <a:cs typeface="Times New Roman"/>
              </a:rPr>
              <a:t>Replication, Transcription &amp; Translation Project</a:t>
            </a:r>
            <a:r>
              <a:rPr lang="en-US" sz="2000" dirty="0" smtClean="0">
                <a:latin typeface="Arial"/>
                <a:ea typeface="Times New Roman"/>
                <a:cs typeface="Times New Roman"/>
              </a:rPr>
              <a:t/>
            </a:r>
            <a:br>
              <a:rPr lang="en-US" sz="2000" dirty="0" smtClean="0">
                <a:latin typeface="Arial"/>
                <a:ea typeface="Times New Roman"/>
                <a:cs typeface="Times New Roman"/>
              </a:rPr>
            </a:br>
            <a:r>
              <a:rPr lang="en-US" sz="2000" dirty="0" smtClean="0">
                <a:latin typeface="Arial"/>
                <a:ea typeface="Times New Roman"/>
                <a:cs typeface="Times New Roman"/>
              </a:rPr>
              <a:t>(5 Points)</a:t>
            </a:r>
            <a:endParaRPr lang="en-US" sz="2800" dirty="0"/>
          </a:p>
        </p:txBody>
      </p:sp>
      <p:sp>
        <p:nvSpPr>
          <p:cNvPr id="3" name="Subtitle 2"/>
          <p:cNvSpPr>
            <a:spLocks noGrp="1" noChangeAspect="1"/>
          </p:cNvSpPr>
          <p:nvPr>
            <p:ph type="subTitle" idx="1"/>
          </p:nvPr>
        </p:nvSpPr>
        <p:spPr>
          <a:xfrm>
            <a:off x="1143000" y="1371600"/>
            <a:ext cx="8001000" cy="3429000"/>
          </a:xfrm>
        </p:spPr>
        <p:txBody>
          <a:bodyPr>
            <a:noAutofit/>
          </a:bodyPr>
          <a:lstStyle/>
          <a:p>
            <a:r>
              <a:rPr lang="en-US" sz="2000" b="1" dirty="0" smtClean="0"/>
              <a:t> </a:t>
            </a:r>
            <a:r>
              <a:rPr lang="en-US" sz="2000" b="1" dirty="0" smtClean="0">
                <a:solidFill>
                  <a:schemeClr val="accent2"/>
                </a:solidFill>
              </a:rPr>
              <a:t>1- Website:  </a:t>
            </a:r>
            <a:r>
              <a:rPr lang="en-US" sz="2000" b="1" u="sng" dirty="0" smtClean="0">
                <a:solidFill>
                  <a:schemeClr val="tx2">
                    <a:lumMod val="90000"/>
                  </a:schemeClr>
                </a:solidFill>
              </a:rPr>
              <a:t>http://www.dnai.org</a:t>
            </a:r>
            <a:r>
              <a:rPr lang="en-US" sz="2000" b="1" dirty="0" smtClean="0">
                <a:solidFill>
                  <a:schemeClr val="tx2">
                    <a:lumMod val="90000"/>
                  </a:schemeClr>
                </a:solidFill>
              </a:rPr>
              <a:t> </a:t>
            </a:r>
            <a:r>
              <a:rPr lang="en-US" sz="2000" b="1" dirty="0" smtClean="0"/>
              <a:t>→Code → Copying the Code → Putting It Together → Replication</a:t>
            </a:r>
          </a:p>
          <a:p>
            <a:pPr lvl="0"/>
            <a:r>
              <a:rPr lang="en-US" sz="2000" b="1" dirty="0" smtClean="0"/>
              <a:t> </a:t>
            </a:r>
          </a:p>
          <a:p>
            <a:pPr lvl="0"/>
            <a:r>
              <a:rPr lang="en-US" sz="2000" b="1" dirty="0" smtClean="0"/>
              <a:t>a. How fast is the </a:t>
            </a:r>
            <a:r>
              <a:rPr lang="en-US" sz="2000" b="1" dirty="0" err="1" smtClean="0"/>
              <a:t>helicase</a:t>
            </a:r>
            <a:r>
              <a:rPr lang="en-US" sz="2000" b="1" dirty="0" smtClean="0"/>
              <a:t> unwinding the double helix?</a:t>
            </a:r>
          </a:p>
          <a:p>
            <a:r>
              <a:rPr lang="en-US" sz="2000" b="1" dirty="0" smtClean="0"/>
              <a:t> </a:t>
            </a:r>
          </a:p>
          <a:p>
            <a:r>
              <a:rPr lang="en-US" sz="2000" b="1" i="1" dirty="0" smtClean="0"/>
              <a:t> </a:t>
            </a:r>
            <a:r>
              <a:rPr lang="en-US" sz="2000" b="1" dirty="0" smtClean="0"/>
              <a:t>b. Is the “backwards” looping strand being copied continuously or one section at a time?</a:t>
            </a:r>
          </a:p>
          <a:p>
            <a:endParaRPr lang="en-US" sz="2000" b="1" dirty="0" smtClean="0"/>
          </a:p>
          <a:p>
            <a:r>
              <a:rPr lang="en-US" sz="2000" b="1" dirty="0" smtClean="0">
                <a:solidFill>
                  <a:schemeClr val="accent2"/>
                </a:solidFill>
              </a:rPr>
              <a:t>2- Website: </a:t>
            </a:r>
            <a:r>
              <a:rPr lang="en-US" sz="2000" b="1" u="sng" dirty="0" smtClean="0">
                <a:solidFill>
                  <a:schemeClr val="tx2">
                    <a:lumMod val="90000"/>
                  </a:schemeClr>
                </a:solidFill>
              </a:rPr>
              <a:t>http://www.dnai.org</a:t>
            </a:r>
            <a:r>
              <a:rPr lang="en-US" sz="2000" b="1" dirty="0" smtClean="0">
                <a:solidFill>
                  <a:schemeClr val="tx2">
                    <a:lumMod val="90000"/>
                  </a:schemeClr>
                </a:solidFill>
              </a:rPr>
              <a:t> </a:t>
            </a:r>
            <a:r>
              <a:rPr lang="en-US" sz="2000" b="1" dirty="0" smtClean="0"/>
              <a:t>→Code → Copying the Code → Putting It Together → Transcription</a:t>
            </a:r>
          </a:p>
          <a:p>
            <a:r>
              <a:rPr lang="en-US" sz="2000" b="1" dirty="0" smtClean="0"/>
              <a:t> </a:t>
            </a:r>
          </a:p>
          <a:p>
            <a:pPr lvl="0"/>
            <a:r>
              <a:rPr lang="en-US" sz="2000" b="1" dirty="0" smtClean="0"/>
              <a:t>a. The blue molecule is:</a:t>
            </a:r>
          </a:p>
          <a:p>
            <a:r>
              <a:rPr lang="en-US" sz="2000" b="1" i="1" dirty="0" smtClean="0"/>
              <a:t> </a:t>
            </a:r>
            <a:endParaRPr lang="en-US" sz="2000" b="1" dirty="0" smtClean="0"/>
          </a:p>
          <a:p>
            <a:r>
              <a:rPr lang="en-US" sz="2000" b="1" dirty="0" smtClean="0"/>
              <a:t>b. The yellow strand is:</a:t>
            </a:r>
            <a:endParaRPr lang="en-US" sz="2000" b="1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37E69-AAC9-4F91-9FF0-B295F39D1A05}" type="datetime1">
              <a:rPr lang="en-US" smtClean="0"/>
              <a:pPr/>
              <a:t>09-Feb-13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 Raed Kanan</a:t>
            </a:r>
          </a:p>
          <a:p>
            <a:r>
              <a:rPr lang="en-US" smtClean="0"/>
              <a:t>(Http://dr-kanan.com)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39174-F9C6-432A-9F1B-70B0458D620B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DNA Replication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1371600"/>
            <a:ext cx="5638800" cy="4876800"/>
          </a:xfrm>
        </p:spPr>
        <p:txBody>
          <a:bodyPr>
            <a:normAutofit fontScale="92500" lnSpcReduction="20000"/>
          </a:bodyPr>
          <a:lstStyle/>
          <a:p>
            <a:pPr marL="571500" marR="0" lvl="0" indent="-571500">
              <a:spcBef>
                <a:spcPts val="0"/>
              </a:spcBef>
              <a:buFont typeface="+mj-lt"/>
              <a:buAutoNum type="romanUcPeriod" startAt="2"/>
              <a:tabLst>
                <a:tab pos="274320" algn="l"/>
              </a:tabLst>
            </a:pPr>
            <a:r>
              <a:rPr lang="en-US" sz="2800" b="1" dirty="0" smtClean="0">
                <a:latin typeface="Arial"/>
                <a:ea typeface="Times New Roman"/>
                <a:cs typeface="Arial"/>
              </a:rPr>
              <a:t>DNA replication</a:t>
            </a:r>
            <a:endParaRPr lang="en-US" sz="2800" dirty="0" smtClean="0">
              <a:latin typeface="Arial"/>
              <a:ea typeface="Times New Roman"/>
              <a:cs typeface="Times New Roman"/>
            </a:endParaRPr>
          </a:p>
          <a:p>
            <a:pPr marL="742950" marR="0" lvl="1" indent="-285750" algn="l"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  <a:tabLst>
                <a:tab pos="54864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Cell division:  Daughter cells have same genomic DNA (exact copies)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742950" marR="0" lvl="1" indent="-285750" algn="l"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  <a:tabLst>
                <a:tab pos="54864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General 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1143000" marR="0" lvl="2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822960" algn="l"/>
              </a:tabLst>
            </a:pPr>
            <a:r>
              <a:rPr lang="en-US" sz="2400" dirty="0" smtClean="0">
                <a:latin typeface="Arial"/>
                <a:ea typeface="Times New Roman"/>
                <a:cs typeface="Arial"/>
              </a:rPr>
              <a:t>Process to make replica or identical copy of genomic DNA</a:t>
            </a:r>
            <a:endParaRPr lang="en-US" sz="2400" dirty="0" smtClean="0">
              <a:latin typeface="Arial"/>
              <a:ea typeface="Times New Roman"/>
              <a:cs typeface="Times New Roman"/>
            </a:endParaRPr>
          </a:p>
          <a:p>
            <a:pPr marL="1143000" marR="0" lvl="2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822960" algn="l"/>
              </a:tabLst>
            </a:pPr>
            <a:r>
              <a:rPr lang="en-US" sz="2400" dirty="0" smtClean="0">
                <a:latin typeface="Arial"/>
                <a:ea typeface="Times New Roman"/>
                <a:cs typeface="Arial"/>
              </a:rPr>
              <a:t>Involves DNA synthesis (biochemical creation of new strand of DNA)</a:t>
            </a:r>
            <a:endParaRPr lang="en-US" sz="2400" dirty="0" smtClean="0">
              <a:latin typeface="Arial"/>
              <a:ea typeface="Times New Roman"/>
              <a:cs typeface="Times New Roman"/>
            </a:endParaRPr>
          </a:p>
          <a:p>
            <a:pPr marL="1143000" marR="0" lvl="2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822960" algn="l"/>
              </a:tabLst>
            </a:pPr>
            <a:r>
              <a:rPr lang="en-US" sz="2400" b="1" dirty="0" smtClean="0">
                <a:latin typeface="Arial"/>
                <a:ea typeface="Times New Roman"/>
                <a:cs typeface="Arial"/>
              </a:rPr>
              <a:t>Semi-conservative</a:t>
            </a:r>
            <a:r>
              <a:rPr lang="en-US" sz="2400" dirty="0" smtClean="0">
                <a:latin typeface="Arial"/>
                <a:ea typeface="Times New Roman"/>
                <a:cs typeface="Arial"/>
              </a:rPr>
              <a:t>:  After replication each double strand (DS) of DNA composed of 1 “new” (daughter) &amp; 1 “parent” DNA strand </a:t>
            </a:r>
            <a:endParaRPr lang="en-US" sz="2400" dirty="0" smtClean="0">
              <a:latin typeface="Arial"/>
              <a:ea typeface="Times New Roman"/>
              <a:cs typeface="Times New Roman"/>
            </a:endParaRPr>
          </a:p>
          <a:p>
            <a:pPr marL="1143000" marR="0" lvl="2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822960" algn="l"/>
              </a:tabLst>
            </a:pPr>
            <a:r>
              <a:rPr lang="en-US" sz="2400" dirty="0" smtClean="0">
                <a:latin typeface="Arial"/>
                <a:ea typeface="Times New Roman"/>
                <a:cs typeface="Arial"/>
              </a:rPr>
              <a:t>Base-pairing</a:t>
            </a:r>
            <a:endParaRPr lang="en-US" sz="2400" dirty="0" smtClean="0">
              <a:latin typeface="Arial"/>
              <a:ea typeface="Times New Roman"/>
              <a:cs typeface="Times New Roman"/>
            </a:endParaRPr>
          </a:p>
          <a:p>
            <a:pPr marL="1600200" marR="0" lvl="3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109728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A-T; G-C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1600200" marR="0" lvl="3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109728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Key aspect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1600200" marR="0" lvl="3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109728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Assures DNA copied exactly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37E69-AAC9-4F91-9FF0-B295F39D1A05}" type="datetime1">
              <a:rPr lang="en-US" smtClean="0"/>
              <a:pPr/>
              <a:t>09-Feb-13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 Raed Kanan</a:t>
            </a:r>
          </a:p>
          <a:p>
            <a:r>
              <a:rPr lang="en-US" smtClean="0"/>
              <a:t>(Http://dr-kanan.com)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39174-F9C6-432A-9F1B-70B0458D620B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1026" name="Picture 2" descr="DN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34200" y="1524000"/>
            <a:ext cx="2038865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sz="2800" dirty="0" err="1" smtClean="0"/>
              <a:t>Replication</a:t>
            </a:r>
            <a:r>
              <a:rPr lang="fr-FR" sz="2800" dirty="0" smtClean="0"/>
              <a:t>, Transcription &amp; Translation Project</a:t>
            </a:r>
            <a:br>
              <a:rPr lang="fr-FR" sz="2800" dirty="0" smtClean="0"/>
            </a:br>
            <a:r>
              <a:rPr lang="fr-FR" sz="2800" dirty="0" smtClean="0"/>
              <a:t>(5 Points)</a:t>
            </a:r>
            <a:endParaRPr lang="en-US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US" sz="1600" dirty="0" smtClean="0">
                <a:solidFill>
                  <a:schemeClr val="accent2"/>
                </a:solidFill>
              </a:rPr>
              <a:t>3- Website:  </a:t>
            </a:r>
            <a:r>
              <a:rPr lang="en-US" sz="1600" u="sng" dirty="0" smtClean="0">
                <a:solidFill>
                  <a:schemeClr val="tx2">
                    <a:lumMod val="90000"/>
                  </a:schemeClr>
                </a:solidFill>
              </a:rPr>
              <a:t>http://www.dnai.org</a:t>
            </a:r>
            <a:r>
              <a:rPr lang="en-US" sz="1600" dirty="0" smtClean="0">
                <a:solidFill>
                  <a:schemeClr val="tx2">
                    <a:lumMod val="90000"/>
                  </a:schemeClr>
                </a:solidFill>
              </a:rPr>
              <a:t> </a:t>
            </a:r>
            <a:r>
              <a:rPr lang="en-US" sz="1600" dirty="0" smtClean="0"/>
              <a:t>→Code → Copying the Code → Putting It Together → Interactive</a:t>
            </a:r>
          </a:p>
          <a:p>
            <a:r>
              <a:rPr lang="en-US" sz="1600" dirty="0" smtClean="0"/>
              <a:t> </a:t>
            </a:r>
          </a:p>
          <a:p>
            <a:pPr marL="228600" lvl="0" indent="-228600">
              <a:buFont typeface="+mj-lt"/>
              <a:buAutoNum type="alphaLcPeriod"/>
            </a:pPr>
            <a:r>
              <a:rPr lang="en-US" sz="1600" dirty="0" smtClean="0"/>
              <a:t>The first nucleotide in the RNA strand that you synthesized was:</a:t>
            </a:r>
          </a:p>
          <a:p>
            <a:pPr marL="228600" indent="-228600">
              <a:buFont typeface="+mj-lt"/>
              <a:buAutoNum type="alphaLcPeriod"/>
            </a:pPr>
            <a:endParaRPr lang="en-US" sz="1600" dirty="0" smtClean="0"/>
          </a:p>
          <a:p>
            <a:pPr marL="228600" lvl="0" indent="-228600">
              <a:buFont typeface="+mj-lt"/>
              <a:buAutoNum type="alphaLcPeriod"/>
            </a:pPr>
            <a:r>
              <a:rPr lang="en-US" sz="1600" dirty="0" smtClean="0"/>
              <a:t>The last nucleotide in the RNA strand that you synthesized was:</a:t>
            </a:r>
          </a:p>
          <a:p>
            <a:r>
              <a:rPr lang="en-US" sz="1600" dirty="0" smtClean="0"/>
              <a:t> </a:t>
            </a:r>
            <a:br>
              <a:rPr lang="en-US" sz="1600" dirty="0" smtClean="0"/>
            </a:br>
            <a:r>
              <a:rPr lang="en-US" sz="1600" dirty="0" smtClean="0">
                <a:solidFill>
                  <a:schemeClr val="accent2"/>
                </a:solidFill>
              </a:rPr>
              <a:t>4. Website: </a:t>
            </a:r>
            <a:r>
              <a:rPr lang="en-US" sz="1600" u="sng" dirty="0" smtClean="0">
                <a:solidFill>
                  <a:schemeClr val="tx2">
                    <a:lumMod val="90000"/>
                  </a:schemeClr>
                </a:solidFill>
              </a:rPr>
              <a:t>http://learn.genetics.utah.edu</a:t>
            </a:r>
            <a:r>
              <a:rPr lang="en-US" sz="1600" dirty="0" smtClean="0"/>
              <a:t>→ The Basics and Beyond→ Transcribe &amp; Translate a Gene</a:t>
            </a:r>
          </a:p>
          <a:p>
            <a:r>
              <a:rPr lang="en-US" sz="1600" dirty="0" smtClean="0"/>
              <a:t> </a:t>
            </a:r>
          </a:p>
          <a:p>
            <a:pPr marL="228600" lvl="0" indent="-228600">
              <a:buFont typeface="+mj-lt"/>
              <a:buAutoNum type="alphaLcPeriod"/>
            </a:pPr>
            <a:r>
              <a:rPr lang="en-US" sz="1600" dirty="0" smtClean="0"/>
              <a:t>The start </a:t>
            </a:r>
            <a:r>
              <a:rPr lang="en-US" sz="1600" dirty="0" err="1" smtClean="0"/>
              <a:t>codon</a:t>
            </a:r>
            <a:r>
              <a:rPr lang="en-US" sz="1600" dirty="0" smtClean="0"/>
              <a:t> is:</a:t>
            </a:r>
          </a:p>
          <a:p>
            <a:pPr marL="228600" indent="-228600">
              <a:buFont typeface="+mj-lt"/>
              <a:buAutoNum type="alphaLcPeriod"/>
            </a:pPr>
            <a:endParaRPr lang="en-US" sz="1600" dirty="0" smtClean="0"/>
          </a:p>
          <a:p>
            <a:pPr marL="228600" indent="-228600">
              <a:buFont typeface="+mj-lt"/>
              <a:buAutoNum type="alphaLcPeriod"/>
            </a:pPr>
            <a:r>
              <a:rPr lang="en-US" sz="1600" i="1" dirty="0" smtClean="0"/>
              <a:t> </a:t>
            </a:r>
            <a:r>
              <a:rPr lang="en-US" sz="1600" dirty="0" smtClean="0"/>
              <a:t>The first amino acid is:</a:t>
            </a:r>
          </a:p>
          <a:p>
            <a:pPr marL="228600" indent="-228600">
              <a:buFont typeface="+mj-lt"/>
              <a:buAutoNum type="alphaLcPeriod"/>
            </a:pPr>
            <a:endParaRPr lang="en-US" sz="1600" dirty="0" smtClean="0"/>
          </a:p>
          <a:p>
            <a:pPr marL="228600" indent="-228600">
              <a:buFont typeface="+mj-lt"/>
              <a:buAutoNum type="alphaLcPeriod"/>
            </a:pPr>
            <a:r>
              <a:rPr lang="en-US" sz="1600" i="1" dirty="0" smtClean="0"/>
              <a:t> </a:t>
            </a:r>
            <a:r>
              <a:rPr lang="en-US" sz="1600" dirty="0" smtClean="0"/>
              <a:t>The last amino acid in the polypeptide you synthesized is:</a:t>
            </a:r>
          </a:p>
          <a:p>
            <a:pPr marL="228600" indent="-228600">
              <a:buFont typeface="+mj-lt"/>
              <a:buAutoNum type="alphaLcPeriod"/>
            </a:pPr>
            <a:endParaRPr lang="en-US" sz="1600" dirty="0" smtClean="0"/>
          </a:p>
          <a:p>
            <a:pPr marL="228600" indent="-228600">
              <a:buFont typeface="+mj-lt"/>
              <a:buAutoNum type="alphaLcPeriod"/>
            </a:pPr>
            <a:r>
              <a:rPr lang="en-US" sz="1600" dirty="0" smtClean="0"/>
              <a:t>The stop </a:t>
            </a:r>
            <a:r>
              <a:rPr lang="en-US" sz="1600" dirty="0" err="1" smtClean="0"/>
              <a:t>codon</a:t>
            </a:r>
            <a:r>
              <a:rPr lang="en-US" sz="1600" dirty="0" smtClean="0"/>
              <a:t> for this exercise is:</a:t>
            </a:r>
          </a:p>
          <a:p>
            <a:endParaRPr lang="en-US" sz="16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37E69-AAC9-4F91-9FF0-B295F39D1A05}" type="datetime1">
              <a:rPr lang="en-US" smtClean="0"/>
              <a:pPr/>
              <a:t>09-Feb-13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 Raed Kanan</a:t>
            </a:r>
          </a:p>
          <a:p>
            <a:r>
              <a:rPr lang="en-US" smtClean="0"/>
              <a:t>(Http://dr-kanan.com)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39174-F9C6-432A-9F1B-70B0458D620B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Lessons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1371601"/>
            <a:ext cx="8001000" cy="4953000"/>
          </a:xfrm>
        </p:spPr>
        <p:txBody>
          <a:bodyPr>
            <a:normAutofit lnSpcReduction="10000"/>
          </a:bodyPr>
          <a:lstStyle/>
          <a:p>
            <a:pPr marL="342900" marR="0" lvl="0" indent="-342900">
              <a:spcBef>
                <a:spcPts val="0"/>
              </a:spcBef>
              <a:buFont typeface="+mj-lt"/>
              <a:buAutoNum type="arabicPeriod"/>
              <a:tabLst>
                <a:tab pos="274320" algn="l"/>
              </a:tabLst>
            </a:pPr>
            <a:r>
              <a:rPr lang="en-US" sz="1500" b="1" dirty="0" smtClean="0">
                <a:latin typeface="Arial"/>
                <a:ea typeface="Times New Roman"/>
                <a:cs typeface="Arial"/>
              </a:rPr>
              <a:t>Briefly summarize the following:</a:t>
            </a:r>
            <a:endParaRPr lang="en-US" sz="1500" b="1" dirty="0" smtClean="0">
              <a:latin typeface="Arial"/>
              <a:ea typeface="Times New Roman"/>
              <a:cs typeface="Times New Roman"/>
            </a:endParaRPr>
          </a:p>
          <a:p>
            <a:pPr marL="742950" marR="0" lvl="1" indent="-28575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548640" algn="l"/>
              </a:tabLst>
            </a:pPr>
            <a:r>
              <a:rPr lang="en-US" sz="1500" b="1" dirty="0" smtClean="0">
                <a:latin typeface="Arial"/>
                <a:ea typeface="Times New Roman"/>
                <a:cs typeface="Arial"/>
              </a:rPr>
              <a:t>Central dogma of molecular biology</a:t>
            </a:r>
            <a:endParaRPr lang="en-US" sz="1500" b="1" dirty="0" smtClean="0">
              <a:latin typeface="Arial"/>
              <a:ea typeface="Times New Roman"/>
              <a:cs typeface="Times New Roman"/>
            </a:endParaRPr>
          </a:p>
          <a:p>
            <a:pPr marL="742950" marR="0" lvl="1" indent="-28575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548640" algn="l"/>
              </a:tabLst>
            </a:pPr>
            <a:r>
              <a:rPr lang="en-US" sz="1500" b="1" dirty="0" smtClean="0">
                <a:latin typeface="Arial"/>
                <a:ea typeface="Times New Roman"/>
                <a:cs typeface="Arial"/>
              </a:rPr>
              <a:t>Revised central dogma of molecular biology</a:t>
            </a:r>
            <a:endParaRPr lang="en-US" sz="1500" b="1" dirty="0" smtClean="0">
              <a:latin typeface="Arial"/>
              <a:ea typeface="Times New Roman"/>
              <a:cs typeface="Times New Roman"/>
            </a:endParaRPr>
          </a:p>
          <a:p>
            <a:pPr marR="0">
              <a:spcBef>
                <a:spcPts val="0"/>
              </a:spcBef>
            </a:pPr>
            <a:r>
              <a:rPr lang="en-US" sz="1500" b="1" dirty="0" smtClean="0">
                <a:latin typeface="Arial"/>
                <a:ea typeface="Times New Roman"/>
                <a:cs typeface="Arial"/>
              </a:rPr>
              <a:t> </a:t>
            </a:r>
            <a:endParaRPr lang="en-US" sz="1500" b="1" dirty="0" smtClean="0">
              <a:latin typeface="Arial"/>
              <a:ea typeface="Times New Roman"/>
              <a:cs typeface="Times New Roman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 startAt="2"/>
              <a:tabLst>
                <a:tab pos="274320" algn="l"/>
              </a:tabLst>
            </a:pPr>
            <a:r>
              <a:rPr lang="en-US" sz="1500" b="1" dirty="0" smtClean="0">
                <a:latin typeface="Arial"/>
                <a:ea typeface="Times New Roman"/>
                <a:cs typeface="Arial"/>
              </a:rPr>
              <a:t>Outline the DNA replication cycle including the following aspects: </a:t>
            </a:r>
            <a:endParaRPr lang="en-US" sz="1500" b="1" dirty="0" smtClean="0">
              <a:latin typeface="Arial"/>
              <a:ea typeface="Times New Roman"/>
              <a:cs typeface="Times New Roman"/>
            </a:endParaRPr>
          </a:p>
          <a:p>
            <a:pPr marL="742950" marR="0" lvl="1" indent="-28575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548640" algn="l"/>
              </a:tabLst>
            </a:pPr>
            <a:r>
              <a:rPr lang="en-US" sz="1500" b="1" dirty="0" smtClean="0">
                <a:latin typeface="Arial"/>
                <a:ea typeface="Times New Roman"/>
                <a:cs typeface="Arial"/>
              </a:rPr>
              <a:t>Specific enzymes and their function	</a:t>
            </a:r>
            <a:r>
              <a:rPr lang="en-US" sz="1500" b="1" dirty="0" err="1" smtClean="0">
                <a:latin typeface="Arial"/>
                <a:ea typeface="Times New Roman"/>
                <a:cs typeface="Arial"/>
              </a:rPr>
              <a:t>f.Direction</a:t>
            </a:r>
            <a:r>
              <a:rPr lang="en-US" sz="1500" b="1" dirty="0" smtClean="0">
                <a:latin typeface="Arial"/>
                <a:ea typeface="Times New Roman"/>
                <a:cs typeface="Arial"/>
              </a:rPr>
              <a:t> of replication</a:t>
            </a:r>
            <a:endParaRPr lang="en-US" sz="1500" b="1" dirty="0" smtClean="0">
              <a:latin typeface="Arial"/>
              <a:ea typeface="Times New Roman"/>
              <a:cs typeface="Times New Roman"/>
            </a:endParaRPr>
          </a:p>
          <a:p>
            <a:pPr marL="742950" marR="0" lvl="1" indent="-28575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548640" algn="l"/>
              </a:tabLst>
            </a:pPr>
            <a:r>
              <a:rPr lang="en-US" sz="1500" b="1" dirty="0" smtClean="0">
                <a:latin typeface="Arial"/>
                <a:ea typeface="Times New Roman"/>
                <a:cs typeface="Arial"/>
              </a:rPr>
              <a:t>Semi-conservative replication		</a:t>
            </a:r>
            <a:r>
              <a:rPr lang="en-US" sz="1500" b="1" dirty="0" err="1" smtClean="0">
                <a:latin typeface="Arial"/>
                <a:ea typeface="Times New Roman"/>
                <a:cs typeface="Arial"/>
              </a:rPr>
              <a:t>g.Okazaki</a:t>
            </a:r>
            <a:r>
              <a:rPr lang="en-US" sz="1500" b="1" dirty="0" smtClean="0">
                <a:latin typeface="Arial"/>
                <a:ea typeface="Times New Roman"/>
                <a:cs typeface="Arial"/>
              </a:rPr>
              <a:t> fragments</a:t>
            </a:r>
            <a:endParaRPr lang="en-US" sz="1500" b="1" dirty="0" smtClean="0">
              <a:latin typeface="Arial"/>
              <a:ea typeface="Times New Roman"/>
              <a:cs typeface="Times New Roman"/>
            </a:endParaRPr>
          </a:p>
          <a:p>
            <a:pPr marL="742950" marR="0" lvl="1" indent="-28575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548640" algn="l"/>
              </a:tabLst>
            </a:pPr>
            <a:r>
              <a:rPr lang="en-US" sz="1500" b="1" dirty="0" smtClean="0">
                <a:latin typeface="Arial"/>
                <a:ea typeface="Times New Roman"/>
                <a:cs typeface="Arial"/>
              </a:rPr>
              <a:t>Base-pairing			</a:t>
            </a:r>
            <a:r>
              <a:rPr lang="en-US" sz="1500" b="1" dirty="0" err="1" smtClean="0">
                <a:latin typeface="Arial"/>
                <a:ea typeface="Times New Roman"/>
                <a:cs typeface="Arial"/>
              </a:rPr>
              <a:t>h.Multiple</a:t>
            </a:r>
            <a:r>
              <a:rPr lang="en-US" sz="1500" b="1" dirty="0" smtClean="0">
                <a:latin typeface="Arial"/>
                <a:ea typeface="Times New Roman"/>
                <a:cs typeface="Arial"/>
              </a:rPr>
              <a:t> initiation sites</a:t>
            </a:r>
            <a:endParaRPr lang="en-US" sz="1500" b="1" dirty="0" smtClean="0">
              <a:latin typeface="Arial"/>
              <a:ea typeface="Times New Roman"/>
              <a:cs typeface="Times New Roman"/>
            </a:endParaRPr>
          </a:p>
          <a:p>
            <a:pPr marL="742950" marR="0" lvl="1" indent="-28575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548640" algn="l"/>
              </a:tabLst>
            </a:pPr>
            <a:r>
              <a:rPr lang="en-US" sz="1500" b="1" dirty="0" smtClean="0">
                <a:latin typeface="Arial"/>
                <a:ea typeface="Times New Roman"/>
                <a:cs typeface="Arial"/>
              </a:rPr>
              <a:t>Leading strand			</a:t>
            </a:r>
            <a:r>
              <a:rPr lang="en-US" sz="1500" b="1" dirty="0" err="1" smtClean="0">
                <a:latin typeface="Arial"/>
                <a:ea typeface="Times New Roman"/>
                <a:cs typeface="Arial"/>
              </a:rPr>
              <a:t>i.Process</a:t>
            </a:r>
            <a:r>
              <a:rPr lang="en-US" sz="1500" b="1" dirty="0" smtClean="0">
                <a:latin typeface="Arial"/>
                <a:ea typeface="Times New Roman"/>
                <a:cs typeface="Arial"/>
              </a:rPr>
              <a:t> location</a:t>
            </a:r>
            <a:endParaRPr lang="en-US" sz="1500" b="1" dirty="0" smtClean="0">
              <a:latin typeface="Arial"/>
              <a:ea typeface="Times New Roman"/>
              <a:cs typeface="Times New Roman"/>
            </a:endParaRPr>
          </a:p>
          <a:p>
            <a:pPr marL="742950" marR="0" lvl="1" indent="-28575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548640" algn="l"/>
              </a:tabLst>
            </a:pPr>
            <a:r>
              <a:rPr lang="en-US" sz="1500" b="1" dirty="0" smtClean="0">
                <a:latin typeface="Arial"/>
                <a:ea typeface="Times New Roman"/>
                <a:cs typeface="Arial"/>
              </a:rPr>
              <a:t>Lagging strand</a:t>
            </a:r>
            <a:endParaRPr lang="en-US" sz="1500" b="1" dirty="0" smtClean="0">
              <a:latin typeface="Arial"/>
              <a:ea typeface="Times New Roman"/>
              <a:cs typeface="Times New Roman"/>
            </a:endParaRPr>
          </a:p>
          <a:p>
            <a:pPr marL="457200" marR="0">
              <a:spcBef>
                <a:spcPts val="0"/>
              </a:spcBef>
              <a:spcAft>
                <a:spcPts val="0"/>
              </a:spcAft>
            </a:pPr>
            <a:r>
              <a:rPr lang="en-US" sz="1500" b="1" dirty="0" smtClean="0">
                <a:latin typeface="Arial"/>
                <a:ea typeface="Times New Roman"/>
                <a:cs typeface="Arial"/>
              </a:rPr>
              <a:t> </a:t>
            </a:r>
            <a:endParaRPr lang="en-US" sz="1500" b="1" dirty="0" smtClean="0">
              <a:latin typeface="Arial"/>
              <a:ea typeface="Times New Roman"/>
              <a:cs typeface="Times New Roman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 startAt="3"/>
              <a:tabLst>
                <a:tab pos="274320" algn="l"/>
              </a:tabLst>
            </a:pPr>
            <a:r>
              <a:rPr lang="en-US" sz="1500" b="1" dirty="0" smtClean="0">
                <a:latin typeface="Arial"/>
                <a:ea typeface="Times New Roman"/>
                <a:cs typeface="Arial"/>
              </a:rPr>
              <a:t>Outline the RNA synthesis cycle including the following aspects:</a:t>
            </a:r>
            <a:endParaRPr lang="en-US" sz="1500" b="1" dirty="0" smtClean="0">
              <a:latin typeface="Arial"/>
              <a:ea typeface="Times New Roman"/>
              <a:cs typeface="Times New Roman"/>
            </a:endParaRPr>
          </a:p>
          <a:p>
            <a:pPr marL="742950" marR="0" lvl="1" indent="-28575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548640" algn="l"/>
              </a:tabLst>
            </a:pPr>
            <a:r>
              <a:rPr lang="en-US" sz="1500" b="1" dirty="0" smtClean="0">
                <a:latin typeface="Arial"/>
                <a:ea typeface="Times New Roman"/>
                <a:cs typeface="Arial"/>
              </a:rPr>
              <a:t>Directionality of synthesis		</a:t>
            </a:r>
            <a:r>
              <a:rPr lang="en-US" sz="1500" b="1" dirty="0" err="1" smtClean="0">
                <a:latin typeface="Arial"/>
                <a:ea typeface="Times New Roman"/>
                <a:cs typeface="Arial"/>
              </a:rPr>
              <a:t>e.Initiation</a:t>
            </a:r>
            <a:endParaRPr lang="en-US" sz="1500" b="1" dirty="0" smtClean="0">
              <a:latin typeface="Arial"/>
              <a:ea typeface="Times New Roman"/>
              <a:cs typeface="Times New Roman"/>
            </a:endParaRPr>
          </a:p>
          <a:p>
            <a:pPr marL="742950" marR="0" lvl="1" indent="-28575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548640" algn="l"/>
              </a:tabLst>
            </a:pPr>
            <a:r>
              <a:rPr lang="en-US" sz="1500" b="1" dirty="0" smtClean="0">
                <a:latin typeface="Arial"/>
                <a:ea typeface="Times New Roman"/>
                <a:cs typeface="Arial"/>
              </a:rPr>
              <a:t>RNA polymerases 			</a:t>
            </a:r>
            <a:r>
              <a:rPr lang="en-US" sz="1500" b="1" dirty="0" err="1" smtClean="0">
                <a:latin typeface="Arial"/>
                <a:ea typeface="Times New Roman"/>
                <a:cs typeface="Arial"/>
              </a:rPr>
              <a:t>f.Elongation</a:t>
            </a:r>
            <a:endParaRPr lang="en-US" sz="1500" b="1" dirty="0" smtClean="0">
              <a:latin typeface="Arial"/>
              <a:ea typeface="Times New Roman"/>
              <a:cs typeface="Times New Roman"/>
            </a:endParaRPr>
          </a:p>
          <a:p>
            <a:pPr marL="742950" marR="0" lvl="1" indent="-28575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548640" algn="l"/>
              </a:tabLst>
            </a:pPr>
            <a:r>
              <a:rPr lang="en-US" sz="1500" b="1" dirty="0" smtClean="0">
                <a:latin typeface="Arial"/>
                <a:ea typeface="Times New Roman"/>
                <a:cs typeface="Arial"/>
              </a:rPr>
              <a:t>Template (Anti-sense strand)		</a:t>
            </a:r>
            <a:r>
              <a:rPr lang="en-US" sz="1500" b="1" dirty="0" err="1" smtClean="0">
                <a:latin typeface="Arial"/>
                <a:ea typeface="Times New Roman"/>
                <a:cs typeface="Arial"/>
              </a:rPr>
              <a:t>g.Termination</a:t>
            </a:r>
            <a:endParaRPr lang="en-US" sz="1500" b="1" dirty="0" smtClean="0">
              <a:latin typeface="Arial"/>
              <a:ea typeface="Times New Roman"/>
              <a:cs typeface="Times New Roman"/>
            </a:endParaRPr>
          </a:p>
          <a:p>
            <a:pPr marL="742950" marR="0" lvl="1" indent="-28575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548640" algn="l"/>
              </a:tabLst>
            </a:pPr>
            <a:r>
              <a:rPr lang="en-US" sz="1500" b="1" dirty="0" smtClean="0">
                <a:latin typeface="Arial"/>
                <a:ea typeface="Times New Roman"/>
                <a:cs typeface="Arial"/>
              </a:rPr>
              <a:t>Non-template (Sense strand)		</a:t>
            </a:r>
            <a:r>
              <a:rPr lang="en-US" sz="1500" b="1" dirty="0" err="1" smtClean="0">
                <a:latin typeface="Arial"/>
                <a:ea typeface="Times New Roman"/>
                <a:cs typeface="Arial"/>
              </a:rPr>
              <a:t>h.Process</a:t>
            </a:r>
            <a:r>
              <a:rPr lang="en-US" sz="1500" b="1" dirty="0" smtClean="0">
                <a:latin typeface="Arial"/>
                <a:ea typeface="Times New Roman"/>
                <a:cs typeface="Arial"/>
              </a:rPr>
              <a:t> location</a:t>
            </a:r>
            <a:endParaRPr lang="en-US" sz="1500" b="1" dirty="0" smtClean="0">
              <a:latin typeface="Arial"/>
              <a:ea typeface="Times New Roman"/>
              <a:cs typeface="Times New Roman"/>
            </a:endParaRPr>
          </a:p>
          <a:p>
            <a:pPr marR="0">
              <a:spcBef>
                <a:spcPts val="0"/>
              </a:spcBef>
            </a:pPr>
            <a:r>
              <a:rPr lang="en-US" sz="1500" b="1" dirty="0" smtClean="0">
                <a:latin typeface="Arial"/>
                <a:ea typeface="Times New Roman"/>
                <a:cs typeface="Arial"/>
              </a:rPr>
              <a:t> </a:t>
            </a:r>
            <a:endParaRPr lang="en-US" sz="1500" b="1" dirty="0" smtClean="0">
              <a:latin typeface="Arial"/>
              <a:ea typeface="Times New Roman"/>
              <a:cs typeface="Times New Roman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 startAt="4"/>
              <a:tabLst>
                <a:tab pos="274320" algn="l"/>
              </a:tabLst>
            </a:pPr>
            <a:r>
              <a:rPr lang="en-US" sz="1500" b="1" dirty="0" smtClean="0">
                <a:latin typeface="Arial"/>
                <a:ea typeface="Times New Roman"/>
                <a:cs typeface="Arial"/>
              </a:rPr>
              <a:t>Define the following terms:</a:t>
            </a:r>
            <a:endParaRPr lang="en-US" sz="1500" b="1" dirty="0" smtClean="0">
              <a:latin typeface="Arial"/>
              <a:ea typeface="Times New Roman"/>
              <a:cs typeface="Times New Roman"/>
            </a:endParaRPr>
          </a:p>
          <a:p>
            <a:pPr marL="742950" marR="0" lvl="1" indent="-28575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548640" algn="l"/>
              </a:tabLst>
            </a:pPr>
            <a:r>
              <a:rPr lang="en-US" sz="1500" b="1" dirty="0" smtClean="0">
                <a:latin typeface="Arial"/>
                <a:ea typeface="Times New Roman"/>
                <a:cs typeface="Arial"/>
              </a:rPr>
              <a:t>Transcription			</a:t>
            </a:r>
            <a:r>
              <a:rPr lang="en-US" sz="1500" b="1" dirty="0" err="1" smtClean="0">
                <a:latin typeface="Arial"/>
                <a:ea typeface="Times New Roman"/>
                <a:cs typeface="Arial"/>
              </a:rPr>
              <a:t>e.Intron</a:t>
            </a:r>
            <a:endParaRPr lang="en-US" sz="1500" b="1" dirty="0" smtClean="0">
              <a:latin typeface="Arial"/>
              <a:ea typeface="Times New Roman"/>
              <a:cs typeface="Times New Roman"/>
            </a:endParaRPr>
          </a:p>
          <a:p>
            <a:pPr marL="742950" marR="0" lvl="1" indent="-28575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548640" algn="l"/>
              </a:tabLst>
            </a:pPr>
            <a:r>
              <a:rPr lang="en-US" sz="1500" b="1" dirty="0" smtClean="0">
                <a:latin typeface="Arial"/>
                <a:ea typeface="Times New Roman"/>
                <a:cs typeface="Arial"/>
              </a:rPr>
              <a:t>Translation				</a:t>
            </a:r>
            <a:r>
              <a:rPr lang="en-US" sz="1500" b="1" dirty="0" err="1" smtClean="0">
                <a:latin typeface="Arial"/>
                <a:ea typeface="Times New Roman"/>
                <a:cs typeface="Arial"/>
              </a:rPr>
              <a:t>f.Exon</a:t>
            </a:r>
            <a:endParaRPr lang="en-US" sz="1500" b="1" dirty="0" smtClean="0">
              <a:latin typeface="Arial"/>
              <a:ea typeface="Times New Roman"/>
              <a:cs typeface="Times New Roman"/>
            </a:endParaRPr>
          </a:p>
          <a:p>
            <a:pPr marL="742950" marR="0" lvl="1" indent="-28575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548640" algn="l"/>
              </a:tabLst>
            </a:pPr>
            <a:r>
              <a:rPr lang="en-US" sz="1500" b="1" dirty="0" err="1" smtClean="0">
                <a:latin typeface="Arial"/>
                <a:ea typeface="Times New Roman"/>
                <a:cs typeface="Arial"/>
              </a:rPr>
              <a:t>Codon</a:t>
            </a:r>
            <a:r>
              <a:rPr lang="en-US" sz="1500" b="1" dirty="0" smtClean="0">
                <a:latin typeface="Arial"/>
                <a:ea typeface="Times New Roman"/>
                <a:cs typeface="Arial"/>
              </a:rPr>
              <a:t>				</a:t>
            </a:r>
            <a:r>
              <a:rPr lang="en-US" sz="1500" b="1" dirty="0" err="1" smtClean="0">
                <a:latin typeface="Arial"/>
                <a:ea typeface="Times New Roman"/>
                <a:cs typeface="Arial"/>
              </a:rPr>
              <a:t>g.Spliceosome</a:t>
            </a:r>
            <a:endParaRPr lang="en-US" sz="1500" b="1" dirty="0" smtClean="0">
              <a:latin typeface="Arial"/>
              <a:ea typeface="Times New Roman"/>
              <a:cs typeface="Times New Roman"/>
            </a:endParaRPr>
          </a:p>
          <a:p>
            <a:pPr marL="742950" marR="0" lvl="1" indent="-28575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548640" algn="l"/>
              </a:tabLst>
            </a:pPr>
            <a:r>
              <a:rPr lang="en-US" sz="1500" b="1" dirty="0" err="1" smtClean="0">
                <a:latin typeface="Arial"/>
                <a:ea typeface="Times New Roman"/>
                <a:cs typeface="Arial"/>
              </a:rPr>
              <a:t>Anticodon</a:t>
            </a:r>
            <a:r>
              <a:rPr lang="en-US" sz="1500" b="1" dirty="0" smtClean="0">
                <a:latin typeface="Arial"/>
                <a:ea typeface="Times New Roman"/>
                <a:cs typeface="Arial"/>
              </a:rPr>
              <a:t>				</a:t>
            </a:r>
            <a:r>
              <a:rPr lang="en-US" sz="1500" b="1" dirty="0" err="1" smtClean="0">
                <a:latin typeface="Arial"/>
                <a:ea typeface="Times New Roman"/>
                <a:cs typeface="Arial"/>
              </a:rPr>
              <a:t>h.Polyribosome</a:t>
            </a:r>
            <a:endParaRPr lang="en-US" sz="1500" b="1" dirty="0" smtClean="0">
              <a:latin typeface="Arial"/>
              <a:ea typeface="Times New Roman"/>
              <a:cs typeface="Times New Roman"/>
            </a:endParaRPr>
          </a:p>
          <a:p>
            <a:endParaRPr lang="en-US" sz="1500" b="1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37E69-AAC9-4F91-9FF0-B295F39D1A05}" type="datetime1">
              <a:rPr lang="en-US" smtClean="0"/>
              <a:pPr/>
              <a:t>09-Feb-13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Dr </a:t>
            </a:r>
            <a:r>
              <a:rPr lang="en-US" dirty="0" err="1" smtClean="0"/>
              <a:t>Raed</a:t>
            </a:r>
            <a:r>
              <a:rPr lang="en-US" dirty="0" smtClean="0"/>
              <a:t> </a:t>
            </a:r>
            <a:r>
              <a:rPr lang="en-US" dirty="0" err="1" smtClean="0"/>
              <a:t>Kanan</a:t>
            </a:r>
            <a:endParaRPr lang="en-US" dirty="0" smtClean="0"/>
          </a:p>
          <a:p>
            <a:r>
              <a:rPr lang="en-US" dirty="0" smtClean="0"/>
              <a:t>(Http://dr-kanan.com)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39174-F9C6-432A-9F1B-70B0458D620B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Lessons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1371601"/>
            <a:ext cx="7848600" cy="5029200"/>
          </a:xfrm>
        </p:spPr>
        <p:txBody>
          <a:bodyPr>
            <a:normAutofit fontScale="70000" lnSpcReduction="20000"/>
          </a:bodyPr>
          <a:lstStyle/>
          <a:p>
            <a:pPr marL="514350" marR="0" lvl="0" indent="-514350">
              <a:spcBef>
                <a:spcPts val="0"/>
              </a:spcBef>
              <a:buFont typeface="+mj-lt"/>
              <a:buAutoNum type="arabicPeriod" startAt="5"/>
              <a:tabLst>
                <a:tab pos="274320" algn="l"/>
              </a:tabLst>
            </a:pPr>
            <a:r>
              <a:rPr lang="en-US" sz="2800" b="1" dirty="0" smtClean="0">
                <a:latin typeface="Arial"/>
                <a:ea typeface="Times New Roman"/>
                <a:cs typeface="Arial"/>
              </a:rPr>
              <a:t>Outline the process of translating mRNA into a protein.  Include the following:</a:t>
            </a:r>
            <a:endParaRPr lang="en-US" sz="2800" b="1" dirty="0" smtClean="0">
              <a:latin typeface="Arial"/>
              <a:ea typeface="Times New Roman"/>
              <a:cs typeface="Times New Roman"/>
            </a:endParaRPr>
          </a:p>
          <a:p>
            <a:pPr marL="742950" marR="0" lvl="1" indent="-28575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548640" algn="l"/>
              </a:tabLst>
            </a:pPr>
            <a:r>
              <a:rPr lang="en-US" b="1" dirty="0" smtClean="0">
                <a:latin typeface="Arial"/>
                <a:ea typeface="Times New Roman"/>
                <a:cs typeface="Arial"/>
              </a:rPr>
              <a:t>Protein directionality</a:t>
            </a:r>
            <a:endParaRPr lang="en-US" b="1" dirty="0" smtClean="0">
              <a:latin typeface="Arial"/>
              <a:ea typeface="Times New Roman"/>
              <a:cs typeface="Times New Roman"/>
            </a:endParaRPr>
          </a:p>
          <a:p>
            <a:pPr marL="742950" marR="0" lvl="1" indent="-28575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548640" algn="l"/>
              </a:tabLst>
            </a:pPr>
            <a:r>
              <a:rPr lang="en-US" b="1" dirty="0" smtClean="0">
                <a:latin typeface="Arial"/>
                <a:ea typeface="Times New Roman"/>
                <a:cs typeface="Arial"/>
              </a:rPr>
              <a:t>Triplet code (</a:t>
            </a:r>
            <a:r>
              <a:rPr lang="en-US" b="1" dirty="0" err="1" smtClean="0">
                <a:latin typeface="Arial"/>
                <a:ea typeface="Times New Roman"/>
                <a:cs typeface="Arial"/>
              </a:rPr>
              <a:t>codon</a:t>
            </a:r>
            <a:r>
              <a:rPr lang="en-US" b="1" dirty="0" smtClean="0">
                <a:latin typeface="Arial"/>
                <a:ea typeface="Times New Roman"/>
                <a:cs typeface="Arial"/>
              </a:rPr>
              <a:t>)</a:t>
            </a:r>
            <a:endParaRPr lang="en-US" b="1" dirty="0" smtClean="0">
              <a:latin typeface="Arial"/>
              <a:ea typeface="Times New Roman"/>
              <a:cs typeface="Times New Roman"/>
            </a:endParaRPr>
          </a:p>
          <a:p>
            <a:pPr marL="742950" marR="0" lvl="1" indent="-28575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548640" algn="l"/>
              </a:tabLst>
            </a:pPr>
            <a:r>
              <a:rPr lang="en-US" b="1" dirty="0" smtClean="0">
                <a:latin typeface="Arial"/>
                <a:ea typeface="Times New Roman"/>
                <a:cs typeface="Arial"/>
              </a:rPr>
              <a:t>Functions of mRNA, </a:t>
            </a:r>
            <a:r>
              <a:rPr lang="en-US" b="1" dirty="0" err="1" smtClean="0">
                <a:latin typeface="Arial"/>
                <a:ea typeface="Times New Roman"/>
                <a:cs typeface="Arial"/>
              </a:rPr>
              <a:t>tRNA</a:t>
            </a:r>
            <a:r>
              <a:rPr lang="en-US" b="1" dirty="0" smtClean="0">
                <a:latin typeface="Arial"/>
                <a:ea typeface="Times New Roman"/>
                <a:cs typeface="Arial"/>
              </a:rPr>
              <a:t>, </a:t>
            </a:r>
            <a:r>
              <a:rPr lang="en-US" b="1" dirty="0" err="1" smtClean="0">
                <a:latin typeface="Arial"/>
                <a:ea typeface="Times New Roman"/>
                <a:cs typeface="Arial"/>
              </a:rPr>
              <a:t>rRNA</a:t>
            </a:r>
            <a:r>
              <a:rPr lang="en-US" b="1" dirty="0" smtClean="0">
                <a:latin typeface="Arial"/>
                <a:ea typeface="Times New Roman"/>
                <a:cs typeface="Arial"/>
              </a:rPr>
              <a:t> &amp; </a:t>
            </a:r>
            <a:r>
              <a:rPr lang="en-US" b="1" dirty="0" err="1" smtClean="0">
                <a:latin typeface="Arial"/>
                <a:ea typeface="Times New Roman"/>
                <a:cs typeface="Arial"/>
              </a:rPr>
              <a:t>ribosomes</a:t>
            </a:r>
            <a:endParaRPr lang="en-US" b="1" dirty="0" smtClean="0">
              <a:latin typeface="Arial"/>
              <a:ea typeface="Times New Roman"/>
              <a:cs typeface="Times New Roman"/>
            </a:endParaRPr>
          </a:p>
          <a:p>
            <a:pPr marL="742950" marR="0" lvl="1" indent="-28575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548640" algn="l"/>
              </a:tabLst>
            </a:pPr>
            <a:r>
              <a:rPr lang="en-US" b="1" dirty="0" smtClean="0">
                <a:latin typeface="Arial"/>
                <a:ea typeface="Times New Roman"/>
                <a:cs typeface="Arial"/>
              </a:rPr>
              <a:t>Stop &amp; start </a:t>
            </a:r>
            <a:r>
              <a:rPr lang="en-US" b="1" dirty="0" err="1" smtClean="0">
                <a:latin typeface="Arial"/>
                <a:ea typeface="Times New Roman"/>
                <a:cs typeface="Arial"/>
              </a:rPr>
              <a:t>codons</a:t>
            </a:r>
            <a:endParaRPr lang="en-US" b="1" dirty="0" smtClean="0">
              <a:latin typeface="Arial"/>
              <a:ea typeface="Times New Roman"/>
              <a:cs typeface="Times New Roman"/>
            </a:endParaRPr>
          </a:p>
          <a:p>
            <a:pPr marL="742950" marR="0" lvl="1" indent="-28575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548640" algn="l"/>
              </a:tabLst>
            </a:pPr>
            <a:r>
              <a:rPr lang="en-US" b="1" dirty="0" smtClean="0">
                <a:latin typeface="Arial"/>
                <a:ea typeface="Times New Roman"/>
                <a:cs typeface="Arial"/>
              </a:rPr>
              <a:t>Location of process</a:t>
            </a:r>
            <a:endParaRPr lang="en-US" b="1" dirty="0" smtClean="0">
              <a:latin typeface="Arial"/>
              <a:ea typeface="Times New Roman"/>
              <a:cs typeface="Times New Roman"/>
            </a:endParaRPr>
          </a:p>
          <a:p>
            <a:pPr marR="0">
              <a:spcBef>
                <a:spcPts val="0"/>
              </a:spcBef>
            </a:pPr>
            <a:r>
              <a:rPr lang="en-US" sz="2800" b="1" dirty="0" smtClean="0">
                <a:latin typeface="Arial"/>
                <a:ea typeface="Times New Roman"/>
                <a:cs typeface="Arial"/>
              </a:rPr>
              <a:t> </a:t>
            </a:r>
            <a:endParaRPr lang="en-US" sz="2800" b="1" dirty="0" smtClean="0">
              <a:latin typeface="Arial"/>
              <a:ea typeface="Times New Roman"/>
              <a:cs typeface="Times New Roman"/>
            </a:endParaRPr>
          </a:p>
          <a:p>
            <a:pPr marL="514350" marR="0" lvl="0" indent="-514350">
              <a:spcBef>
                <a:spcPts val="0"/>
              </a:spcBef>
              <a:spcAft>
                <a:spcPts val="0"/>
              </a:spcAft>
              <a:buFont typeface="+mj-lt"/>
              <a:buAutoNum type="arabicPeriod" startAt="6"/>
              <a:tabLst>
                <a:tab pos="274320" algn="l"/>
              </a:tabLst>
            </a:pPr>
            <a:r>
              <a:rPr lang="en-US" sz="2800" b="1" dirty="0" smtClean="0">
                <a:latin typeface="Arial"/>
                <a:ea typeface="Times New Roman"/>
                <a:cs typeface="Arial"/>
              </a:rPr>
              <a:t>When give a strand of DNA determine the complementary:</a:t>
            </a:r>
            <a:endParaRPr lang="en-US" sz="2800" b="1" dirty="0" smtClean="0">
              <a:latin typeface="Arial"/>
              <a:ea typeface="Times New Roman"/>
              <a:cs typeface="Times New Roman"/>
            </a:endParaRPr>
          </a:p>
          <a:p>
            <a:pPr marL="742950" marR="0" lvl="1" indent="-28575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548640" algn="l"/>
              </a:tabLst>
            </a:pPr>
            <a:r>
              <a:rPr lang="en-US" b="1" dirty="0" smtClean="0">
                <a:latin typeface="Arial"/>
                <a:ea typeface="Times New Roman"/>
                <a:cs typeface="Arial"/>
              </a:rPr>
              <a:t>DNA strand</a:t>
            </a:r>
            <a:endParaRPr lang="en-US" b="1" dirty="0" smtClean="0">
              <a:latin typeface="Arial"/>
              <a:ea typeface="Times New Roman"/>
              <a:cs typeface="Times New Roman"/>
            </a:endParaRPr>
          </a:p>
          <a:p>
            <a:pPr marL="742950" marR="0" lvl="1" indent="-28575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548640" algn="l"/>
              </a:tabLst>
            </a:pPr>
            <a:r>
              <a:rPr lang="en-US" b="1" dirty="0" smtClean="0">
                <a:latin typeface="Arial"/>
                <a:ea typeface="Times New Roman"/>
                <a:cs typeface="Arial"/>
              </a:rPr>
              <a:t>RNA strand</a:t>
            </a:r>
            <a:endParaRPr lang="en-US" b="1" dirty="0" smtClean="0">
              <a:latin typeface="Arial"/>
              <a:ea typeface="Times New Roman"/>
              <a:cs typeface="Times New Roman"/>
            </a:endParaRPr>
          </a:p>
          <a:p>
            <a:pPr marR="0">
              <a:spcBef>
                <a:spcPts val="0"/>
              </a:spcBef>
            </a:pPr>
            <a:r>
              <a:rPr lang="en-US" sz="2800" b="1" dirty="0" smtClean="0">
                <a:latin typeface="Arial"/>
                <a:ea typeface="Times New Roman"/>
                <a:cs typeface="Arial"/>
              </a:rPr>
              <a:t> </a:t>
            </a:r>
            <a:endParaRPr lang="en-US" sz="2800" b="1" dirty="0" smtClean="0">
              <a:latin typeface="Arial"/>
              <a:ea typeface="Times New Roman"/>
              <a:cs typeface="Times New Roman"/>
            </a:endParaRPr>
          </a:p>
          <a:p>
            <a:pPr marL="514350" marR="0" lvl="0" indent="-514350">
              <a:spcBef>
                <a:spcPts val="0"/>
              </a:spcBef>
              <a:spcAft>
                <a:spcPts val="0"/>
              </a:spcAft>
              <a:buFont typeface="+mj-lt"/>
              <a:buAutoNum type="arabicPeriod" startAt="7"/>
              <a:tabLst>
                <a:tab pos="274320" algn="l"/>
              </a:tabLst>
            </a:pPr>
            <a:r>
              <a:rPr lang="en-US" sz="2800" b="1" dirty="0" smtClean="0">
                <a:latin typeface="Arial"/>
                <a:ea typeface="Times New Roman"/>
                <a:cs typeface="Arial"/>
              </a:rPr>
              <a:t>When given a strand of mRNA determine the amino acid sequence using a “Genetic Code” table. </a:t>
            </a:r>
            <a:endParaRPr lang="en-US" sz="2800" b="1" dirty="0" smtClean="0">
              <a:latin typeface="Arial"/>
              <a:ea typeface="Times New Roman"/>
              <a:cs typeface="Times New Roman"/>
            </a:endParaRPr>
          </a:p>
          <a:p>
            <a:pPr marR="0">
              <a:spcBef>
                <a:spcPts val="0"/>
              </a:spcBef>
            </a:pPr>
            <a:r>
              <a:rPr lang="en-US" sz="2800" b="1" dirty="0" smtClean="0">
                <a:latin typeface="Arial"/>
                <a:ea typeface="Times New Roman"/>
                <a:cs typeface="Arial"/>
              </a:rPr>
              <a:t> </a:t>
            </a:r>
            <a:endParaRPr lang="en-US" sz="2800" b="1" dirty="0" smtClean="0">
              <a:latin typeface="Arial"/>
              <a:ea typeface="Times New Roman"/>
              <a:cs typeface="Times New Roman"/>
            </a:endParaRPr>
          </a:p>
          <a:p>
            <a:pPr marL="514350" marR="0" lvl="0" indent="-514350">
              <a:spcBef>
                <a:spcPts val="0"/>
              </a:spcBef>
              <a:spcAft>
                <a:spcPts val="0"/>
              </a:spcAft>
              <a:buFont typeface="+mj-lt"/>
              <a:buAutoNum type="arabicPeriod" startAt="8"/>
              <a:tabLst>
                <a:tab pos="274320" algn="l"/>
              </a:tabLst>
            </a:pPr>
            <a:r>
              <a:rPr lang="en-US" sz="2800" b="1" dirty="0" smtClean="0">
                <a:latin typeface="Arial"/>
                <a:ea typeface="Times New Roman"/>
                <a:cs typeface="Arial"/>
              </a:rPr>
              <a:t>Summarize post-transcriptional mRNA processing including:</a:t>
            </a:r>
            <a:endParaRPr lang="en-US" sz="2800" b="1" dirty="0" smtClean="0">
              <a:latin typeface="Arial"/>
              <a:ea typeface="Times New Roman"/>
              <a:cs typeface="Times New Roman"/>
            </a:endParaRPr>
          </a:p>
          <a:p>
            <a:pPr marL="742950" marR="0" lvl="1" indent="-28575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548640" algn="l"/>
              </a:tabLst>
            </a:pPr>
            <a:r>
              <a:rPr lang="en-US" b="1" dirty="0" smtClean="0">
                <a:latin typeface="Arial"/>
                <a:ea typeface="Times New Roman"/>
                <a:cs typeface="Arial"/>
              </a:rPr>
              <a:t>Location of process</a:t>
            </a:r>
            <a:endParaRPr lang="en-US" b="1" dirty="0" smtClean="0">
              <a:latin typeface="Arial"/>
              <a:ea typeface="Times New Roman"/>
              <a:cs typeface="Times New Roman"/>
            </a:endParaRPr>
          </a:p>
          <a:p>
            <a:pPr marL="742950" marR="0" lvl="1" indent="-28575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548640" algn="l"/>
              </a:tabLst>
            </a:pPr>
            <a:r>
              <a:rPr lang="en-US" b="1" dirty="0" smtClean="0">
                <a:latin typeface="Arial"/>
                <a:ea typeface="Times New Roman"/>
                <a:cs typeface="Arial"/>
              </a:rPr>
              <a:t>Modifications at the 5' and 3' ends</a:t>
            </a:r>
            <a:endParaRPr lang="en-US" sz="1500" b="1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37E69-AAC9-4F91-9FF0-B295F39D1A05}" type="datetime1">
              <a:rPr lang="en-US" smtClean="0"/>
              <a:pPr/>
              <a:t>09-Feb-13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Dr </a:t>
            </a:r>
            <a:r>
              <a:rPr lang="en-US" dirty="0" err="1" smtClean="0"/>
              <a:t>Raed</a:t>
            </a:r>
            <a:r>
              <a:rPr lang="en-US" dirty="0" smtClean="0"/>
              <a:t> </a:t>
            </a:r>
            <a:r>
              <a:rPr lang="en-US" dirty="0" err="1" smtClean="0"/>
              <a:t>Kanan</a:t>
            </a:r>
            <a:endParaRPr lang="en-US" dirty="0" smtClean="0"/>
          </a:p>
          <a:p>
            <a:r>
              <a:rPr lang="en-US" dirty="0" smtClean="0"/>
              <a:t>(Http://dr-kanan.com)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39174-F9C6-432A-9F1B-70B0458D620B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DNA Replication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1371600"/>
            <a:ext cx="6629400" cy="4876800"/>
          </a:xfrm>
        </p:spPr>
        <p:txBody>
          <a:bodyPr>
            <a:normAutofit lnSpcReduction="10000"/>
          </a:bodyPr>
          <a:lstStyle/>
          <a:p>
            <a:pPr marL="914400" lvl="1" indent="-457200" algn="l">
              <a:spcBef>
                <a:spcPts val="0"/>
              </a:spcBef>
              <a:buFont typeface="+mj-lt"/>
              <a:buAutoNum type="alphaUcPeriod" startAt="3"/>
              <a:tabLst>
                <a:tab pos="548640" algn="l"/>
              </a:tabLst>
            </a:pPr>
            <a:r>
              <a:rPr lang="en-US" b="1" dirty="0" smtClean="0">
                <a:latin typeface="Arial"/>
                <a:ea typeface="Times New Roman"/>
                <a:cs typeface="Arial"/>
              </a:rPr>
              <a:t>Enzymes </a:t>
            </a:r>
            <a:r>
              <a:rPr lang="en-US" dirty="0" smtClean="0">
                <a:latin typeface="Arial"/>
                <a:ea typeface="Times New Roman"/>
                <a:cs typeface="Arial"/>
              </a:rPr>
              <a:t>&amp; their actions (in sequential order)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1143000" marR="0" lvl="2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822960" algn="l"/>
              </a:tabLst>
            </a:pPr>
            <a:r>
              <a:rPr lang="en-US" sz="2400" b="1" dirty="0" err="1" smtClean="0">
                <a:latin typeface="Arial"/>
                <a:ea typeface="Times New Roman"/>
                <a:cs typeface="Arial"/>
              </a:rPr>
              <a:t>Helicase</a:t>
            </a:r>
            <a:r>
              <a:rPr lang="en-US" sz="2400" dirty="0" smtClean="0">
                <a:latin typeface="Arial"/>
                <a:ea typeface="Times New Roman"/>
                <a:cs typeface="Arial"/>
              </a:rPr>
              <a:t> </a:t>
            </a:r>
            <a:endParaRPr lang="en-US" sz="2400" dirty="0" smtClean="0">
              <a:latin typeface="Arial"/>
              <a:ea typeface="Times New Roman"/>
              <a:cs typeface="Times New Roman"/>
            </a:endParaRPr>
          </a:p>
          <a:p>
            <a:pPr marL="1600200" marR="0" lvl="3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109728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Unwinds &amp; separates DNA double strand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1600200" marR="0" lvl="3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109728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Special proteins prevent rejoining of double strands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1143000" marR="0" lvl="2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822960" algn="l"/>
              </a:tabLst>
            </a:pPr>
            <a:r>
              <a:rPr lang="en-US" sz="2400" b="1" dirty="0" err="1" smtClean="0">
                <a:latin typeface="Arial"/>
                <a:ea typeface="Times New Roman"/>
                <a:cs typeface="Arial"/>
              </a:rPr>
              <a:t>Topoisomerase</a:t>
            </a:r>
            <a:r>
              <a:rPr lang="en-US" sz="2400" dirty="0" smtClean="0">
                <a:latin typeface="Arial"/>
                <a:ea typeface="Times New Roman"/>
                <a:cs typeface="Arial"/>
              </a:rPr>
              <a:t>:  Reduces </a:t>
            </a:r>
            <a:r>
              <a:rPr lang="en-US" sz="2400" dirty="0" err="1" smtClean="0">
                <a:latin typeface="Arial"/>
                <a:ea typeface="Times New Roman"/>
                <a:cs typeface="Arial"/>
              </a:rPr>
              <a:t>supercoiling</a:t>
            </a:r>
            <a:r>
              <a:rPr lang="en-US" sz="2400" dirty="0" smtClean="0">
                <a:latin typeface="Arial"/>
                <a:ea typeface="Times New Roman"/>
                <a:cs typeface="Arial"/>
              </a:rPr>
              <a:t> (occurs during unwinding)</a:t>
            </a:r>
            <a:endParaRPr lang="en-US" sz="2400" dirty="0" smtClean="0">
              <a:latin typeface="Arial"/>
              <a:ea typeface="Times New Roman"/>
              <a:cs typeface="Times New Roman"/>
            </a:endParaRPr>
          </a:p>
          <a:p>
            <a:pPr marL="1143000" marR="0" lvl="2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822960" algn="l"/>
              </a:tabLst>
            </a:pPr>
            <a:r>
              <a:rPr lang="en-US" sz="2400" b="1" dirty="0" err="1" smtClean="0">
                <a:latin typeface="Arial"/>
                <a:ea typeface="Times New Roman"/>
                <a:cs typeface="Arial"/>
              </a:rPr>
              <a:t>Primase</a:t>
            </a:r>
            <a:r>
              <a:rPr lang="en-US" sz="2400" dirty="0" smtClean="0">
                <a:latin typeface="Arial"/>
                <a:ea typeface="Times New Roman"/>
                <a:cs typeface="Arial"/>
              </a:rPr>
              <a:t>:  Produces </a:t>
            </a:r>
            <a:r>
              <a:rPr lang="en-US" sz="2400" b="1" dirty="0" smtClean="0">
                <a:latin typeface="Arial"/>
                <a:ea typeface="Times New Roman"/>
                <a:cs typeface="Arial"/>
              </a:rPr>
              <a:t>RNA primer</a:t>
            </a:r>
            <a:endParaRPr lang="en-US" sz="2400" dirty="0" smtClean="0">
              <a:latin typeface="Arial"/>
              <a:ea typeface="Times New Roman"/>
              <a:cs typeface="Times New Roman"/>
            </a:endParaRPr>
          </a:p>
          <a:p>
            <a:pPr marL="1143000" marR="0" lvl="2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822960" algn="l"/>
              </a:tabLst>
            </a:pPr>
            <a:r>
              <a:rPr lang="en-US" sz="2400" b="1" dirty="0" smtClean="0">
                <a:latin typeface="Arial"/>
                <a:ea typeface="Times New Roman"/>
                <a:cs typeface="Arial"/>
              </a:rPr>
              <a:t>DNA polymerase III</a:t>
            </a:r>
            <a:endParaRPr lang="en-US" sz="2400" dirty="0" smtClean="0">
              <a:latin typeface="Arial"/>
              <a:ea typeface="Times New Roman"/>
              <a:cs typeface="Times New Roman"/>
            </a:endParaRPr>
          </a:p>
          <a:p>
            <a:pPr marL="1600200" marR="0" lvl="3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109728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Requires: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2057400" marR="0" lvl="4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romanLcPeriod"/>
              <a:tabLst>
                <a:tab pos="1371600" algn="l"/>
              </a:tabLst>
            </a:pPr>
            <a:r>
              <a:rPr lang="en-US" b="1" dirty="0" smtClean="0">
                <a:latin typeface="Arial"/>
                <a:ea typeface="Times New Roman"/>
                <a:cs typeface="Arial"/>
              </a:rPr>
              <a:t>Template</a:t>
            </a:r>
            <a:r>
              <a:rPr lang="en-US" dirty="0" smtClean="0">
                <a:latin typeface="Arial"/>
                <a:ea typeface="Times New Roman"/>
                <a:cs typeface="Arial"/>
              </a:rPr>
              <a:t>:  Parent DNA strand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2057400" marR="0" lvl="4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romanLcPeriod"/>
              <a:tabLst>
                <a:tab pos="1371600" algn="l"/>
              </a:tabLst>
            </a:pPr>
            <a:r>
              <a:rPr lang="en-US" b="1" dirty="0" smtClean="0">
                <a:latin typeface="Arial"/>
                <a:ea typeface="Times New Roman"/>
                <a:cs typeface="Arial"/>
              </a:rPr>
              <a:t>RNA primer</a:t>
            </a:r>
            <a:r>
              <a:rPr lang="en-US" dirty="0" smtClean="0">
                <a:latin typeface="Arial"/>
                <a:ea typeface="Times New Roman"/>
                <a:cs typeface="Arial"/>
              </a:rPr>
              <a:t>:  Complementary to DNA template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1600200" marR="0" lvl="3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109728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Adds appropriate nucleotide to 3' end of new DNA strand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37E69-AAC9-4F91-9FF0-B295F39D1A05}" type="datetime1">
              <a:rPr lang="en-US" smtClean="0"/>
              <a:pPr/>
              <a:t>09-Feb-13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 Raed Kanan</a:t>
            </a:r>
          </a:p>
          <a:p>
            <a:r>
              <a:rPr lang="en-US" smtClean="0"/>
              <a:t>(Http://dr-kanan.com)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39174-F9C6-432A-9F1B-70B0458D620B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DNA Replication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1371600"/>
            <a:ext cx="6934200" cy="4876800"/>
          </a:xfrm>
        </p:spPr>
        <p:txBody>
          <a:bodyPr>
            <a:normAutofit lnSpcReduction="10000"/>
          </a:bodyPr>
          <a:lstStyle/>
          <a:p>
            <a:pPr marL="914400" lvl="1" indent="-457200" algn="l">
              <a:spcBef>
                <a:spcPts val="0"/>
              </a:spcBef>
              <a:buFont typeface="+mj-lt"/>
              <a:buAutoNum type="alphaUcPeriod" startAt="4"/>
              <a:tabLst>
                <a:tab pos="548640" algn="l"/>
              </a:tabLst>
            </a:pPr>
            <a:r>
              <a:rPr lang="en-US" b="1" dirty="0" smtClean="0">
                <a:latin typeface="Arial"/>
                <a:ea typeface="Times New Roman"/>
                <a:cs typeface="Arial"/>
              </a:rPr>
              <a:t>Strand replication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1143000" marR="0" lvl="2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822960" algn="l"/>
              </a:tabLst>
            </a:pPr>
            <a:r>
              <a:rPr lang="en-US" sz="2400" dirty="0" smtClean="0">
                <a:latin typeface="Arial"/>
                <a:ea typeface="Times New Roman"/>
                <a:cs typeface="Arial"/>
              </a:rPr>
              <a:t>Strands in DS DNA are anti-parallel (run in opposite directions)</a:t>
            </a:r>
            <a:endParaRPr lang="en-US" sz="2400" dirty="0" smtClean="0">
              <a:latin typeface="Arial"/>
              <a:ea typeface="Times New Roman"/>
              <a:cs typeface="Times New Roman"/>
            </a:endParaRPr>
          </a:p>
          <a:p>
            <a:pPr marL="1143000" marR="0" lvl="2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822960" algn="l"/>
              </a:tabLst>
            </a:pPr>
            <a:r>
              <a:rPr lang="en-US" sz="2400" dirty="0" smtClean="0">
                <a:latin typeface="Arial"/>
                <a:ea typeface="Times New Roman"/>
                <a:cs typeface="Arial"/>
              </a:rPr>
              <a:t>Newly synthesized DNA strands anti-parallel to parent strand</a:t>
            </a:r>
            <a:endParaRPr lang="en-US" sz="2400" dirty="0" smtClean="0">
              <a:latin typeface="Arial"/>
              <a:ea typeface="Times New Roman"/>
              <a:cs typeface="Times New Roman"/>
            </a:endParaRPr>
          </a:p>
          <a:p>
            <a:pPr marL="1143000" marR="0" lvl="2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822960" algn="l"/>
              </a:tabLst>
            </a:pPr>
            <a:r>
              <a:rPr lang="en-US" sz="2400" b="1" dirty="0" smtClean="0">
                <a:latin typeface="Arial"/>
                <a:ea typeface="Times New Roman"/>
                <a:cs typeface="Arial"/>
              </a:rPr>
              <a:t>Leading</a:t>
            </a:r>
            <a:r>
              <a:rPr lang="en-US" sz="2400" dirty="0" smtClean="0">
                <a:latin typeface="Arial"/>
                <a:ea typeface="Times New Roman"/>
                <a:cs typeface="Arial"/>
              </a:rPr>
              <a:t> </a:t>
            </a:r>
            <a:r>
              <a:rPr lang="en-US" sz="2400" b="1" dirty="0" smtClean="0">
                <a:latin typeface="Arial"/>
                <a:ea typeface="Times New Roman"/>
                <a:cs typeface="Arial"/>
              </a:rPr>
              <a:t>strand</a:t>
            </a:r>
            <a:r>
              <a:rPr lang="en-US" sz="2400" dirty="0" smtClean="0">
                <a:latin typeface="Arial"/>
                <a:ea typeface="Times New Roman"/>
                <a:cs typeface="Arial"/>
              </a:rPr>
              <a:t> </a:t>
            </a:r>
            <a:endParaRPr lang="en-US" sz="2400" dirty="0" smtClean="0">
              <a:latin typeface="Arial"/>
              <a:ea typeface="Times New Roman"/>
              <a:cs typeface="Times New Roman"/>
            </a:endParaRPr>
          </a:p>
          <a:p>
            <a:pPr marL="1600200" marR="0" lvl="3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109728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Replicated continuously from </a:t>
            </a:r>
            <a:r>
              <a:rPr lang="en-US" u="sng" dirty="0" smtClean="0">
                <a:latin typeface="Arial"/>
                <a:ea typeface="Times New Roman"/>
                <a:cs typeface="Arial"/>
              </a:rPr>
              <a:t>3' end of the parent strand</a:t>
            </a:r>
            <a:r>
              <a:rPr lang="en-US" dirty="0" smtClean="0">
                <a:latin typeface="Arial"/>
                <a:ea typeface="Times New Roman"/>
                <a:cs typeface="Arial"/>
              </a:rPr>
              <a:t> (template) with the newest end of the forming strand facing into the replication fork.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1600200" marR="0" lvl="3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109728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New strand formed continuously going into replication fork 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1600200" marR="0" lvl="3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109728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Direction of strand formation 5' to 3' (see Lectures 2 &amp; 3)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1600200" marR="0" lvl="3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109728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New strand anti-parallel to parent strand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37E69-AAC9-4F91-9FF0-B295F39D1A05}" type="datetime1">
              <a:rPr lang="en-US" smtClean="0"/>
              <a:pPr/>
              <a:t>09-Feb-13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 Raed Kanan</a:t>
            </a:r>
          </a:p>
          <a:p>
            <a:r>
              <a:rPr lang="en-US" smtClean="0"/>
              <a:t>(Http://dr-kanan.com)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39174-F9C6-432A-9F1B-70B0458D620B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DNA Replication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marL="1371600" lvl="2" indent="-457200" algn="l">
              <a:spcBef>
                <a:spcPts val="0"/>
              </a:spcBef>
              <a:buFont typeface="+mj-lt"/>
              <a:buAutoNum type="arabicPeriod" startAt="4"/>
              <a:tabLst>
                <a:tab pos="822960" algn="l"/>
              </a:tabLst>
            </a:pPr>
            <a:r>
              <a:rPr lang="en-US" sz="2400" b="1" dirty="0" smtClean="0">
                <a:latin typeface="Arial"/>
                <a:ea typeface="Times New Roman"/>
                <a:cs typeface="Arial"/>
              </a:rPr>
              <a:t>Lagging</a:t>
            </a:r>
            <a:r>
              <a:rPr lang="en-US" sz="2400" dirty="0" smtClean="0">
                <a:latin typeface="Arial"/>
                <a:ea typeface="Times New Roman"/>
                <a:cs typeface="Arial"/>
              </a:rPr>
              <a:t> </a:t>
            </a:r>
            <a:r>
              <a:rPr lang="en-US" sz="2400" b="1" dirty="0" smtClean="0">
                <a:latin typeface="Arial"/>
                <a:ea typeface="Times New Roman"/>
                <a:cs typeface="Arial"/>
              </a:rPr>
              <a:t>strand</a:t>
            </a:r>
            <a:endParaRPr lang="en-US" sz="2400" dirty="0" smtClean="0">
              <a:latin typeface="Arial"/>
              <a:ea typeface="Times New Roman"/>
              <a:cs typeface="Times New Roman"/>
            </a:endParaRPr>
          </a:p>
          <a:p>
            <a:pPr marL="1600200" marR="0" lvl="3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1097280" algn="l"/>
              </a:tabLst>
            </a:pPr>
            <a:r>
              <a:rPr lang="en-US" b="1" dirty="0" smtClean="0">
                <a:latin typeface="Arial"/>
                <a:ea typeface="Times New Roman"/>
                <a:cs typeface="Arial"/>
              </a:rPr>
              <a:t>DNA polymerase replicates DNA only in 5' to 3' direction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1600200" marR="0" lvl="3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109728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Parent strand in this case is in the 5' to 3' direction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1600200" marR="0" lvl="3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109728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Parent &amp; new strand must be anti-parallel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1600200" marR="0" lvl="3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109728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Lagging strand formed in pieces (5' to 3'): </a:t>
            </a:r>
            <a:r>
              <a:rPr lang="en-US" b="1" dirty="0" smtClean="0">
                <a:latin typeface="Arial"/>
                <a:ea typeface="Times New Roman"/>
                <a:cs typeface="Arial"/>
              </a:rPr>
              <a:t>Okazaki fragments</a:t>
            </a:r>
            <a:r>
              <a:rPr lang="en-US" dirty="0" smtClean="0">
                <a:latin typeface="Arial"/>
                <a:ea typeface="Times New Roman"/>
                <a:cs typeface="Arial"/>
              </a:rPr>
              <a:t> 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2057400" marR="0" lvl="4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romanLcPeriod"/>
              <a:tabLst>
                <a:tab pos="137160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5' to 3' synthesis occurs in direction opposite to fork movement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2057400" marR="0" lvl="4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romanLcPeriod"/>
              <a:tabLst>
                <a:tab pos="137160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Each fragment has its own RNA primer formed by </a:t>
            </a:r>
            <a:r>
              <a:rPr lang="en-US" dirty="0" err="1" smtClean="0">
                <a:latin typeface="Arial"/>
                <a:ea typeface="Times New Roman"/>
                <a:cs typeface="Arial"/>
              </a:rPr>
              <a:t>primase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1600200" marR="0" lvl="3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109728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After Okazaki fragment complete, </a:t>
            </a:r>
            <a:r>
              <a:rPr lang="en-US" b="1" dirty="0" smtClean="0">
                <a:latin typeface="Arial"/>
                <a:ea typeface="Times New Roman"/>
                <a:cs typeface="Arial"/>
              </a:rPr>
              <a:t>DNA polymerase I</a:t>
            </a:r>
            <a:r>
              <a:rPr lang="en-US" dirty="0" smtClean="0">
                <a:latin typeface="Arial"/>
                <a:ea typeface="Times New Roman"/>
                <a:cs typeface="Arial"/>
              </a:rPr>
              <a:t> removes RNA primer &amp; replaces it with DNA 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1600200" marR="0" lvl="3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1097280" algn="l"/>
              </a:tabLst>
            </a:pPr>
            <a:r>
              <a:rPr lang="en-US" b="1" dirty="0" err="1" smtClean="0">
                <a:latin typeface="Arial"/>
                <a:ea typeface="Times New Roman"/>
                <a:cs typeface="Arial"/>
              </a:rPr>
              <a:t>Ligase</a:t>
            </a:r>
            <a:r>
              <a:rPr lang="en-US" dirty="0" smtClean="0">
                <a:latin typeface="Arial"/>
                <a:ea typeface="Times New Roman"/>
                <a:cs typeface="Arial"/>
              </a:rPr>
              <a:t> (enzyme) links the fragments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37E69-AAC9-4F91-9FF0-B295F39D1A05}" type="datetime1">
              <a:rPr lang="en-US" smtClean="0"/>
              <a:pPr/>
              <a:t>09-Feb-13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 Raed Kanan</a:t>
            </a:r>
          </a:p>
          <a:p>
            <a:r>
              <a:rPr lang="en-US" smtClean="0"/>
              <a:t>(Http://dr-kanan.com)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39174-F9C6-432A-9F1B-70B0458D620B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DNA Replication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914400" lvl="1" indent="-457200" algn="l">
              <a:spcBef>
                <a:spcPts val="0"/>
              </a:spcBef>
              <a:buFont typeface="+mj-lt"/>
              <a:buAutoNum type="alphaUcPeriod" startAt="5"/>
              <a:tabLst>
                <a:tab pos="54864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Replication occurs at multiple sites on chromosome at the same time</a:t>
            </a:r>
          </a:p>
          <a:p>
            <a:pPr marL="742950" lvl="1" indent="-285750" algn="l">
              <a:spcBef>
                <a:spcPts val="0"/>
              </a:spcBef>
              <a:buFont typeface="+mj-lt"/>
              <a:buAutoNum type="alphaUcPeriod" startAt="5"/>
              <a:tabLst>
                <a:tab pos="548640" algn="l"/>
              </a:tabLst>
            </a:pPr>
            <a:endParaRPr lang="en-US" dirty="0" smtClean="0">
              <a:latin typeface="Arial"/>
              <a:ea typeface="Times New Roman"/>
              <a:cs typeface="Arial"/>
            </a:endParaRPr>
          </a:p>
          <a:p>
            <a:pPr marL="742950" lvl="1" indent="-285750" algn="l">
              <a:spcBef>
                <a:spcPts val="0"/>
              </a:spcBef>
              <a:buFont typeface="+mj-lt"/>
              <a:buAutoNum type="alphaUcPeriod" startAt="5"/>
              <a:tabLst>
                <a:tab pos="548640" algn="l"/>
              </a:tabLst>
            </a:pPr>
            <a:endParaRPr lang="en-US" dirty="0" smtClean="0">
              <a:latin typeface="Arial"/>
              <a:ea typeface="Times New Roman"/>
              <a:cs typeface="Arial"/>
            </a:endParaRPr>
          </a:p>
          <a:p>
            <a:pPr marL="742950" lvl="1" indent="-285750" algn="l">
              <a:spcBef>
                <a:spcPts val="0"/>
              </a:spcBef>
              <a:buFont typeface="+mj-lt"/>
              <a:buAutoNum type="alphaUcPeriod" startAt="5"/>
              <a:tabLst>
                <a:tab pos="548640" algn="l"/>
              </a:tabLst>
            </a:pP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742950" marR="0" lvl="1" indent="-285750" algn="l">
              <a:spcBef>
                <a:spcPts val="0"/>
              </a:spcBef>
              <a:spcAft>
                <a:spcPts val="0"/>
              </a:spcAft>
              <a:buFont typeface="+mj-lt"/>
              <a:buAutoNum type="alphaUcPeriod" startAt="5"/>
              <a:tabLst>
                <a:tab pos="54864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Website:  </a:t>
            </a:r>
            <a:r>
              <a:rPr lang="en-US" u="sng" dirty="0" smtClean="0">
                <a:solidFill>
                  <a:schemeClr val="tx2">
                    <a:lumMod val="90000"/>
                  </a:schemeClr>
                </a:solidFill>
                <a:latin typeface="Arial"/>
                <a:ea typeface="Times New Roman"/>
                <a:cs typeface="Arial"/>
              </a:rPr>
              <a:t>www.dnai.org</a:t>
            </a:r>
            <a:r>
              <a:rPr lang="en-US" dirty="0" smtClean="0">
                <a:latin typeface="Arial"/>
                <a:ea typeface="Times New Roman"/>
                <a:cs typeface="Arial"/>
              </a:rPr>
              <a:t> → Code → Copying the Code → Putting It Together → Replication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37E69-AAC9-4F91-9FF0-B295F39D1A05}" type="datetime1">
              <a:rPr lang="en-US" smtClean="0"/>
              <a:pPr/>
              <a:t>09-Feb-13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 Raed Kanan</a:t>
            </a:r>
          </a:p>
          <a:p>
            <a:r>
              <a:rPr lang="en-US" smtClean="0"/>
              <a:t>(Http://dr-kanan.com)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39174-F9C6-432A-9F1B-70B0458D620B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lvl="0"/>
            <a:r>
              <a:rPr lang="en-US" dirty="0" smtClean="0"/>
              <a:t>RNA synthesis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pPr marL="742950" lvl="1" indent="-285750" algn="l">
              <a:spcBef>
                <a:spcPts val="0"/>
              </a:spcBef>
              <a:buFont typeface="+mj-lt"/>
              <a:buAutoNum type="alphaUcPeriod"/>
              <a:tabLst>
                <a:tab pos="548640" algn="l"/>
              </a:tabLst>
            </a:pPr>
            <a:r>
              <a:rPr lang="en-US" b="1" dirty="0" smtClean="0">
                <a:latin typeface="Arial"/>
                <a:ea typeface="Times New Roman"/>
                <a:cs typeface="Arial"/>
              </a:rPr>
              <a:t>Transcription</a:t>
            </a:r>
            <a:r>
              <a:rPr lang="en-US" dirty="0" smtClean="0">
                <a:latin typeface="Arial"/>
                <a:ea typeface="Times New Roman"/>
                <a:cs typeface="Arial"/>
              </a:rPr>
              <a:t>:  DNA information transferred (“transcribed”) to a newly assembled piece of RNA (i.e. DNA → RNA)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742950" marR="0" lvl="1" indent="-285750" algn="l"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  <a:tabLst>
                <a:tab pos="548640" algn="l"/>
              </a:tabLst>
            </a:pPr>
            <a:r>
              <a:rPr lang="en-US" b="1" dirty="0" smtClean="0">
                <a:latin typeface="Arial"/>
                <a:ea typeface="Times New Roman"/>
                <a:cs typeface="Arial"/>
              </a:rPr>
              <a:t>Process - General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1143000" marR="0" lvl="2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822960" algn="l"/>
              </a:tabLst>
            </a:pPr>
            <a:r>
              <a:rPr lang="en-US" sz="2400" dirty="0" smtClean="0">
                <a:latin typeface="Arial"/>
                <a:ea typeface="Times New Roman"/>
                <a:cs typeface="Arial"/>
              </a:rPr>
              <a:t>DNA double helix unwinds</a:t>
            </a:r>
            <a:endParaRPr lang="en-US" sz="2400" dirty="0" smtClean="0">
              <a:latin typeface="Arial"/>
              <a:ea typeface="Times New Roman"/>
              <a:cs typeface="Times New Roman"/>
            </a:endParaRPr>
          </a:p>
          <a:p>
            <a:pPr marL="1143000" marR="0" lvl="2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822960" algn="l"/>
              </a:tabLst>
            </a:pPr>
            <a:r>
              <a:rPr lang="en-US" sz="2400" b="1" dirty="0" smtClean="0">
                <a:latin typeface="Arial"/>
                <a:ea typeface="Times New Roman"/>
                <a:cs typeface="Arial"/>
              </a:rPr>
              <a:t>RNA polymerase</a:t>
            </a:r>
            <a:r>
              <a:rPr lang="en-US" sz="2400" dirty="0" smtClean="0">
                <a:latin typeface="Arial"/>
                <a:ea typeface="Times New Roman"/>
                <a:cs typeface="Arial"/>
              </a:rPr>
              <a:t> reads only </a:t>
            </a:r>
            <a:r>
              <a:rPr lang="en-US" sz="2400" u="sng" dirty="0" smtClean="0">
                <a:latin typeface="Arial"/>
                <a:ea typeface="Times New Roman"/>
                <a:cs typeface="Arial"/>
              </a:rPr>
              <a:t>one</a:t>
            </a:r>
            <a:r>
              <a:rPr lang="en-US" sz="2400" dirty="0" smtClean="0">
                <a:latin typeface="Arial"/>
                <a:ea typeface="Times New Roman"/>
                <a:cs typeface="Arial"/>
              </a:rPr>
              <a:t> strand (template)</a:t>
            </a:r>
            <a:endParaRPr lang="en-US" sz="2400" dirty="0" smtClean="0">
              <a:latin typeface="Arial"/>
              <a:ea typeface="Times New Roman"/>
              <a:cs typeface="Times New Roman"/>
            </a:endParaRPr>
          </a:p>
          <a:p>
            <a:pPr marL="1143000" marR="0" lvl="2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822960" algn="l"/>
              </a:tabLst>
            </a:pPr>
            <a:r>
              <a:rPr lang="en-US" sz="2400" dirty="0" smtClean="0">
                <a:latin typeface="Arial"/>
                <a:ea typeface="Times New Roman"/>
                <a:cs typeface="Arial"/>
              </a:rPr>
              <a:t>Produces RNA (one stranded) which consists of A, </a:t>
            </a:r>
            <a:r>
              <a:rPr lang="en-US" sz="2400" b="1" u="sng" dirty="0" smtClean="0">
                <a:latin typeface="Arial"/>
                <a:ea typeface="Times New Roman"/>
                <a:cs typeface="Arial"/>
              </a:rPr>
              <a:t>U</a:t>
            </a:r>
            <a:r>
              <a:rPr lang="en-US" sz="2400" dirty="0" smtClean="0">
                <a:latin typeface="Arial"/>
                <a:ea typeface="Times New Roman"/>
                <a:cs typeface="Arial"/>
              </a:rPr>
              <a:t>, C, G with ribose as the sugar</a:t>
            </a:r>
            <a:endParaRPr lang="en-US" sz="2400" dirty="0" smtClean="0">
              <a:latin typeface="Arial"/>
              <a:ea typeface="Times New Roman"/>
              <a:cs typeface="Times New Roman"/>
            </a:endParaRPr>
          </a:p>
          <a:p>
            <a:pPr marL="1143000" marR="0" lvl="2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822960" algn="l"/>
              </a:tabLst>
            </a:pPr>
            <a:r>
              <a:rPr lang="en-US" sz="2400" b="1" dirty="0" smtClean="0">
                <a:latin typeface="Arial"/>
                <a:ea typeface="Times New Roman"/>
                <a:cs typeface="Arial"/>
              </a:rPr>
              <a:t>RNA synthesized 5' to 3' direction</a:t>
            </a:r>
            <a:endParaRPr lang="en-US" sz="2400" dirty="0" smtClean="0">
              <a:latin typeface="Arial"/>
              <a:ea typeface="Times New Roman"/>
              <a:cs typeface="Times New Roman"/>
            </a:endParaRPr>
          </a:p>
          <a:p>
            <a:pPr marL="1143000" marR="0" lvl="2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822960" algn="l"/>
              </a:tabLst>
            </a:pPr>
            <a:r>
              <a:rPr lang="en-US" sz="2400" dirty="0" smtClean="0">
                <a:latin typeface="Arial"/>
                <a:ea typeface="Times New Roman"/>
              </a:rPr>
              <a:t/>
            </a:r>
            <a:br>
              <a:rPr lang="en-US" sz="2400" dirty="0" smtClean="0">
                <a:latin typeface="Arial"/>
                <a:ea typeface="Times New Roman"/>
              </a:rPr>
            </a:br>
            <a:r>
              <a:rPr lang="en-US" sz="2400" dirty="0" smtClean="0">
                <a:latin typeface="Arial"/>
                <a:ea typeface="Times New Roman"/>
                <a:cs typeface="Arial"/>
              </a:rPr>
              <a:t>Template for RNA :  The 3' to 5' DNA strand (</a:t>
            </a:r>
            <a:r>
              <a:rPr lang="en-US" sz="2400" b="1" dirty="0" smtClean="0">
                <a:latin typeface="Arial"/>
                <a:ea typeface="Times New Roman"/>
                <a:cs typeface="Arial"/>
              </a:rPr>
              <a:t>template strand</a:t>
            </a:r>
            <a:r>
              <a:rPr lang="en-US" sz="2400" dirty="0" smtClean="0">
                <a:latin typeface="Arial"/>
                <a:ea typeface="Times New Roman"/>
                <a:cs typeface="Arial"/>
              </a:rPr>
              <a:t>)</a:t>
            </a:r>
            <a:endParaRPr lang="en-US" sz="2400" dirty="0" smtClean="0">
              <a:latin typeface="Arial"/>
              <a:ea typeface="Times New Roman"/>
              <a:cs typeface="Times New Roman"/>
            </a:endParaRPr>
          </a:p>
          <a:p>
            <a:pPr marL="1143000" marR="0" lvl="2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822960" algn="l"/>
              </a:tabLst>
            </a:pPr>
            <a:r>
              <a:rPr lang="en-US" sz="2400" dirty="0" smtClean="0">
                <a:latin typeface="Arial"/>
                <a:ea typeface="Times New Roman"/>
                <a:cs typeface="Arial"/>
              </a:rPr>
              <a:t>mRNA copy of the “non-template” DNA strand </a:t>
            </a:r>
            <a:endParaRPr lang="en-US" sz="2400" dirty="0" smtClean="0">
              <a:latin typeface="Arial"/>
              <a:ea typeface="Times New Roman"/>
              <a:cs typeface="Times New Roman"/>
            </a:endParaRPr>
          </a:p>
          <a:p>
            <a:pPr marL="1600200" marR="0" lvl="3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109728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Except U instead of T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1600200" marR="0" lvl="3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109728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mRNA travels to cytoplasm where it’s read to form protein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R="0">
              <a:spcBef>
                <a:spcPts val="0"/>
              </a:spcBef>
            </a:pPr>
            <a:r>
              <a:rPr lang="en-US" sz="2800" dirty="0" smtClean="0">
                <a:latin typeface="Arial"/>
                <a:ea typeface="Times New Roman"/>
                <a:cs typeface="Arial"/>
              </a:rPr>
              <a:t> </a:t>
            </a:r>
            <a:endParaRPr lang="en-US" sz="2800" dirty="0" smtClean="0">
              <a:latin typeface="Arial"/>
              <a:ea typeface="Times New Roman"/>
              <a:cs typeface="Times New Roman"/>
            </a:endParaRP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37E69-AAC9-4F91-9FF0-B295F39D1A05}" type="datetime1">
              <a:rPr lang="en-US" smtClean="0"/>
              <a:pPr/>
              <a:t>09-Feb-13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 Raed Kanan</a:t>
            </a:r>
          </a:p>
          <a:p>
            <a:r>
              <a:rPr lang="en-US" smtClean="0"/>
              <a:t>(Http://dr-kanan.com)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39174-F9C6-432A-9F1B-70B0458D620B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RNA polymerases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62500" lnSpcReduction="20000"/>
          </a:bodyPr>
          <a:lstStyle/>
          <a:p>
            <a:pPr marL="1371600" lvl="2" indent="-457200" algn="l">
              <a:spcBef>
                <a:spcPts val="0"/>
              </a:spcBef>
              <a:buSzPct val="107000"/>
              <a:buFont typeface="+mj-lt"/>
              <a:buAutoNum type="arabicPeriod" startAt="7"/>
              <a:tabLst>
                <a:tab pos="822960" algn="l"/>
              </a:tabLst>
            </a:pPr>
            <a:r>
              <a:rPr lang="en-US" sz="2400" dirty="0" smtClean="0">
                <a:latin typeface="Arial"/>
                <a:ea typeface="Times New Roman"/>
                <a:cs typeface="Arial"/>
              </a:rPr>
              <a:t>Example</a:t>
            </a:r>
            <a:endParaRPr lang="en-US" sz="2400" dirty="0" smtClean="0">
              <a:latin typeface="Arial"/>
              <a:ea typeface="Times New Roman"/>
              <a:cs typeface="Times New Roman"/>
            </a:endParaRPr>
          </a:p>
          <a:p>
            <a:pPr marR="0">
              <a:spcBef>
                <a:spcPts val="0"/>
              </a:spcBef>
            </a:pPr>
            <a:r>
              <a:rPr lang="en-US" sz="2800" dirty="0" smtClean="0">
                <a:latin typeface="Arial"/>
                <a:ea typeface="Times New Roman"/>
                <a:cs typeface="Arial"/>
              </a:rPr>
              <a:t> </a:t>
            </a:r>
            <a:endParaRPr lang="en-US" sz="2800" dirty="0" smtClean="0">
              <a:latin typeface="Arial"/>
              <a:ea typeface="Times New Roman"/>
              <a:cs typeface="Times New Roman"/>
            </a:endParaRPr>
          </a:p>
          <a:p>
            <a:pPr marR="0">
              <a:spcBef>
                <a:spcPts val="0"/>
              </a:spcBef>
            </a:pPr>
            <a:r>
              <a:rPr lang="en-US" sz="2800" dirty="0" smtClean="0">
                <a:latin typeface="Arial"/>
                <a:ea typeface="Times New Roman"/>
                <a:cs typeface="Arial"/>
              </a:rPr>
              <a:t>         3' T-A-C-G-C-T-A-G-T-C-C-G-T-C 5'    </a:t>
            </a:r>
            <a:r>
              <a:rPr lang="en-US" dirty="0" smtClean="0">
                <a:latin typeface="Arial"/>
                <a:ea typeface="Times New Roman"/>
                <a:cs typeface="Arial"/>
              </a:rPr>
              <a:t>Template strand (Anti-sense)</a:t>
            </a:r>
            <a:endParaRPr lang="en-US" sz="2800" dirty="0" smtClean="0">
              <a:latin typeface="Arial"/>
              <a:ea typeface="Times New Roman"/>
              <a:cs typeface="Times New Roman"/>
            </a:endParaRPr>
          </a:p>
          <a:p>
            <a:pPr marL="457200" marR="0">
              <a:spcBef>
                <a:spcPts val="0"/>
              </a:spcBef>
              <a:spcAft>
                <a:spcPts val="0"/>
              </a:spcAft>
            </a:pPr>
            <a:r>
              <a:rPr lang="en-US" sz="2800" dirty="0" smtClean="0">
                <a:latin typeface="Arial"/>
                <a:ea typeface="Times New Roman"/>
                <a:cs typeface="Arial"/>
              </a:rPr>
              <a:t>  5' A-T-G-C-G-A-T-C-A-G-G-C-A-G 3</a:t>
            </a:r>
            <a:r>
              <a:rPr lang="en-US" dirty="0" smtClean="0">
                <a:latin typeface="Arial"/>
                <a:ea typeface="Times New Roman"/>
                <a:cs typeface="Arial"/>
              </a:rPr>
              <a:t>'    </a:t>
            </a:r>
            <a:r>
              <a:rPr lang="en-US" sz="2200" dirty="0" smtClean="0">
                <a:latin typeface="Arial"/>
                <a:ea typeface="Times New Roman"/>
                <a:cs typeface="Arial"/>
              </a:rPr>
              <a:t>Non-template strand (Message or Sense) </a:t>
            </a:r>
            <a:endParaRPr lang="en-US" sz="2800" dirty="0" smtClean="0">
              <a:latin typeface="Arial"/>
              <a:ea typeface="Times New Roman"/>
              <a:cs typeface="Times New Roman"/>
            </a:endParaRPr>
          </a:p>
          <a:p>
            <a:pPr marR="0">
              <a:spcBef>
                <a:spcPts val="0"/>
              </a:spcBef>
            </a:pPr>
            <a:r>
              <a:rPr lang="en-US" sz="2800" dirty="0" smtClean="0">
                <a:latin typeface="Arial"/>
                <a:ea typeface="Times New Roman"/>
                <a:cs typeface="Arial"/>
              </a:rPr>
              <a:t> </a:t>
            </a:r>
            <a:endParaRPr lang="en-US" sz="2800" dirty="0" smtClean="0">
              <a:latin typeface="Arial"/>
              <a:ea typeface="Times New Roman"/>
              <a:cs typeface="Times New Roman"/>
            </a:endParaRPr>
          </a:p>
          <a:p>
            <a:pPr marR="0">
              <a:spcBef>
                <a:spcPts val="0"/>
              </a:spcBef>
            </a:pPr>
            <a:r>
              <a:rPr lang="en-US" sz="2800" dirty="0" smtClean="0">
                <a:latin typeface="Arial"/>
                <a:ea typeface="Times New Roman"/>
                <a:cs typeface="Arial"/>
              </a:rPr>
              <a:t> DNA    3’ T-A-C-G-C-T-A-G-T-C-C-G-T-C 5'     Template strand</a:t>
            </a:r>
            <a:endParaRPr lang="en-US" sz="2800" dirty="0" smtClean="0">
              <a:latin typeface="Arial"/>
              <a:ea typeface="Times New Roman"/>
              <a:cs typeface="Times New Roman"/>
            </a:endParaRPr>
          </a:p>
          <a:p>
            <a:pPr marR="0">
              <a:spcBef>
                <a:spcPts val="0"/>
              </a:spcBef>
            </a:pPr>
            <a:r>
              <a:rPr lang="en-US" sz="2800" dirty="0" smtClean="0">
                <a:latin typeface="Arial"/>
                <a:ea typeface="Times New Roman"/>
                <a:cs typeface="Arial"/>
              </a:rPr>
              <a:t>mRNA  5' A-U-G-C-G-A-U-C-A-G-G-C-A-G 3‘    Transcript </a:t>
            </a:r>
            <a:endParaRPr lang="en-US" sz="2800" dirty="0" smtClean="0">
              <a:latin typeface="Arial"/>
              <a:ea typeface="Times New Roman"/>
              <a:cs typeface="Times New Roman"/>
            </a:endParaRPr>
          </a:p>
          <a:p>
            <a:pPr marR="0">
              <a:spcBef>
                <a:spcPts val="0"/>
              </a:spcBef>
            </a:pPr>
            <a:r>
              <a:rPr lang="en-US" sz="2800" dirty="0" smtClean="0">
                <a:latin typeface="Arial"/>
                <a:ea typeface="Times New Roman"/>
                <a:cs typeface="Arial"/>
              </a:rPr>
              <a:t> </a:t>
            </a:r>
            <a:endParaRPr lang="en-US" sz="2800" dirty="0" smtClean="0">
              <a:latin typeface="Arial"/>
              <a:ea typeface="Times New Roman"/>
              <a:cs typeface="Times New Roman"/>
            </a:endParaRPr>
          </a:p>
          <a:p>
            <a:pPr marL="742950" marR="0" lvl="1" indent="-285750" algn="l"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  <a:tabLst>
                <a:tab pos="548640" algn="l"/>
              </a:tabLst>
            </a:pPr>
            <a:r>
              <a:rPr lang="en-US" b="1" dirty="0" smtClean="0">
                <a:latin typeface="Arial"/>
                <a:ea typeface="Times New Roman"/>
                <a:cs typeface="Arial"/>
              </a:rPr>
              <a:t>RNA polymerases 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1143000" marR="0" lvl="2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822960" algn="l"/>
              </a:tabLst>
            </a:pPr>
            <a:r>
              <a:rPr lang="en-US" sz="2400" dirty="0" smtClean="0">
                <a:latin typeface="Arial"/>
                <a:ea typeface="Times New Roman"/>
                <a:cs typeface="Arial"/>
              </a:rPr>
              <a:t>Eukaryotic cells</a:t>
            </a:r>
            <a:endParaRPr lang="en-US" sz="2400" dirty="0" smtClean="0">
              <a:latin typeface="Arial"/>
              <a:ea typeface="Times New Roman"/>
              <a:cs typeface="Times New Roman"/>
            </a:endParaRPr>
          </a:p>
          <a:p>
            <a:pPr marR="0">
              <a:spcBef>
                <a:spcPts val="0"/>
              </a:spcBef>
            </a:pPr>
            <a:r>
              <a:rPr lang="en-US" sz="2800" b="1" dirty="0" smtClean="0">
                <a:latin typeface="Arial"/>
                <a:ea typeface="Times New Roman"/>
                <a:cs typeface="Arial"/>
              </a:rPr>
              <a:t> 	</a:t>
            </a:r>
            <a:endParaRPr lang="en-US" sz="2800" dirty="0" smtClean="0">
              <a:latin typeface="Arial"/>
              <a:ea typeface="Times New Roman"/>
              <a:cs typeface="Times New Roman"/>
            </a:endParaRPr>
          </a:p>
          <a:p>
            <a:pPr marR="0" indent="457200">
              <a:spcBef>
                <a:spcPts val="0"/>
              </a:spcBef>
            </a:pPr>
            <a:r>
              <a:rPr lang="en-US" sz="2800" u="sng" dirty="0" smtClean="0">
                <a:latin typeface="Arial"/>
                <a:ea typeface="Times New Roman"/>
                <a:cs typeface="Arial"/>
              </a:rPr>
              <a:t>Enzyme			Location			Product</a:t>
            </a:r>
            <a:endParaRPr lang="en-US" sz="2800" dirty="0" smtClean="0">
              <a:latin typeface="Arial"/>
              <a:ea typeface="Times New Roman"/>
              <a:cs typeface="Times New Roman"/>
            </a:endParaRPr>
          </a:p>
          <a:p>
            <a:pPr marR="0" indent="457200">
              <a:spcBef>
                <a:spcPts val="0"/>
              </a:spcBef>
            </a:pPr>
            <a:r>
              <a:rPr lang="en-US" sz="2800" dirty="0" smtClean="0">
                <a:latin typeface="Arial"/>
                <a:ea typeface="Times New Roman"/>
                <a:cs typeface="Arial"/>
              </a:rPr>
              <a:t>RNA polymerase I 	           	Nucleolus	</a:t>
            </a:r>
            <a:r>
              <a:rPr lang="en-US" sz="2800" dirty="0" err="1" smtClean="0">
                <a:solidFill>
                  <a:schemeClr val="tx2">
                    <a:lumMod val="75000"/>
                  </a:schemeClr>
                </a:solidFill>
                <a:latin typeface="Arial"/>
                <a:ea typeface="Times New Roman"/>
                <a:cs typeface="Arial"/>
              </a:rPr>
              <a:t>rRNA</a:t>
            </a:r>
            <a:r>
              <a:rPr lang="en-US" sz="2800" dirty="0" smtClean="0">
                <a:solidFill>
                  <a:schemeClr val="tx2">
                    <a:lumMod val="75000"/>
                  </a:schemeClr>
                </a:solidFill>
                <a:latin typeface="Arial"/>
                <a:ea typeface="Times New Roman"/>
                <a:cs typeface="Arial"/>
              </a:rPr>
              <a:t> (ribosomal)</a:t>
            </a:r>
            <a:endParaRPr lang="en-US" sz="2800" dirty="0" smtClean="0">
              <a:solidFill>
                <a:schemeClr val="tx2">
                  <a:lumMod val="75000"/>
                </a:schemeClr>
              </a:solidFill>
              <a:latin typeface="Arial"/>
              <a:ea typeface="Times New Roman"/>
              <a:cs typeface="Times New Roman"/>
            </a:endParaRPr>
          </a:p>
          <a:p>
            <a:pPr marR="0" indent="457200">
              <a:spcBef>
                <a:spcPts val="0"/>
              </a:spcBef>
            </a:pPr>
            <a:r>
              <a:rPr lang="en-US" sz="2800" dirty="0" smtClean="0">
                <a:latin typeface="Arial"/>
                <a:ea typeface="Times New Roman"/>
                <a:cs typeface="Arial"/>
              </a:rPr>
              <a:t>RNA polymerase II		</a:t>
            </a:r>
            <a:r>
              <a:rPr lang="en-US" sz="2800" dirty="0" err="1" smtClean="0">
                <a:latin typeface="Arial"/>
                <a:ea typeface="Times New Roman"/>
                <a:cs typeface="Arial"/>
              </a:rPr>
              <a:t>Nucleoplasm</a:t>
            </a:r>
            <a:r>
              <a:rPr lang="en-US" sz="2800" dirty="0" smtClean="0">
                <a:latin typeface="Arial"/>
                <a:ea typeface="Times New Roman"/>
                <a:cs typeface="Arial"/>
              </a:rPr>
              <a:t>	</a:t>
            </a:r>
            <a:r>
              <a:rPr lang="en-US" sz="2800" dirty="0" smtClean="0">
                <a:solidFill>
                  <a:schemeClr val="tx2">
                    <a:lumMod val="75000"/>
                  </a:schemeClr>
                </a:solidFill>
                <a:latin typeface="Arial"/>
                <a:ea typeface="Times New Roman"/>
                <a:cs typeface="Arial"/>
              </a:rPr>
              <a:t>mRNA (messenger)</a:t>
            </a:r>
            <a:endParaRPr lang="en-US" sz="2800" dirty="0" smtClean="0">
              <a:solidFill>
                <a:schemeClr val="tx2">
                  <a:lumMod val="75000"/>
                </a:schemeClr>
              </a:solidFill>
              <a:latin typeface="Arial"/>
              <a:ea typeface="Times New Roman"/>
              <a:cs typeface="Times New Roman"/>
            </a:endParaRPr>
          </a:p>
          <a:p>
            <a:pPr marR="0" indent="457200">
              <a:spcBef>
                <a:spcPts val="0"/>
              </a:spcBef>
            </a:pPr>
            <a:r>
              <a:rPr lang="en-US" sz="2800" dirty="0" smtClean="0">
                <a:latin typeface="Arial"/>
                <a:ea typeface="Times New Roman"/>
                <a:cs typeface="Arial"/>
              </a:rPr>
              <a:t>RNA polymerase III		</a:t>
            </a:r>
            <a:r>
              <a:rPr lang="en-US" sz="2800" dirty="0" err="1" smtClean="0">
                <a:latin typeface="Arial"/>
                <a:ea typeface="Times New Roman"/>
                <a:cs typeface="Arial"/>
              </a:rPr>
              <a:t>Nucleoplasm</a:t>
            </a:r>
            <a:r>
              <a:rPr lang="en-US" sz="2800" dirty="0" smtClean="0">
                <a:latin typeface="Arial"/>
                <a:ea typeface="Times New Roman"/>
                <a:cs typeface="Arial"/>
              </a:rPr>
              <a:t>	</a:t>
            </a:r>
            <a:r>
              <a:rPr lang="en-US" sz="2800" dirty="0" err="1" smtClean="0">
                <a:solidFill>
                  <a:schemeClr val="tx2">
                    <a:lumMod val="75000"/>
                  </a:schemeClr>
                </a:solidFill>
                <a:latin typeface="Arial"/>
                <a:ea typeface="Times New Roman"/>
                <a:cs typeface="Arial"/>
              </a:rPr>
              <a:t>tRNA</a:t>
            </a:r>
            <a:r>
              <a:rPr lang="en-US" sz="2800" dirty="0" smtClean="0">
                <a:solidFill>
                  <a:schemeClr val="tx2">
                    <a:lumMod val="75000"/>
                  </a:schemeClr>
                </a:solidFill>
                <a:latin typeface="Arial"/>
                <a:ea typeface="Times New Roman"/>
                <a:cs typeface="Arial"/>
              </a:rPr>
              <a:t> (transfer)</a:t>
            </a:r>
            <a:endParaRPr lang="en-US" sz="2800" dirty="0" smtClean="0">
              <a:solidFill>
                <a:schemeClr val="tx2">
                  <a:lumMod val="75000"/>
                </a:schemeClr>
              </a:solidFill>
              <a:latin typeface="Arial"/>
              <a:ea typeface="Times New Roman"/>
              <a:cs typeface="Times New Roman"/>
            </a:endParaRPr>
          </a:p>
          <a:p>
            <a:pPr marL="457200" marR="0">
              <a:spcBef>
                <a:spcPts val="0"/>
              </a:spcBef>
              <a:spcAft>
                <a:spcPts val="0"/>
              </a:spcAft>
            </a:pPr>
            <a:r>
              <a:rPr lang="en-US" sz="2800" dirty="0" err="1" smtClean="0">
                <a:latin typeface="Arial"/>
                <a:ea typeface="Times New Roman"/>
                <a:cs typeface="Arial"/>
              </a:rPr>
              <a:t>mt</a:t>
            </a:r>
            <a:r>
              <a:rPr lang="en-US" sz="2800" dirty="0" smtClean="0">
                <a:latin typeface="Arial"/>
                <a:ea typeface="Times New Roman"/>
                <a:cs typeface="Arial"/>
              </a:rPr>
              <a:t> RNA polymerase		Mitochondria	</a:t>
            </a:r>
            <a:r>
              <a:rPr lang="en-US" sz="2800" dirty="0" err="1" smtClean="0">
                <a:solidFill>
                  <a:schemeClr val="tx2">
                    <a:lumMod val="75000"/>
                  </a:schemeClr>
                </a:solidFill>
                <a:latin typeface="Arial"/>
                <a:ea typeface="Times New Roman"/>
                <a:cs typeface="Arial"/>
              </a:rPr>
              <a:t>mtRNA</a:t>
            </a:r>
            <a:r>
              <a:rPr lang="en-US" sz="2800" dirty="0" smtClean="0">
                <a:solidFill>
                  <a:schemeClr val="tx2">
                    <a:lumMod val="75000"/>
                  </a:schemeClr>
                </a:solidFill>
                <a:latin typeface="Arial"/>
                <a:ea typeface="Times New Roman"/>
                <a:cs typeface="Arial"/>
              </a:rPr>
              <a:t> (mitochondria)</a:t>
            </a:r>
            <a:endParaRPr lang="en-US" sz="2800" dirty="0" smtClean="0">
              <a:solidFill>
                <a:schemeClr val="tx2">
                  <a:lumMod val="75000"/>
                </a:schemeClr>
              </a:solidFill>
              <a:latin typeface="Arial"/>
              <a:ea typeface="Times New Roman"/>
              <a:cs typeface="Times New Roman"/>
            </a:endParaRPr>
          </a:p>
          <a:p>
            <a:pPr marR="0">
              <a:spcBef>
                <a:spcPts val="0"/>
              </a:spcBef>
            </a:pPr>
            <a:r>
              <a:rPr lang="en-US" sz="2800" dirty="0" smtClean="0">
                <a:latin typeface="Arial"/>
                <a:ea typeface="Times New Roman"/>
                <a:cs typeface="Arial"/>
              </a:rPr>
              <a:t> </a:t>
            </a:r>
            <a:endParaRPr lang="en-US" sz="2800" dirty="0" smtClean="0">
              <a:latin typeface="Arial"/>
              <a:ea typeface="Times New Roman"/>
              <a:cs typeface="Times New Roman"/>
            </a:endParaRPr>
          </a:p>
          <a:p>
            <a:pPr marL="1371600" marR="0" lvl="2" indent="-457200" algn="l">
              <a:spcBef>
                <a:spcPts val="0"/>
              </a:spcBef>
              <a:spcAft>
                <a:spcPts val="0"/>
              </a:spcAft>
              <a:buFont typeface="+mj-lt"/>
              <a:buAutoNum type="arabicPeriod" startAt="2"/>
              <a:tabLst>
                <a:tab pos="822960" algn="l"/>
              </a:tabLst>
            </a:pPr>
            <a:r>
              <a:rPr lang="en-US" sz="2400" dirty="0" smtClean="0">
                <a:latin typeface="Arial"/>
                <a:ea typeface="Times New Roman"/>
                <a:cs typeface="Arial"/>
              </a:rPr>
              <a:t>Prokaryotic cells:  Simpler system</a:t>
            </a:r>
            <a:endParaRPr lang="en-US" sz="2400" dirty="0" smtClean="0">
              <a:latin typeface="Arial"/>
              <a:ea typeface="Times New Roman"/>
              <a:cs typeface="Times New Roman"/>
            </a:endParaRP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37E69-AAC9-4F91-9FF0-B295F39D1A05}" type="datetime1">
              <a:rPr lang="en-US" smtClean="0"/>
              <a:pPr/>
              <a:t>09-Feb-13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 Raed Kanan</a:t>
            </a:r>
          </a:p>
          <a:p>
            <a:r>
              <a:rPr lang="en-US" smtClean="0"/>
              <a:t>(Http://dr-kanan.com)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39174-F9C6-432A-9F1B-70B0458D620B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lvl="1" algn="ctr" rtl="0">
              <a:spcBef>
                <a:spcPct val="0"/>
              </a:spcBef>
            </a:pPr>
            <a:r>
              <a:rPr lang="en-US" sz="3200" b="1" dirty="0" smtClean="0">
                <a:solidFill>
                  <a:srgbClr val="FFC000"/>
                </a:solidFill>
              </a:rPr>
              <a:t>Transcription steps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1371600" lvl="2" indent="-457200" algn="l">
              <a:buFont typeface="+mj-lt"/>
              <a:buAutoNum type="alphaUcPeriod" startAt="4"/>
            </a:pPr>
            <a:r>
              <a:rPr lang="en-US" sz="2400" b="1" dirty="0" smtClean="0"/>
              <a:t>Transcription Steps</a:t>
            </a:r>
          </a:p>
          <a:p>
            <a:pPr lvl="2" algn="l"/>
            <a:r>
              <a:rPr lang="en-US" sz="2400" b="1" dirty="0" smtClean="0"/>
              <a:t>Initiation</a:t>
            </a:r>
            <a:endParaRPr lang="en-US" sz="2400" dirty="0" smtClean="0"/>
          </a:p>
          <a:p>
            <a:pPr lvl="3" algn="l"/>
            <a:r>
              <a:rPr lang="en-US" b="1" dirty="0" smtClean="0"/>
              <a:t>Promoters</a:t>
            </a:r>
            <a:r>
              <a:rPr lang="en-US" dirty="0" smtClean="0"/>
              <a:t>:  DNA regions that signal RNA polymerase starting point</a:t>
            </a:r>
          </a:p>
          <a:p>
            <a:pPr lvl="3" algn="l"/>
            <a:r>
              <a:rPr lang="en-US" dirty="0" smtClean="0"/>
              <a:t>Factors (proteins) help RNA polymerase recognize promoter</a:t>
            </a:r>
          </a:p>
          <a:p>
            <a:pPr lvl="3" algn="l"/>
            <a:r>
              <a:rPr lang="en-US" dirty="0" smtClean="0"/>
              <a:t>Short section of DNA helix unwinds</a:t>
            </a:r>
          </a:p>
          <a:p>
            <a:pPr lvl="2" algn="l"/>
            <a:r>
              <a:rPr lang="en-US" sz="2400" b="1" dirty="0" smtClean="0"/>
              <a:t>Elongation</a:t>
            </a:r>
            <a:endParaRPr lang="en-US" sz="2400" dirty="0" smtClean="0"/>
          </a:p>
          <a:p>
            <a:pPr lvl="3" algn="l"/>
            <a:r>
              <a:rPr lang="en-US" dirty="0" smtClean="0"/>
              <a:t>RNA polymerase moves along DNA</a:t>
            </a:r>
          </a:p>
          <a:p>
            <a:pPr lvl="3" algn="l"/>
            <a:r>
              <a:rPr lang="en-US" dirty="0" smtClean="0"/>
              <a:t>Synthesizes RNA 5' to 3'  </a:t>
            </a:r>
          </a:p>
          <a:p>
            <a:pPr lvl="2" algn="l"/>
            <a:r>
              <a:rPr lang="en-US" sz="2400" b="1" dirty="0" smtClean="0"/>
              <a:t>Termination</a:t>
            </a:r>
            <a:r>
              <a:rPr lang="en-US" sz="2400" dirty="0" smtClean="0"/>
              <a:t> (2 mechanisms)</a:t>
            </a:r>
          </a:p>
          <a:p>
            <a:pPr lvl="3" algn="l"/>
            <a:r>
              <a:rPr lang="en-US" dirty="0" smtClean="0"/>
              <a:t>Terminator sequence:  Stop RNA polymerase</a:t>
            </a:r>
          </a:p>
          <a:p>
            <a:pPr lvl="3" algn="l"/>
            <a:r>
              <a:rPr lang="en-US" dirty="0" smtClean="0"/>
              <a:t>Termination factors (proteins)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37E69-AAC9-4F91-9FF0-B295F39D1A05}" type="datetime1">
              <a:rPr lang="en-US" smtClean="0"/>
              <a:pPr/>
              <a:t>09-Feb-13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 Raed Kanan</a:t>
            </a:r>
          </a:p>
          <a:p>
            <a:r>
              <a:rPr lang="en-US" smtClean="0"/>
              <a:t>(Http://dr-kanan.com)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39174-F9C6-432A-9F1B-70B0458D620B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Pap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1592</TotalTime>
  <Words>1226</Words>
  <Application>Microsoft Office PowerPoint</Application>
  <PresentationFormat>On-screen Show (4:3)</PresentationFormat>
  <Paragraphs>347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Flow</vt:lpstr>
      <vt:lpstr>Replication, Transcription, &amp; Translation</vt:lpstr>
      <vt:lpstr>DNA Replication</vt:lpstr>
      <vt:lpstr>DNA Replication</vt:lpstr>
      <vt:lpstr>DNA Replication</vt:lpstr>
      <vt:lpstr>DNA Replication</vt:lpstr>
      <vt:lpstr>DNA Replication</vt:lpstr>
      <vt:lpstr>RNA synthesis</vt:lpstr>
      <vt:lpstr>RNA polymerases</vt:lpstr>
      <vt:lpstr>Transcription steps </vt:lpstr>
      <vt:lpstr>Post-transcriptional processing</vt:lpstr>
      <vt:lpstr>Post-transcriptional processing</vt:lpstr>
      <vt:lpstr>Post-transcriptional processing</vt:lpstr>
      <vt:lpstr>Translation</vt:lpstr>
      <vt:lpstr>Translation</vt:lpstr>
      <vt:lpstr>Translation</vt:lpstr>
      <vt:lpstr>Translation</vt:lpstr>
      <vt:lpstr>Translation</vt:lpstr>
      <vt:lpstr>Translation</vt:lpstr>
      <vt:lpstr>Replication, Transcription &amp; Translation Project (5 Points)</vt:lpstr>
      <vt:lpstr>Replication, Transcription &amp; Translation Project (5 Points)</vt:lpstr>
      <vt:lpstr>Lessons</vt:lpstr>
      <vt:lpstr>Lessons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kananr</dc:creator>
  <cp:lastModifiedBy>kananr</cp:lastModifiedBy>
  <cp:revision>161</cp:revision>
  <dcterms:created xsi:type="dcterms:W3CDTF">2009-11-02T06:44:58Z</dcterms:created>
  <dcterms:modified xsi:type="dcterms:W3CDTF">2013-02-09T10:57:43Z</dcterms:modified>
</cp:coreProperties>
</file>