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0" autoAdjust="0"/>
    <p:restoredTop sz="94660" autoAdjust="0"/>
  </p:normalViewPr>
  <p:slideViewPr>
    <p:cSldViewPr>
      <p:cViewPr>
        <p:scale>
          <a:sx n="100" d="100"/>
          <a:sy n="100" d="100"/>
        </p:scale>
        <p:origin x="-744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9BD100-91B8-4D1B-B188-1C542A89FB8A}" type="datetimeFigureOut">
              <a:rPr lang="en-US" smtClean="0"/>
              <a:pPr/>
              <a:t>09-Feb-13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684B4-9296-46C3-A5ED-C6E013AB28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799D5-0582-4CFD-AC69-091CB9E42193}" type="datetimeFigureOut">
              <a:rPr lang="en-US" smtClean="0"/>
              <a:pPr/>
              <a:t>09-Feb-13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F1422-D376-4FCE-8223-96FAC982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676400" y="228600"/>
            <a:ext cx="6632448" cy="1066800"/>
          </a:xfrm>
          <a:ln>
            <a:noFill/>
          </a:ln>
        </p:spPr>
        <p:txBody>
          <a:bodyPr vert="horz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ctr" rtl="0">
              <a:spcBef>
                <a:spcPct val="0"/>
              </a:spcBef>
              <a:buNone/>
              <a:defRPr sz="4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696200" cy="4876800"/>
          </a:xfrm>
        </p:spPr>
        <p:txBody>
          <a:bodyPr lIns="0" rIns="18288"/>
          <a:lstStyle>
            <a:lvl1pPr marL="0" marR="4572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Dr </a:t>
            </a:r>
            <a:r>
              <a:rPr lang="en-US" dirty="0" err="1" smtClean="0"/>
              <a:t>Raed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kingsaudbinabdulaziz_univ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66800" cy="1247775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rot="5400000">
            <a:off x="-2209006" y="3352800"/>
            <a:ext cx="6704806" cy="794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10800000" flipV="1">
            <a:off x="0" y="6248400"/>
            <a:ext cx="8839200" cy="7620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 rot="10800000">
            <a:off x="0" y="1371600"/>
            <a:ext cx="9144000" cy="1588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8"/>
          <p:cNvSpPr txBox="1">
            <a:spLocks/>
          </p:cNvSpPr>
          <p:nvPr userDrawn="1"/>
        </p:nvSpPr>
        <p:spPr>
          <a:xfrm rot="16200000">
            <a:off x="-1600200" y="3581400"/>
            <a:ext cx="4876800" cy="6096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</a:bodyPr>
          <a:lstStyle>
            <a:lvl1pPr algn="ctr" rtl="0">
              <a:spcBef>
                <a:spcPct val="0"/>
              </a:spcBef>
              <a:buNone/>
              <a:defRPr sz="44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Molecular Diagnostics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CLAB 320</a:t>
            </a:r>
            <a:endParaRPr kumimoji="0" lang="en-US" sz="3600" b="1" i="0" u="none" strike="noStrike" kern="1200" cap="none" spc="0" normalizeH="0" baseline="0" noProof="0" dirty="0">
              <a:ln w="18000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4277-E636-4BFF-84AC-F221F4CF4FCD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B3DE-BCF3-49E1-B13A-FED03176FF7A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9BC23-2F32-4968-9737-1768688C02ED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676400" y="228600"/>
            <a:ext cx="6632448" cy="1066800"/>
          </a:xfrm>
          <a:ln>
            <a:noFill/>
          </a:ln>
        </p:spPr>
        <p:txBody>
          <a:bodyPr vert="horz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ctr" rtl="0">
              <a:spcBef>
                <a:spcPct val="0"/>
              </a:spcBef>
              <a:buNone/>
              <a:defRPr sz="4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8001000" cy="4876800"/>
          </a:xfrm>
        </p:spPr>
        <p:txBody>
          <a:bodyPr lIns="0" rIns="18288"/>
          <a:lstStyle>
            <a:lvl1pPr marL="0" marR="4572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Dr </a:t>
            </a:r>
            <a:r>
              <a:rPr lang="en-US" dirty="0" err="1" smtClean="0"/>
              <a:t>Raed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kingsaudbinabdulaziz_univ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66800" cy="1247775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rot="5400000">
            <a:off x="-2209006" y="3352800"/>
            <a:ext cx="6704806" cy="794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10800000" flipV="1">
            <a:off x="0" y="6248400"/>
            <a:ext cx="9144000" cy="7620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 rot="10800000">
            <a:off x="0" y="1371600"/>
            <a:ext cx="9144000" cy="1588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8"/>
          <p:cNvSpPr txBox="1">
            <a:spLocks/>
          </p:cNvSpPr>
          <p:nvPr userDrawn="1"/>
        </p:nvSpPr>
        <p:spPr>
          <a:xfrm rot="16200000">
            <a:off x="-1600200" y="3581400"/>
            <a:ext cx="4876800" cy="6096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</a:bodyPr>
          <a:lstStyle>
            <a:lvl1pPr algn="ctr" rtl="0">
              <a:spcBef>
                <a:spcPct val="0"/>
              </a:spcBef>
              <a:buNone/>
              <a:defRPr sz="44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Molecular Diagnostics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CLAB 320</a:t>
            </a:r>
            <a:endParaRPr kumimoji="0" lang="en-US" sz="3600" b="1" i="0" u="none" strike="noStrike" kern="1200" cap="none" spc="0" normalizeH="0" baseline="0" noProof="0" dirty="0">
              <a:ln w="18000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4C8B-2534-4A8D-B115-7568FBE5C543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bg2">
                    <a:lumMod val="75000"/>
                  </a:schemeClr>
                </a:solidFill>
              </a:defRPr>
            </a:lvl2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E96C-BB54-474F-ABA3-A54B7DAA6B60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EB79-5918-4690-B3A6-88A750DD6884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5B20E-1B93-4E78-820A-0DFC744148FE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23E66-C58F-4649-ACF5-F1D9292ED282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482-90EE-4177-B388-545048A2EB21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1978-A8D1-4DB2-A30F-74349D21927B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FFCA67-C312-4057-89D6-14683D709F00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75" r:id="rId3"/>
    <p:sldLayoutId id="214748367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learn.genetics.utah.ed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learn.genetics.utah.ed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28600"/>
            <a:ext cx="6937248" cy="1066800"/>
          </a:xfrm>
        </p:spPr>
        <p:txBody>
          <a:bodyPr/>
          <a:lstStyle/>
          <a:p>
            <a:r>
              <a:rPr lang="en-US" sz="3200" dirty="0" smtClean="0"/>
              <a:t>Nucleic Acid Extraction &amp; </a:t>
            </a:r>
            <a:r>
              <a:rPr lang="en-US" sz="3200" dirty="0" err="1" smtClean="0"/>
              <a:t>Quantitation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marL="342900" marR="0" lvl="0" indent="-34290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Introduction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Reasons for extracting nucleic acids (DNA &amp; RNA)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Genetic testing 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Cancer characterization (analysis of tumors,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myeloproliferative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disorders)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Human identity testing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Paternity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Forensics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Infectious organisms (detection, characterization)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914400" marR="0" lvl="1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UcPeriod" startAt="2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Specimens - Variety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Body fluids including blood, urine, semen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err="1" smtClean="0">
                <a:latin typeface="Arial"/>
                <a:ea typeface="Times New Roman"/>
                <a:cs typeface="Arial"/>
              </a:rPr>
              <a:t>Buccal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swabs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Tissues (fresh &amp; preserved)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Cultured microorganism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>
                <a:latin typeface="Arial"/>
                <a:ea typeface="Times New Roman"/>
                <a:cs typeface="Arial"/>
              </a:rPr>
              <a:t>Nucleic acid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quantitation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Nucleic acid </a:t>
            </a:r>
            <a:r>
              <a:rPr lang="en-US" sz="2800" b="1" dirty="0" err="1" smtClean="0">
                <a:latin typeface="Arial"/>
                <a:ea typeface="Times New Roman"/>
                <a:cs typeface="Arial"/>
              </a:rPr>
              <a:t>quantitation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6007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Optical density (OD) units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1.0 OD unit at A</a:t>
            </a:r>
            <a:r>
              <a:rPr lang="en-US" sz="2400" baseline="-25000" dirty="0" smtClean="0">
                <a:latin typeface="Arial"/>
                <a:ea typeface="Times New Roman"/>
                <a:cs typeface="Arial"/>
              </a:rPr>
              <a:t>260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 (OD</a:t>
            </a:r>
            <a:r>
              <a:rPr lang="en-US" sz="2400" baseline="-25000" dirty="0" smtClean="0">
                <a:latin typeface="Arial"/>
                <a:ea typeface="Times New Roman"/>
                <a:cs typeface="Arial"/>
              </a:rPr>
              <a:t>260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) = 50 µg/ml double stranded DNA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1.0 OD</a:t>
            </a:r>
            <a:r>
              <a:rPr lang="en-US" sz="2400" baseline="-25000" dirty="0" smtClean="0">
                <a:latin typeface="Arial"/>
                <a:ea typeface="Times New Roman"/>
                <a:cs typeface="Arial"/>
              </a:rPr>
              <a:t>260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unit = 40 µg/ml RNA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6007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Yield calculation (total amount of nucleic acid)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Calculate µg/ml based on OD</a:t>
            </a:r>
            <a:r>
              <a:rPr lang="en-US" sz="2400" baseline="-25000" dirty="0" smtClean="0">
                <a:latin typeface="Arial"/>
                <a:ea typeface="Times New Roman"/>
                <a:cs typeface="Arial"/>
              </a:rPr>
              <a:t>260 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reading &amp; dilution (if any) used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Convert the nucleic acid concentration from µg/ml to µg/µl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Multiply µg/µl X µl = Total µg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742950" lvl="1" indent="-285750" algn="l">
              <a:spcBef>
                <a:spcPts val="0"/>
              </a:spcBef>
              <a:buFont typeface="+mj-lt"/>
              <a:buAutoNum type="alphaUcPeriod"/>
              <a:tabLst>
                <a:tab pos="56007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Example: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A DNA sample gives the following results: 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097280" marR="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Total volume = 100 µl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097280" marR="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Specimen diluted 1:5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097280" marR="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Diluted specimen OD</a:t>
            </a:r>
            <a:r>
              <a:rPr lang="en-US" sz="2800" baseline="-25000" dirty="0" smtClean="0">
                <a:latin typeface="Arial"/>
                <a:ea typeface="Times New Roman"/>
                <a:cs typeface="Arial"/>
              </a:rPr>
              <a:t>260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= 0.500 units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097280" marR="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Diluted specimen OD</a:t>
            </a:r>
            <a:r>
              <a:rPr lang="en-US" sz="2800" baseline="-25000" dirty="0" smtClean="0">
                <a:latin typeface="Arial"/>
                <a:ea typeface="Times New Roman"/>
                <a:cs typeface="Arial"/>
              </a:rPr>
              <a:t>280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= 0.300 units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Yield calculation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0.5 OD</a:t>
            </a:r>
            <a:r>
              <a:rPr lang="en-US" baseline="-25000" dirty="0" smtClean="0">
                <a:latin typeface="Arial"/>
                <a:ea typeface="Times New Roman"/>
                <a:cs typeface="Arial"/>
              </a:rPr>
              <a:t>260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units X 50 µg/ml per 1 OD</a:t>
            </a:r>
            <a:r>
              <a:rPr lang="en-US" baseline="-25000" dirty="0" smtClean="0">
                <a:latin typeface="Arial"/>
                <a:ea typeface="Times New Roman"/>
                <a:cs typeface="Arial"/>
              </a:rPr>
              <a:t>260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unit  = 25 µg/ml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Specimen diluted 1:5  = 125 µg/ml original concentration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125 µg/ml X 1ml/1000 µl = 0.125 µg/µl = 12.5 µg/100µl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Yield = 12.5 µg DNA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Purity calculation: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097280" marR="0">
              <a:spcBef>
                <a:spcPts val="0"/>
              </a:spcBef>
              <a:spcAft>
                <a:spcPts val="0"/>
              </a:spcAft>
            </a:pPr>
            <a:r>
              <a:rPr lang="en-US" sz="2800" u="sng" dirty="0" smtClean="0">
                <a:latin typeface="Arial"/>
                <a:ea typeface="Times New Roman"/>
                <a:cs typeface="Arial"/>
              </a:rPr>
              <a:t>OD</a:t>
            </a:r>
            <a:r>
              <a:rPr lang="en-US" sz="2800" u="sng" baseline="-25000" dirty="0" smtClean="0">
                <a:latin typeface="Arial"/>
                <a:ea typeface="Times New Roman"/>
                <a:cs typeface="Arial"/>
              </a:rPr>
              <a:t>260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   =   </a:t>
            </a:r>
            <a:r>
              <a:rPr lang="en-US" sz="2800" u="sng" dirty="0" smtClean="0">
                <a:latin typeface="Arial"/>
                <a:ea typeface="Times New Roman"/>
                <a:cs typeface="Arial"/>
              </a:rPr>
              <a:t>0.500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  =   1.7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097280" marR="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OD</a:t>
            </a:r>
            <a:r>
              <a:rPr lang="en-US" sz="2800" baseline="-25000" dirty="0" smtClean="0">
                <a:latin typeface="Arial"/>
                <a:ea typeface="Times New Roman"/>
                <a:cs typeface="Arial"/>
              </a:rPr>
              <a:t>280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        0.300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Lessons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marL="342900" marR="0" lvl="0" indent="-342900">
              <a:spcBef>
                <a:spcPts val="0"/>
              </a:spcBef>
              <a:buFont typeface="+mj-lt"/>
              <a:buAutoNum type="arabicPeriod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List some of reasons for extracting nucleic acids.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Compare DNA and RNA with respect to their: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Relative stability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Extraction protocols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Briefly outline the basic laboratory procedure for extracting nucleic acids including: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Universal Precautions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Aerosol Resistant Tips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Centrifugation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dirty="0" err="1" smtClean="0">
                <a:latin typeface="Arial"/>
                <a:ea typeface="Times New Roman"/>
                <a:cs typeface="Arial"/>
              </a:rPr>
              <a:t>Vortexing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Specimen processing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Briefly outline the solid-phase extraction procedure.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Summarize factors which interfere with nucleic acid extraction including: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dirty="0" err="1" smtClean="0">
                <a:latin typeface="Arial"/>
                <a:ea typeface="Times New Roman"/>
                <a:cs typeface="Arial"/>
              </a:rPr>
              <a:t>RNase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Freeze-thaw cycles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Determine and evaluate the purity of a nucleic acid preparation.  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7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Calculate nucleic acid yield for RNA and DNA preparations.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endParaRPr lang="en-US" sz="2800" dirty="0" smtClean="0">
              <a:latin typeface="Arial"/>
              <a:ea typeface="Times New Roman"/>
              <a:cs typeface="Times New Roman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DNA Extraction Project</a:t>
            </a:r>
            <a:br>
              <a:rPr lang="en-US" sz="3600" dirty="0" smtClean="0"/>
            </a:br>
            <a:r>
              <a:rPr lang="en-US" sz="3600" dirty="0" smtClean="0"/>
              <a:t>(5 Points)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 Website:</a:t>
            </a:r>
          </a:p>
          <a:p>
            <a:r>
              <a:rPr lang="en-US" sz="1500" b="1" u="sng" dirty="0" smtClean="0">
                <a:latin typeface="Arial" pitchFamily="34" charset="0"/>
                <a:cs typeface="Arial" pitchFamily="34" charset="0"/>
                <a:hlinkClick r:id="rId2"/>
              </a:rPr>
              <a:t>http://learn.genetics.utah.edu/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→The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Biotechniques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Virtual Laboratory→ DNA Extraction</a:t>
            </a:r>
          </a:p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1.   Name 3 reasons for isolating DNA.</a:t>
            </a:r>
          </a:p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2.   Name the specimen collected for this DNA extraction exercise.</a:t>
            </a:r>
          </a:p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3.   Name the four DNA purification steps.</a:t>
            </a:r>
          </a:p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4.   Name the two reagents in the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lysis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solution.  What is the purpose of each?</a:t>
            </a:r>
          </a:p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500" b="1" i="1" dirty="0" smtClean="0">
                <a:latin typeface="Arial" pitchFamily="34" charset="0"/>
                <a:cs typeface="Arial" pitchFamily="34" charset="0"/>
              </a:rPr>
              <a:t> 5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.   Name the purpose of the concentrated salt solution.</a:t>
            </a:r>
          </a:p>
          <a:p>
            <a:r>
              <a:rPr lang="en-US" sz="1500" b="1" i="1" dirty="0" smtClean="0">
                <a:latin typeface="Arial" pitchFamily="34" charset="0"/>
                <a:cs typeface="Arial" pitchFamily="34" charset="0"/>
              </a:rPr>
              <a:t> 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500" b="1" i="1" dirty="0" smtClean="0">
                <a:latin typeface="Arial" pitchFamily="34" charset="0"/>
                <a:cs typeface="Arial" pitchFamily="34" charset="0"/>
              </a:rPr>
              <a:t> 6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.   Name the purpose of adding isopropyl alcohol to the DNA suspension.</a:t>
            </a:r>
          </a:p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1500" b="1" i="1" dirty="0" smtClean="0">
                <a:latin typeface="Arial" pitchFamily="34" charset="0"/>
                <a:cs typeface="Arial" pitchFamily="34" charset="0"/>
              </a:rPr>
              <a:t> 7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.   How can DNA be stored for many years?</a:t>
            </a:r>
          </a:p>
          <a:p>
            <a:r>
              <a:rPr lang="en-US" sz="1500" b="1" i="1" dirty="0" smtClean="0">
                <a:latin typeface="Arial" pitchFamily="34" charset="0"/>
                <a:cs typeface="Arial" pitchFamily="34" charset="0"/>
              </a:rPr>
              <a:t> 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endParaRPr lang="en-US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228600"/>
            <a:ext cx="7162800" cy="1066800"/>
          </a:xfrm>
        </p:spPr>
        <p:txBody>
          <a:bodyPr/>
          <a:lstStyle/>
          <a:p>
            <a:r>
              <a:rPr lang="en-US" sz="3200" dirty="0" smtClean="0">
                <a:solidFill>
                  <a:srgbClr val="E7BC29">
                    <a:tint val="90000"/>
                    <a:satMod val="120000"/>
                  </a:srgbClr>
                </a:solidFill>
              </a:rPr>
              <a:t>Nucleic Acid Extraction &amp; </a:t>
            </a:r>
            <a:r>
              <a:rPr lang="en-US" sz="3200" dirty="0" err="1" smtClean="0">
                <a:solidFill>
                  <a:srgbClr val="E7BC29">
                    <a:tint val="90000"/>
                    <a:satMod val="120000"/>
                  </a:srgbClr>
                </a:solidFill>
              </a:rPr>
              <a:t>Quantitation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914400" marR="0" lvl="1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UcPeriod" startAt="3"/>
              <a:tabLst>
                <a:tab pos="56007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DNA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Relatively stable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In long, thin strands, which may break (shearing)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Avoid excessive &amp; rough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pipeting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&amp;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vortexing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914400" marR="0" lvl="1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UcPeriod" startAt="4"/>
              <a:tabLst>
                <a:tab pos="56007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RNA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Total RNA:  mRNA,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tRNA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&amp;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rRNA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(</a:t>
            </a:r>
            <a:r>
              <a:rPr lang="en-US" sz="2400" b="1" dirty="0" smtClean="0">
                <a:latin typeface="Arial"/>
                <a:ea typeface="Times New Roman"/>
                <a:cs typeface="Arial"/>
              </a:rPr>
              <a:t>mRNA most common target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RNA:  Small, </a:t>
            </a:r>
            <a:r>
              <a:rPr lang="en-US" sz="2400" b="1" dirty="0" smtClean="0">
                <a:latin typeface="Arial"/>
                <a:ea typeface="Times New Roman"/>
                <a:cs typeface="Arial"/>
              </a:rPr>
              <a:t>unstable, easily degraded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(DNA preferred target)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RNA testing required for some tests 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RNA viruses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HIV (Human Immunodeficiency Virus)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HCV (Hepatitis C virus)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“Expressed gene” detection (active genes produce mRNA)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228600"/>
            <a:ext cx="7162800" cy="1066800"/>
          </a:xfrm>
        </p:spPr>
        <p:txBody>
          <a:bodyPr/>
          <a:lstStyle/>
          <a:p>
            <a:r>
              <a:rPr lang="en-US" sz="3200" dirty="0" smtClean="0">
                <a:solidFill>
                  <a:srgbClr val="E7BC29">
                    <a:tint val="90000"/>
                    <a:satMod val="120000"/>
                  </a:srgbClr>
                </a:solidFill>
              </a:rPr>
              <a:t>Nucleic Acid Extraction &amp; </a:t>
            </a:r>
            <a:r>
              <a:rPr lang="en-US" sz="3200" dirty="0" err="1" smtClean="0">
                <a:solidFill>
                  <a:srgbClr val="E7BC29">
                    <a:tint val="90000"/>
                    <a:satMod val="120000"/>
                  </a:srgbClr>
                </a:solidFill>
              </a:rPr>
              <a:t>Quantitation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8001000" cy="5257800"/>
          </a:xfrm>
        </p:spPr>
        <p:txBody>
          <a:bodyPr>
            <a:normAutofit fontScale="92500" lnSpcReduction="10000"/>
          </a:bodyPr>
          <a:lstStyle/>
          <a:p>
            <a:pPr marL="742950" lvl="1" indent="-285750" algn="l">
              <a:spcBef>
                <a:spcPts val="0"/>
              </a:spcBef>
              <a:buFont typeface="+mj-lt"/>
              <a:buAutoNum type="alphaUcPeriod"/>
              <a:tabLst>
                <a:tab pos="56007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Basic laboratory procedures (Protect lab worker &amp; samples)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Use </a:t>
            </a:r>
            <a:r>
              <a:rPr lang="en-US" sz="2400" b="1" dirty="0" smtClean="0">
                <a:latin typeface="Arial"/>
                <a:ea typeface="Times New Roman"/>
                <a:cs typeface="Arial"/>
              </a:rPr>
              <a:t>Universal Precautions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(wear gloves &amp; gown)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Use </a:t>
            </a:r>
            <a:r>
              <a:rPr lang="en-US" sz="2400" b="1" dirty="0" smtClean="0">
                <a:latin typeface="Arial"/>
                <a:ea typeface="Times New Roman"/>
                <a:cs typeface="Arial"/>
              </a:rPr>
              <a:t>Aerosol Resistant Tips (ART)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:  Prevents contamination of pipettes (which can contaminate samples)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Small mistakes can lead to big consequences since working with small samples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Pulse spin - Short bursts of centrifuge reaching full speed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Force specimen to bottom of tube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Prevent losing specimen/creating aerosols when tube opened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Don’t over vortex:  Leads to shearing of nucleic acid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r>
              <a:rPr lang="en-US" sz="2800" dirty="0" smtClean="0">
                <a:latin typeface="Arial"/>
                <a:ea typeface="Times New Roman"/>
              </a:rPr>
              <a:t/>
            </a:r>
            <a:br>
              <a:rPr lang="en-US" sz="2800" dirty="0" smtClean="0">
                <a:latin typeface="Arial"/>
                <a:ea typeface="Times New Roman"/>
              </a:rPr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228600"/>
            <a:ext cx="7162800" cy="1066800"/>
          </a:xfrm>
        </p:spPr>
        <p:txBody>
          <a:bodyPr/>
          <a:lstStyle/>
          <a:p>
            <a:r>
              <a:rPr lang="en-US" sz="3200" dirty="0" smtClean="0">
                <a:solidFill>
                  <a:srgbClr val="E7BC29">
                    <a:tint val="90000"/>
                    <a:satMod val="120000"/>
                  </a:srgbClr>
                </a:solidFill>
              </a:rPr>
              <a:t>Nucleic Acid Extraction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2"/>
              <a:tabLst>
                <a:tab pos="56007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Basic steps in nucleic acid extraction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Cell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lysis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(disrupt cell membranes)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Digest proteins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Purify DNA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914400" marR="0" lvl="1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lphaUcPeriod" startAt="3"/>
              <a:tabLst>
                <a:tab pos="56007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DNA extraction protocols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Liquid-phase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Cell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lysate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added to solvents w/ different solubility constants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DNA present in one layer &amp; not in the other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DNA layer separated, DNA precipitated out, then rehydrated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Example:  Phenol-chloroform protocol (Nasty reagents)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Website:  </a:t>
            </a:r>
            <a:r>
              <a:rPr lang="en-US" u="sng" dirty="0" smtClean="0">
                <a:latin typeface="Arial"/>
                <a:ea typeface="Times New Roman"/>
                <a:cs typeface="Arial"/>
                <a:hlinkClick r:id="rId2"/>
              </a:rPr>
              <a:t>http://learn.genetics.utah.edu/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→The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Biotechniques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Virtual Laboratory→ DNA Extraction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228600"/>
            <a:ext cx="7162800" cy="1066800"/>
          </a:xfrm>
        </p:spPr>
        <p:txBody>
          <a:bodyPr/>
          <a:lstStyle/>
          <a:p>
            <a:r>
              <a:rPr lang="en-US" sz="3200" dirty="0" smtClean="0">
                <a:solidFill>
                  <a:srgbClr val="E7BC29">
                    <a:tint val="90000"/>
                    <a:satMod val="120000"/>
                  </a:srgbClr>
                </a:solidFill>
              </a:rPr>
              <a:t>Nucleic Acid Extraction &amp; </a:t>
            </a:r>
            <a:r>
              <a:rPr lang="en-US" sz="3200" dirty="0" err="1" smtClean="0">
                <a:solidFill>
                  <a:srgbClr val="E7BC29">
                    <a:tint val="90000"/>
                    <a:satMod val="120000"/>
                  </a:srgbClr>
                </a:solidFill>
              </a:rPr>
              <a:t>Quantitation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371600" marR="0" lvl="2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tabLst>
                <a:tab pos="84582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Solid-phase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– silica (glass particles) method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Protocol used by many clinical labs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Fast, safe &amp; yields very clean DNA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DNA binds reversibly to silica depending on pH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Protocol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3258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Cells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lysed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&amp; treated w/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proteinases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(removes proteins)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3258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DNA precipitated by addition of alcohol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3258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DNA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resuspended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&amp; added to column with silica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3258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Centrifugation helps suspension pass though column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3258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DNA attaches to column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3258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Column rinsed with buffer to remove debris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3258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DNA eluted from column with a different buffer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13258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Purified DNA in bottom of tube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914400" lvl="1" indent="-457200" algn="l">
              <a:spcBef>
                <a:spcPts val="0"/>
              </a:spcBef>
              <a:buFont typeface="+mj-lt"/>
              <a:buAutoNum type="alphaLcPeriod" startAt="5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Some RNA may also be extracted with this protocol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Can add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RNase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to remove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RNA unstable &amp; much destroyed during processing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914400" lvl="1" indent="-457200" algn="l">
              <a:spcBef>
                <a:spcPts val="0"/>
              </a:spcBef>
              <a:buFont typeface="+mj-lt"/>
              <a:buAutoNum type="alphaLcPeriod" startAt="6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Yield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Average 6 µg from 200 µl whole human blood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Size Up to 50 kb; most 20-30 kb range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 startAt="3"/>
              <a:tabLst>
                <a:tab pos="822960" algn="l"/>
              </a:tabLst>
            </a:pPr>
            <a:endParaRPr lang="en-US" sz="2900" b="1" dirty="0" smtClean="0">
              <a:latin typeface="Arial"/>
              <a:ea typeface="Times New Roman"/>
              <a:cs typeface="Times New Roman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 startAt="3"/>
              <a:tabLst>
                <a:tab pos="822960" algn="l"/>
              </a:tabLst>
            </a:pPr>
            <a:r>
              <a:rPr lang="en-US" sz="2900" b="1" dirty="0" smtClean="0">
                <a:latin typeface="Arial"/>
                <a:ea typeface="Times New Roman"/>
                <a:cs typeface="Arial"/>
              </a:rPr>
              <a:t>Avoid multiple freeze-thaw cycles</a:t>
            </a:r>
            <a:endParaRPr lang="en-US" sz="2900" dirty="0" smtClean="0">
              <a:latin typeface="Arial"/>
              <a:ea typeface="Times New Roman"/>
              <a:cs typeface="Times New Roman"/>
            </a:endParaRP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742950" lvl="1" indent="-285750" algn="l">
              <a:spcBef>
                <a:spcPts val="0"/>
              </a:spcBef>
              <a:buFont typeface="+mj-lt"/>
              <a:buAutoNum type="alphaUcPeriod"/>
              <a:tabLst>
                <a:tab pos="56007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RNA extraction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Similar to DNA protocols (Liquid &amp; solid phase) but more difficult</a:t>
            </a: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RNA unstable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Process fresh specimens promptly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Place in special preservative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Snap-freeze in liquid nitrogen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371600" lvl="2" indent="-457200" algn="l">
              <a:spcBef>
                <a:spcPts val="0"/>
              </a:spcBef>
              <a:buFont typeface="+mj-lt"/>
              <a:buAutoNum type="arabicPeriod" startAt="3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RNases ubiquitous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(hands, water, equipment, </a:t>
            </a:r>
            <a:r>
              <a:rPr lang="en-US" sz="2400" b="1" dirty="0" smtClean="0">
                <a:latin typeface="Arial"/>
                <a:ea typeface="Times New Roman"/>
                <a:cs typeface="Arial"/>
              </a:rPr>
              <a:t>everywhere!!!!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1371600" lvl="2" indent="-457200" algn="l">
              <a:spcBef>
                <a:spcPts val="0"/>
              </a:spcBef>
              <a:buFont typeface="+mj-lt"/>
              <a:buAutoNum type="arabicPeriod" startAt="4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Special requirements - </a:t>
            </a:r>
            <a:r>
              <a:rPr lang="en-US" sz="2400" b="1" dirty="0" err="1" smtClean="0">
                <a:latin typeface="Arial"/>
                <a:ea typeface="Times New Roman"/>
                <a:cs typeface="Arial"/>
              </a:rPr>
              <a:t>RNase</a:t>
            </a:r>
            <a:r>
              <a:rPr lang="en-US" sz="2400" b="1" dirty="0" smtClean="0">
                <a:latin typeface="Arial"/>
                <a:ea typeface="Times New Roman"/>
                <a:cs typeface="Arial"/>
              </a:rPr>
              <a:t> free components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err="1" smtClean="0">
                <a:latin typeface="Arial"/>
                <a:ea typeface="Times New Roman"/>
                <a:cs typeface="Arial"/>
              </a:rPr>
              <a:t>RNase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-free reagents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err="1" smtClean="0">
                <a:latin typeface="Arial"/>
                <a:ea typeface="Times New Roman"/>
                <a:cs typeface="Arial"/>
              </a:rPr>
              <a:t>RNase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-free water:  Treat with special chemical to inactivate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err="1" smtClean="0">
                <a:latin typeface="Arial"/>
                <a:ea typeface="Times New Roman"/>
                <a:cs typeface="Arial"/>
              </a:rPr>
              <a:t>RNase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-free plastic ware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Clean equipment/working surfaces with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RNase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-free detergents or chemicals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Use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DNase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to remove DNA which can interfere with test results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371600" marR="0" lvl="2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Cell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lysis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buffers include chemicals to inactivate RNases found in cells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Wear gloves &amp; change frequently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Avoid multiple freeze-thaw cycles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/>
              <a:t>Nucleic acid purity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r>
              <a:rPr lang="en-US" sz="2800" b="1" dirty="0" smtClean="0">
                <a:latin typeface="Arial"/>
                <a:ea typeface="Times New Roman"/>
                <a:cs typeface="Arial"/>
              </a:rPr>
              <a:t>Nucleic acid purity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6007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Ultraviolet (UV) spectrophotometer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Nucleic acids absorb UV light at 260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nM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(A</a:t>
            </a:r>
            <a:r>
              <a:rPr lang="en-US" sz="2400" baseline="-25000" dirty="0" smtClean="0">
                <a:latin typeface="Arial"/>
                <a:ea typeface="Times New Roman"/>
                <a:cs typeface="Arial"/>
              </a:rPr>
              <a:t>260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Proteins absorb UV at 280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nM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(A</a:t>
            </a:r>
            <a:r>
              <a:rPr lang="en-US" sz="2400" baseline="-25000" dirty="0" smtClean="0">
                <a:latin typeface="Arial"/>
                <a:ea typeface="Times New Roman"/>
                <a:cs typeface="Arial"/>
              </a:rPr>
              <a:t>280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6007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Use Nucleic acid to Protein ratio to determine purity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Ratio of 1.8 to 2.0:  Very clean nucleic acid preparation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Ratio of 1.6 to 1.8:  Acceptable for some tests (PCR) but not others (sequencing)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Ratio of &lt;1.6:  Not acceptable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1129</TotalTime>
  <Words>489</Words>
  <Application>Microsoft Office PowerPoint</Application>
  <PresentationFormat>On-screen Show (4:3)</PresentationFormat>
  <Paragraphs>227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Nucleic Acid Extraction &amp; Quantitation</vt:lpstr>
      <vt:lpstr>Nucleic Acid Extraction &amp; Quantitation</vt:lpstr>
      <vt:lpstr>Nucleic Acid Extraction &amp; Quantitation</vt:lpstr>
      <vt:lpstr>Nucleic Acid Extraction</vt:lpstr>
      <vt:lpstr>Nucleic Acid Extraction &amp; Quantitation</vt:lpstr>
      <vt:lpstr>Slide 6</vt:lpstr>
      <vt:lpstr>Slide 7</vt:lpstr>
      <vt:lpstr>Slide 8</vt:lpstr>
      <vt:lpstr>Nucleic acid purity</vt:lpstr>
      <vt:lpstr>Nucleic acid quantitation</vt:lpstr>
      <vt:lpstr>Slide 11</vt:lpstr>
      <vt:lpstr>Lessons</vt:lpstr>
      <vt:lpstr> DNA Extraction Project (5 Points)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kananr</dc:creator>
  <cp:lastModifiedBy>kananr</cp:lastModifiedBy>
  <cp:revision>119</cp:revision>
  <dcterms:created xsi:type="dcterms:W3CDTF">2009-11-02T06:44:58Z</dcterms:created>
  <dcterms:modified xsi:type="dcterms:W3CDTF">2013-02-09T10:57:01Z</dcterms:modified>
</cp:coreProperties>
</file>