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activeX/activeX2.xml" ContentType="application/vnd.ms-office.activeX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Override PartName="/ppt/activeX/activeX1.xml" ContentType="application/vnd.ms-office.activeX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activeX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0" r:id="rId15"/>
    <p:sldId id="278" r:id="rId16"/>
    <p:sldId id="269" r:id="rId17"/>
    <p:sldId id="270" r:id="rId18"/>
    <p:sldId id="271" r:id="rId19"/>
    <p:sldId id="272" r:id="rId20"/>
    <p:sldId id="279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88" autoAdjust="0"/>
    <p:restoredTop sz="94660" autoAdjust="0"/>
  </p:normalViewPr>
  <p:slideViewPr>
    <p:cSldViewPr>
      <p:cViewPr>
        <p:scale>
          <a:sx n="90" d="100"/>
          <a:sy n="90" d="100"/>
        </p:scale>
        <p:origin x="-1050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9BD100-91B8-4D1B-B188-1C542A89FB8A}" type="datetimeFigureOut">
              <a:rPr lang="en-US" smtClean="0"/>
              <a:pPr/>
              <a:t>16-Apr-13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C684B4-9296-46C3-A5ED-C6E013AB282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0799D5-0582-4CFD-AC69-091CB9E42193}" type="datetimeFigureOut">
              <a:rPr lang="en-US" smtClean="0"/>
              <a:pPr/>
              <a:t>16-Apr-13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F1422-D376-4FCE-8223-96FAC982A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676400" y="228600"/>
            <a:ext cx="6632448" cy="1066800"/>
          </a:xfrm>
          <a:ln>
            <a:noFill/>
          </a:ln>
        </p:spPr>
        <p:txBody>
          <a:bodyPr vert="horz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ctr" rtl="0">
              <a:spcBef>
                <a:spcPct val="0"/>
              </a:spcBef>
              <a:buNone/>
              <a:defRPr sz="40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7696200" cy="4876800"/>
          </a:xfrm>
        </p:spPr>
        <p:txBody>
          <a:bodyPr lIns="0" rIns="18288"/>
          <a:lstStyle>
            <a:lvl1pPr marL="0" marR="4572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Dr </a:t>
            </a:r>
            <a:r>
              <a:rPr lang="en-US" dirty="0" err="1" smtClean="0"/>
              <a:t>Raed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 smtClean="0"/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kingsaudbinabdulaziz_univ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066800" cy="1247775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rot="5400000">
            <a:off x="-2209006" y="3352800"/>
            <a:ext cx="6704806" cy="794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rot="10800000" flipV="1">
            <a:off x="0" y="6248400"/>
            <a:ext cx="8839200" cy="76200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 rot="10800000">
            <a:off x="0" y="1371600"/>
            <a:ext cx="9144000" cy="1588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8"/>
          <p:cNvSpPr txBox="1">
            <a:spLocks/>
          </p:cNvSpPr>
          <p:nvPr userDrawn="1"/>
        </p:nvSpPr>
        <p:spPr>
          <a:xfrm rot="16200000">
            <a:off x="-1600200" y="3581400"/>
            <a:ext cx="4876800" cy="60960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</a:bodyPr>
          <a:lstStyle>
            <a:lvl1pPr algn="ctr" rtl="0">
              <a:spcBef>
                <a:spcPct val="0"/>
              </a:spcBef>
              <a:buNone/>
              <a:defRPr sz="44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 w="18000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Molecular Diagnostics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 w="18000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CLAB 321</a:t>
            </a:r>
            <a:endParaRPr kumimoji="0" lang="en-US" sz="3600" b="1" i="0" u="none" strike="noStrike" kern="1200" cap="none" spc="0" normalizeH="0" baseline="0" noProof="0" dirty="0">
              <a:ln w="18000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A4277-E636-4BFF-84AC-F221F4CF4FCD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B3DE-BCF3-49E1-B13A-FED03176FF7A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9BC23-2F32-4968-9737-1768688C02ED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676400" y="228600"/>
            <a:ext cx="6632448" cy="1066800"/>
          </a:xfrm>
          <a:ln>
            <a:noFill/>
          </a:ln>
        </p:spPr>
        <p:txBody>
          <a:bodyPr vert="horz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ctr" rtl="0">
              <a:spcBef>
                <a:spcPct val="0"/>
              </a:spcBef>
              <a:buNone/>
              <a:defRPr sz="40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8001000" cy="4876800"/>
          </a:xfrm>
        </p:spPr>
        <p:txBody>
          <a:bodyPr lIns="0" rIns="18288"/>
          <a:lstStyle>
            <a:lvl1pPr marL="0" marR="4572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Dr </a:t>
            </a:r>
            <a:r>
              <a:rPr lang="en-US" dirty="0" err="1" smtClean="0"/>
              <a:t>Raed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 smtClean="0"/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kingsaudbinabdulaziz_univ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066800" cy="1247775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rot="5400000">
            <a:off x="-2209006" y="3352800"/>
            <a:ext cx="6704806" cy="794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rot="10800000" flipV="1">
            <a:off x="0" y="6248400"/>
            <a:ext cx="9144000" cy="76200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 rot="10800000">
            <a:off x="0" y="1371600"/>
            <a:ext cx="9144000" cy="1588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8"/>
          <p:cNvSpPr txBox="1">
            <a:spLocks/>
          </p:cNvSpPr>
          <p:nvPr userDrawn="1"/>
        </p:nvSpPr>
        <p:spPr>
          <a:xfrm rot="16200000">
            <a:off x="-1600200" y="3581400"/>
            <a:ext cx="4876800" cy="60960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</a:bodyPr>
          <a:lstStyle>
            <a:lvl1pPr algn="ctr" rtl="0">
              <a:spcBef>
                <a:spcPct val="0"/>
              </a:spcBef>
              <a:buNone/>
              <a:defRPr sz="44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 w="18000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Molecular Diagnostics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 w="18000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CLAB 321</a:t>
            </a:r>
            <a:endParaRPr kumimoji="0" lang="en-US" sz="3600" b="1" i="0" u="none" strike="noStrike" kern="1200" cap="none" spc="0" normalizeH="0" baseline="0" noProof="0" dirty="0">
              <a:ln w="18000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4C8B-2534-4A8D-B115-7568FBE5C543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solidFill>
                  <a:schemeClr val="bg2">
                    <a:lumMod val="75000"/>
                  </a:schemeClr>
                </a:solidFill>
              </a:defRPr>
            </a:lvl2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E96C-BB54-474F-ABA3-A54B7DAA6B60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DEB79-5918-4690-B3A6-88A750DD6884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5B20E-1B93-4E78-820A-0DFC744148FE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23E66-C58F-4649-ACF5-F1D9292ED282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B482-90EE-4177-B388-545048A2EB21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1978-A8D1-4DB2-A30F-74349D21927B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EFFCA67-C312-4057-89D6-14683D709F00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675" r:id="rId3"/>
    <p:sldLayoutId id="2147483674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PCR Variations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7772400" cy="4876800"/>
          </a:xfrm>
        </p:spPr>
        <p:txBody>
          <a:bodyPr>
            <a:normAutofit/>
          </a:bodyPr>
          <a:lstStyle/>
          <a:p>
            <a:pPr marL="514350" marR="0" lvl="0" indent="-514350">
              <a:spcBef>
                <a:spcPts val="0"/>
              </a:spcBef>
              <a:buFont typeface="+mj-lt"/>
              <a:buAutoNum type="alphaLcPeriod"/>
              <a:tabLst>
                <a:tab pos="274320" algn="l"/>
              </a:tabLst>
            </a:pPr>
            <a:r>
              <a:rPr lang="en-US" sz="2800" dirty="0" smtClean="0"/>
              <a:t>Introduction - Several PCR variations</a:t>
            </a:r>
          </a:p>
          <a:p>
            <a:pPr marL="914400" lvl="1" indent="-457200" algn="l">
              <a:spcBef>
                <a:spcPts val="0"/>
              </a:spcBef>
              <a:buFont typeface="+mj-lt"/>
              <a:buAutoNum type="alphaL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Reverse Transcriptase - PCR</a:t>
            </a:r>
          </a:p>
          <a:p>
            <a:pPr marL="914400" lvl="1" indent="-457200" algn="l">
              <a:spcBef>
                <a:spcPts val="0"/>
              </a:spcBef>
              <a:buFont typeface="+mj-lt"/>
              <a:buAutoNum type="alphaL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Multiplex PCR</a:t>
            </a:r>
          </a:p>
          <a:p>
            <a:pPr marL="914400" lvl="1" indent="-457200" algn="l">
              <a:spcBef>
                <a:spcPts val="0"/>
              </a:spcBef>
              <a:buFont typeface="+mj-lt"/>
              <a:buAutoNum type="alphaL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Real Time - PCR</a:t>
            </a:r>
          </a:p>
          <a:p>
            <a:pPr marL="342900" marR="0" lvl="0" indent="-342900">
              <a:spcBef>
                <a:spcPts val="0"/>
              </a:spcBef>
              <a:buFont typeface="+mj-lt"/>
              <a:buAutoNum type="alphaLcPeriod"/>
              <a:tabLst>
                <a:tab pos="274320" algn="l"/>
              </a:tabLst>
            </a:pPr>
            <a:r>
              <a:rPr lang="en-US" sz="2800" dirty="0" smtClean="0"/>
              <a:t>Reverse transcriptase - PCR</a:t>
            </a:r>
          </a:p>
          <a:p>
            <a:pPr marL="800100" lvl="1" indent="-34290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Reverse transcriptase</a:t>
            </a:r>
          </a:p>
          <a:p>
            <a:pPr marL="1257300" lvl="2" indent="-34290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A DNA polymerase</a:t>
            </a:r>
          </a:p>
          <a:p>
            <a:pPr marL="1257300" lvl="2" indent="-34290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Isolated from retroviruses (RNA virus)</a:t>
            </a:r>
          </a:p>
          <a:p>
            <a:pPr marL="1257300" lvl="2" indent="-34290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sz="1800" dirty="0" smtClean="0">
                <a:solidFill>
                  <a:schemeClr val="tx2">
                    <a:lumMod val="75000"/>
                  </a:schemeClr>
                </a:solidFill>
              </a:rPr>
              <a:t>Transcribes RNA into DNA</a:t>
            </a:r>
          </a:p>
          <a:p>
            <a:pPr marL="1714500" lvl="3" indent="-34290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sz="1800" b="1" dirty="0" smtClean="0">
                <a:solidFill>
                  <a:schemeClr val="accent4">
                    <a:lumMod val="50000"/>
                  </a:schemeClr>
                </a:solidFill>
              </a:rPr>
              <a:t>Human mRNA</a:t>
            </a:r>
          </a:p>
          <a:p>
            <a:pPr marL="1714500" lvl="3" indent="-34290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sz="1800" b="1" dirty="0" smtClean="0">
                <a:solidFill>
                  <a:schemeClr val="accent4">
                    <a:lumMod val="50000"/>
                  </a:schemeClr>
                </a:solidFill>
              </a:rPr>
              <a:t>Virus RNA</a:t>
            </a:r>
          </a:p>
          <a:p>
            <a:pPr marL="800100" lvl="1" indent="-34290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“New” DNA  = Complementary DNA (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cDNA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marL="800100" lvl="1" indent="-34290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cDNA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used in PCR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2286000"/>
            <a:ext cx="2209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rgbClr val="FFC000"/>
                </a:solidFill>
              </a:rPr>
              <a:t>Real-Time PCR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7772400" cy="4800600"/>
          </a:xfrm>
        </p:spPr>
        <p:txBody>
          <a:bodyPr>
            <a:normAutofit lnSpcReduction="10000"/>
          </a:bodyPr>
          <a:lstStyle/>
          <a:p>
            <a:pPr marL="514350" marR="0" lvl="0" indent="-51435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PCR Phases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Exponential (AKA Geometric)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Reaction specific &amp; precise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Exact doubling of product every cycle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Phase used in Real-Time PCR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Linear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High variability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Reaction components being consumed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Reaction slowing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Products starting to degrade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Plateau 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End-point for gel detection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Reaction has stopped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No more products being made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PCR products will degrade if left too long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 Raed Kanan</a:t>
            </a:r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52400"/>
            <a:ext cx="8001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val 7"/>
          <p:cNvSpPr/>
          <p:nvPr/>
        </p:nvSpPr>
        <p:spPr>
          <a:xfrm>
            <a:off x="4419600" y="1981200"/>
            <a:ext cx="3200400" cy="3276600"/>
          </a:xfrm>
          <a:prstGeom prst="ellipse">
            <a:avLst/>
          </a:prstGeom>
          <a:solidFill>
            <a:schemeClr val="accent3">
              <a:alpha val="27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514600" y="4038600"/>
            <a:ext cx="2667000" cy="1371600"/>
          </a:xfrm>
          <a:prstGeom prst="ellipse">
            <a:avLst/>
          </a:prstGeom>
          <a:solidFill>
            <a:schemeClr val="accent4">
              <a:alpha val="42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2133600"/>
            <a:ext cx="561100" cy="114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5562600" y="3352800"/>
            <a:ext cx="1710804" cy="400110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Exponential</a:t>
            </a:r>
            <a:endParaRPr lang="en-US" sz="20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9912">
            <a:off x="3936110" y="3409887"/>
            <a:ext cx="561100" cy="114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 rot="1542461">
            <a:off x="2897711" y="4542254"/>
            <a:ext cx="1710804" cy="400110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Linear</a:t>
            </a:r>
            <a:endParaRPr lang="en-US" sz="20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Oval 13"/>
          <p:cNvSpPr/>
          <p:nvPr/>
        </p:nvSpPr>
        <p:spPr>
          <a:xfrm>
            <a:off x="6934200" y="1066800"/>
            <a:ext cx="2057400" cy="1371600"/>
          </a:xfrm>
          <a:prstGeom prst="ellipse">
            <a:avLst/>
          </a:prstGeom>
          <a:solidFill>
            <a:schemeClr val="accent1"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308457">
            <a:off x="6998562" y="889448"/>
            <a:ext cx="561100" cy="114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5"/>
          <p:cNvSpPr/>
          <p:nvPr/>
        </p:nvSpPr>
        <p:spPr>
          <a:xfrm rot="18840598">
            <a:off x="7350400" y="1392361"/>
            <a:ext cx="1710804" cy="400110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Plateau</a:t>
            </a:r>
            <a:endParaRPr lang="en-US" sz="20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9" presetClass="emph" presetSubtype="0" repeatCount="indefinite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>
                                      <p:cBhvr override="childStyle"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34207"/>
                                      </p:to>
                                    </p:animClr>
                                    <p:animClr clrSpc="rgb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34207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34207"/>
                                      </p:to>
                                    </p:animClr>
                                    <p:animClr clrSpc="rgb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34207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animBg="1"/>
      <p:bldP spid="8" grpId="2" animBg="1"/>
      <p:bldP spid="9" grpId="0" animBg="1"/>
      <p:bldP spid="9" grpId="1" animBg="1"/>
      <p:bldP spid="11" grpId="0" animBg="1"/>
      <p:bldP spid="13" grpId="0" animBg="1"/>
      <p:bldP spid="14" grpId="0" animBg="1"/>
      <p:bldP spid="14" grpId="1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rgbClr val="FFC000"/>
                </a:solidFill>
              </a:rPr>
              <a:t>Real-Time PCR (</a:t>
            </a:r>
            <a:r>
              <a:rPr lang="en-US" dirty="0" err="1" smtClean="0">
                <a:solidFill>
                  <a:srgbClr val="FFC000"/>
                </a:solidFill>
              </a:rPr>
              <a:t>TaqMan</a:t>
            </a:r>
            <a:r>
              <a:rPr lang="en-US" dirty="0" smtClean="0">
                <a:solidFill>
                  <a:srgbClr val="FFC000"/>
                </a:solidFill>
              </a:rPr>
              <a:t>)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8001000" cy="4876800"/>
          </a:xfrm>
        </p:spPr>
        <p:txBody>
          <a:bodyPr>
            <a:normAutofit/>
          </a:bodyPr>
          <a:lstStyle/>
          <a:p>
            <a:pPr marL="514350" marR="0" lvl="0" indent="-51435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TaqMan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® Method (Hydrolysis probe)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2 types of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fluorophores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(fluorescent dyes)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Reporter (R)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Quencher (Q)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Fluorescence Resonance Energy Transfer (FRET)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One dye (Q) interferes with fluorescence of the other (R)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 Raed Kanan</a:t>
            </a:r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rgbClr val="FFC000"/>
                </a:solidFill>
              </a:rPr>
              <a:t>Real-Time PCR (</a:t>
            </a:r>
            <a:r>
              <a:rPr lang="en-US" dirty="0" err="1" smtClean="0">
                <a:solidFill>
                  <a:srgbClr val="FFC000"/>
                </a:solidFill>
              </a:rPr>
              <a:t>TaqMan</a:t>
            </a:r>
            <a:r>
              <a:rPr lang="en-US" dirty="0" smtClean="0">
                <a:solidFill>
                  <a:srgbClr val="FFC000"/>
                </a:solidFill>
              </a:rPr>
              <a:t>)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1371600"/>
            <a:ext cx="7620000" cy="4800600"/>
          </a:xfrm>
        </p:spPr>
        <p:txBody>
          <a:bodyPr wrap="square">
            <a:normAutofit/>
          </a:bodyPr>
          <a:lstStyle/>
          <a:p>
            <a:pPr marL="514350" marR="0" lvl="0" indent="-51435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Principle/Process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Target DNA denatured to single strands by heat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Primer binds to template/target DNA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sz="3200" dirty="0" err="1" smtClean="0">
                <a:solidFill>
                  <a:schemeClr val="tx2">
                    <a:lumMod val="75000"/>
                  </a:schemeClr>
                </a:solidFill>
              </a:rPr>
              <a:t>TaqMan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 Probe binds to template/target DNA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sz="3200" dirty="0" err="1" smtClean="0">
                <a:solidFill>
                  <a:schemeClr val="tx2">
                    <a:lumMod val="75000"/>
                  </a:schemeClr>
                </a:solidFill>
              </a:rPr>
              <a:t>Taq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 polymerase synthesizes new DNA.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 Raed Kanan</a:t>
            </a:r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14</a:t>
            </a:fld>
            <a:endParaRPr lang="en-US"/>
          </a:p>
        </p:txBody>
      </p:sp>
    </p:spTree>
    <p:controls>
      <p:control spid="39938" name="ShockwaveFlash1" r:id="rId2" imgW="7849696" imgH="480000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rgbClr val="FFC000"/>
                </a:solidFill>
              </a:rPr>
              <a:t>Real-Time PCR (</a:t>
            </a:r>
            <a:r>
              <a:rPr lang="en-US" dirty="0" err="1" smtClean="0">
                <a:solidFill>
                  <a:srgbClr val="FFC000"/>
                </a:solidFill>
              </a:rPr>
              <a:t>TaqMan</a:t>
            </a:r>
            <a:r>
              <a:rPr lang="en-US" dirty="0" smtClean="0">
                <a:solidFill>
                  <a:srgbClr val="FFC000"/>
                </a:solidFill>
              </a:rPr>
              <a:t>)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7772400" cy="4800600"/>
          </a:xfrm>
        </p:spPr>
        <p:txBody>
          <a:bodyPr>
            <a:normAutofit/>
          </a:bodyPr>
          <a:lstStyle/>
          <a:p>
            <a:pPr marL="514350" marR="0" lvl="0" indent="-51435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Principle/Process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 startAt="5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When it reaches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TaqMan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Probe it removes Reporter &amp; then entire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TaqMan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Probe including Quencher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 startAt="5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Reporter is now free of Quencher &amp; can fluoresce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 startAt="5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Fluorescence measured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 startAt="5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C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= Cycle threshold = Number of PCR cycles to reach threshold where fluorescence detected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 startAt="5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High initial conc. needs fewer cycles to reach  C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</a:rPr>
              <a:t>T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 startAt="5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Low initial conc. needs more cycles to reach C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</a:rPr>
              <a:t>T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 startAt="5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Standard curve 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 startAt="5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Known concentrations of target (original DNA) plotted against C</a:t>
            </a:r>
            <a:r>
              <a:rPr lang="en-US" baseline="-25000" dirty="0" smtClean="0">
                <a:solidFill>
                  <a:schemeClr val="tx2">
                    <a:lumMod val="75000"/>
                  </a:schemeClr>
                </a:solidFill>
              </a:rPr>
              <a:t>T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values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 startAt="5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Concentration in patient specimen then determined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 Raed Kanan</a:t>
            </a:r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7342" y="1371600"/>
            <a:ext cx="7864257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16"/>
          <p:cNvSpPr/>
          <p:nvPr/>
        </p:nvSpPr>
        <p:spPr>
          <a:xfrm>
            <a:off x="1524000" y="381000"/>
            <a:ext cx="64373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solidFill>
                  <a:srgbClr val="FFC000"/>
                </a:solidFill>
              </a:rPr>
              <a:t>Real-Time PCR (</a:t>
            </a:r>
            <a:r>
              <a:rPr lang="en-US" sz="4400" dirty="0" err="1" smtClean="0">
                <a:solidFill>
                  <a:srgbClr val="FFC000"/>
                </a:solidFill>
              </a:rPr>
              <a:t>TaqMan</a:t>
            </a:r>
            <a:r>
              <a:rPr lang="en-US" sz="4400" dirty="0" smtClean="0">
                <a:solidFill>
                  <a:srgbClr val="FFC000"/>
                </a:solidFill>
              </a:rPr>
              <a:t>)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rgbClr val="FFC000"/>
                </a:solidFill>
              </a:rPr>
              <a:t>Real-Time PCR (</a:t>
            </a:r>
            <a:r>
              <a:rPr lang="en-US" dirty="0" err="1" smtClean="0">
                <a:solidFill>
                  <a:srgbClr val="FFC000"/>
                </a:solidFill>
              </a:rPr>
              <a:t>TaqMan</a:t>
            </a:r>
            <a:r>
              <a:rPr lang="en-US" dirty="0" smtClean="0">
                <a:solidFill>
                  <a:srgbClr val="FFC000"/>
                </a:solidFill>
              </a:rPr>
              <a:t>)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7772400" cy="4800600"/>
          </a:xfrm>
        </p:spPr>
        <p:txBody>
          <a:bodyPr>
            <a:normAutofit/>
          </a:bodyPr>
          <a:lstStyle/>
          <a:p>
            <a:pPr marL="514350" marR="0" lvl="0" indent="-51435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Molecular Beacon Method (Hybridization probe)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FRET based technology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Molecular beacons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Short strands of single stranded DNA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Nucleotide sequence of beacon customized for specific target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Beacon forms a hairpin</a:t>
            </a:r>
          </a:p>
          <a:p>
            <a:pPr marL="1885950" lvl="3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Ends are complementary</a:t>
            </a:r>
          </a:p>
          <a:p>
            <a:pPr marL="1885950" lvl="3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“Loop” contains target specific nucleotides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Fluorescent dyes at each end</a:t>
            </a:r>
          </a:p>
          <a:p>
            <a:pPr marL="1885950" lvl="3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Reporter</a:t>
            </a:r>
          </a:p>
          <a:p>
            <a:pPr marL="1885950" lvl="3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Quencher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Quencher dye interferes with Reporter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 Raed Kanan</a:t>
            </a:r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0"/>
            <a:ext cx="8001000" cy="629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rgbClr val="FFC000"/>
                </a:solidFill>
              </a:rPr>
              <a:t>Real-Time PCR (</a:t>
            </a:r>
            <a:r>
              <a:rPr lang="en-US" dirty="0" err="1" smtClean="0">
                <a:solidFill>
                  <a:srgbClr val="FFC000"/>
                </a:solidFill>
              </a:rPr>
              <a:t>TaqMan</a:t>
            </a:r>
            <a:r>
              <a:rPr lang="en-US" dirty="0" smtClean="0">
                <a:solidFill>
                  <a:srgbClr val="FFC000"/>
                </a:solidFill>
              </a:rPr>
              <a:t>)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7772400" cy="4800600"/>
          </a:xfrm>
        </p:spPr>
        <p:txBody>
          <a:bodyPr>
            <a:normAutofit/>
          </a:bodyPr>
          <a:lstStyle/>
          <a:p>
            <a:pPr marL="514350" marR="0" lvl="0" indent="-51435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SYBR® Green Method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Fluorescent probe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SYBR Green probe binds to double-stranded DNA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Non-specific binding; can bind to any double-stranded DNA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Fluorescence increases as PCR increases amount of DNA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 Raed Kanan</a:t>
            </a:r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Reverse Transcription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371600"/>
            <a:ext cx="7086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rgbClr val="FFC000"/>
                </a:solidFill>
              </a:rPr>
              <a:t>Real-Time PCR (</a:t>
            </a:r>
            <a:r>
              <a:rPr lang="en-US" dirty="0" err="1" smtClean="0">
                <a:solidFill>
                  <a:srgbClr val="FFC000"/>
                </a:solidFill>
              </a:rPr>
              <a:t>TaqMan</a:t>
            </a:r>
            <a:r>
              <a:rPr lang="en-US" dirty="0" smtClean="0">
                <a:solidFill>
                  <a:srgbClr val="FFC000"/>
                </a:solidFill>
              </a:rPr>
              <a:t>)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 Raed Kanan</a:t>
            </a:r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controls>
      <p:control spid="38914" name="ShockwaveFlash1" r:id="rId2" imgW="7771429" imgH="4903465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rgbClr val="FFC000"/>
                </a:solidFill>
              </a:rPr>
              <a:t>PCR Variations (Lessons)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7772400" cy="5257800"/>
          </a:xfrm>
        </p:spPr>
        <p:txBody>
          <a:bodyPr>
            <a:normAutofit fontScale="77500" lnSpcReduction="20000"/>
          </a:bodyPr>
          <a:lstStyle/>
          <a:p>
            <a:pPr marL="514350" marR="0" lvl="0" indent="-51435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Define the following terms:</a:t>
            </a:r>
          </a:p>
          <a:p>
            <a:pPr marL="971550" lvl="1" indent="-514350" algn="l">
              <a:spcBef>
                <a:spcPts val="0"/>
              </a:spcBef>
              <a:buClr>
                <a:srgbClr val="FFFF66"/>
              </a:buClr>
              <a:buFont typeface="+mj-lt"/>
              <a:buAutoNum type="alphaL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Reverse transcriptase		e.	FRET</a:t>
            </a:r>
          </a:p>
          <a:p>
            <a:pPr marL="971550" lvl="1" indent="-514350" algn="l">
              <a:spcBef>
                <a:spcPts val="0"/>
              </a:spcBef>
              <a:buClr>
                <a:srgbClr val="FFFF66"/>
              </a:buClr>
              <a:buFont typeface="+mj-lt"/>
              <a:buAutoNum type="alphaL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Complementary DNA		f.	Cycle threshold (CT) </a:t>
            </a:r>
          </a:p>
          <a:p>
            <a:pPr marL="971550" lvl="1" indent="-514350" algn="l">
              <a:spcBef>
                <a:spcPts val="0"/>
              </a:spcBef>
              <a:buClr>
                <a:srgbClr val="FFFF66"/>
              </a:buClr>
              <a:buFont typeface="+mj-lt"/>
              <a:buAutoNum type="alphaL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Gene expression 			g.	Hydrolysis probe</a:t>
            </a:r>
          </a:p>
          <a:p>
            <a:pPr marL="971550" lvl="1" indent="-514350" algn="l">
              <a:spcBef>
                <a:spcPts val="0"/>
              </a:spcBef>
              <a:buClr>
                <a:srgbClr val="FFFF66"/>
              </a:buClr>
              <a:buFont typeface="+mj-lt"/>
              <a:buAutoNum type="alphaLcPeriod"/>
              <a:tabLst>
                <a:tab pos="274320" algn="l"/>
              </a:tabLst>
            </a:pP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Oligo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dT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primer			h.	Hybridization probe</a:t>
            </a:r>
          </a:p>
          <a:p>
            <a:pPr marL="514350" marR="0" lvl="0" indent="-514350">
              <a:spcBef>
                <a:spcPts val="0"/>
              </a:spcBef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pPr marL="514350" marR="0" lvl="0" indent="-514350">
              <a:spcBef>
                <a:spcPts val="0"/>
              </a:spcBef>
              <a:tabLst>
                <a:tab pos="274320" algn="l"/>
              </a:tabLst>
            </a:pP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marR="0" lvl="0" indent="-51435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Summarize the Reverse Transcriptase – PCR technique including its: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Principle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Clinical uses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Key components</a:t>
            </a:r>
          </a:p>
          <a:p>
            <a:pPr marL="514350" marR="0" lvl="0" indent="-514350">
              <a:spcBef>
                <a:spcPts val="0"/>
              </a:spcBef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pPr marL="514350" marR="0" lvl="0" indent="-514350">
              <a:spcBef>
                <a:spcPts val="0"/>
              </a:spcBef>
              <a:tabLst>
                <a:tab pos="274320" algn="l"/>
              </a:tabLst>
            </a:pP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marR="0" lvl="0" indent="-51435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Be able to draw a simple diagram of: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Reverse transcriptase PCR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TaqMan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Real-Time PCR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Beacon Real Time PCR</a:t>
            </a:r>
          </a:p>
          <a:p>
            <a:pPr marL="514350" marR="0" lvl="0" indent="-514350">
              <a:spcBef>
                <a:spcPts val="0"/>
              </a:spcBef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 Raed Kanan</a:t>
            </a:r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7772400" cy="4800600"/>
          </a:xfrm>
        </p:spPr>
        <p:txBody>
          <a:bodyPr>
            <a:normAutofit fontScale="85000" lnSpcReduction="20000"/>
          </a:bodyPr>
          <a:lstStyle/>
          <a:p>
            <a:pPr marL="514350" marR="0" lvl="0" indent="-51435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Compare genomic DNA and complementary DNA made from mRNA.</a:t>
            </a:r>
          </a:p>
          <a:p>
            <a:pPr marL="514350" marR="0" lvl="0" indent="-514350">
              <a:spcBef>
                <a:spcPts val="0"/>
              </a:spcBef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pPr marL="514350" marR="0" lvl="0" indent="-51435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Briefly describe Multiplex PCR and give an example of its use</a:t>
            </a:r>
          </a:p>
          <a:p>
            <a:pPr marL="514350" marR="0" lvl="0" indent="-514350">
              <a:spcBef>
                <a:spcPts val="0"/>
              </a:spcBef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pPr marL="514350" marR="0" lvl="0" indent="-51435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Compare Real-Time and End-Point PCR including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Amplicon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detection methods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Ability to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quantitate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amplicons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Automation</a:t>
            </a:r>
          </a:p>
          <a:p>
            <a:pPr marL="514350" marR="0" lvl="0" indent="-514350">
              <a:spcBef>
                <a:spcPts val="0"/>
              </a:spcBef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pPr marL="514350" marR="0" lvl="0" indent="-51435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Draw a PCR graph and label its three stages.</a:t>
            </a:r>
          </a:p>
          <a:p>
            <a:pPr marL="514350" marR="0" lvl="0" indent="-514350">
              <a:spcBef>
                <a:spcPts val="0"/>
              </a:spcBef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pPr marL="514350" marR="0" lvl="0" indent="-51435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Compare the three stages of PCR including: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Reaction speed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Reaction specificity and precision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Reaction components</a:t>
            </a:r>
          </a:p>
          <a:p>
            <a:pPr marL="514350" marR="0" lvl="0" indent="-514350">
              <a:spcBef>
                <a:spcPts val="0"/>
              </a:spcBef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 Raed Kanan</a:t>
            </a:r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24000" y="228600"/>
            <a:ext cx="6632448" cy="106680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PCR Variations (Lessons)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514350" marR="0" lvl="0" indent="-51435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Outline the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TaqMan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PCR method including its: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Principle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Method for determining initial concentration of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analyte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marR="0" lvl="0" indent="-51435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marR="0" lvl="0" indent="-51435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Summarize the principle of the: 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Molecular Beacon PCR method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SYBR Green PCR method 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7" name="Title 1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PCR Variations (Lessons)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Reverse Transcription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7772400" cy="4876800"/>
          </a:xfrm>
        </p:spPr>
        <p:txBody>
          <a:bodyPr>
            <a:normAutofit fontScale="92500"/>
          </a:bodyPr>
          <a:lstStyle/>
          <a:p>
            <a:pPr marL="514350" marR="0" lvl="0" indent="-514350">
              <a:spcBef>
                <a:spcPts val="0"/>
              </a:spcBef>
              <a:buFont typeface="+mj-lt"/>
              <a:buAutoNum type="alphaLcPeriod" startAt="3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Purpose:  Detect RNA in patient specimens</a:t>
            </a:r>
          </a:p>
          <a:p>
            <a:pPr marL="914400" lvl="1" indent="-457200" algn="l">
              <a:spcBef>
                <a:spcPts val="0"/>
              </a:spcBef>
              <a:buFont typeface="+mj-lt"/>
              <a:buAutoNum type="alphaL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Detect RNA viruses </a:t>
            </a:r>
          </a:p>
          <a:p>
            <a:pPr marL="1371600" lvl="2" indent="-457200" algn="l">
              <a:spcBef>
                <a:spcPts val="0"/>
              </a:spcBef>
              <a:buFont typeface="+mj-lt"/>
              <a:buAutoNum type="alphaL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Human Immunodeficiency Virus (HIV)</a:t>
            </a:r>
          </a:p>
          <a:p>
            <a:pPr marL="1371600" lvl="2" indent="-457200" algn="l">
              <a:spcBef>
                <a:spcPts val="0"/>
              </a:spcBef>
              <a:buFont typeface="+mj-lt"/>
              <a:buAutoNum type="alphaL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Hepatitis C Virus (HCV)</a:t>
            </a:r>
          </a:p>
          <a:p>
            <a:pPr marL="914400" lvl="1" indent="-457200" algn="l">
              <a:spcBef>
                <a:spcPts val="0"/>
              </a:spcBef>
              <a:buFont typeface="+mj-lt"/>
              <a:buAutoNum type="alphaL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Determine gene “expression”</a:t>
            </a:r>
          </a:p>
          <a:p>
            <a:pPr marL="1371600" lvl="2" indent="-457200" algn="l">
              <a:spcBef>
                <a:spcPts val="0"/>
              </a:spcBef>
              <a:buFont typeface="+mj-lt"/>
              <a:buAutoNum type="alphaL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Is a particular gene actively transcribed &amp; translated?</a:t>
            </a:r>
          </a:p>
          <a:p>
            <a:pPr marL="1371600" lvl="2" indent="-457200" algn="l">
              <a:spcBef>
                <a:spcPts val="0"/>
              </a:spcBef>
              <a:buFont typeface="+mj-lt"/>
              <a:buAutoNum type="alphaL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Sometimes mRNA better than DNA for diagnosing disease</a:t>
            </a:r>
          </a:p>
          <a:p>
            <a:pPr marL="514350" marR="0" lvl="0" indent="-514350">
              <a:spcBef>
                <a:spcPts val="0"/>
              </a:spcBef>
              <a:buFont typeface="+mj-lt"/>
              <a:buAutoNum type="alphaLcPeriod" startAt="4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Reverse transcription of mRNA into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cDNA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971550" lvl="1" indent="-514350" algn="l">
              <a:spcBef>
                <a:spcPts val="0"/>
              </a:spcBef>
              <a:buFont typeface="+mj-lt"/>
              <a:buAutoNum type="alphaL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mRNA has poly(A) tail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alphaL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Reverse transcriptase needs primer:  Use poly(T) primer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alphaL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Genomic Vs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cDNA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428750" lvl="2" indent="-514350" algn="l">
              <a:spcBef>
                <a:spcPts val="0"/>
              </a:spcBef>
              <a:buFont typeface="+mj-lt"/>
              <a:buAutoNum type="alphaL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Genomic DNA: 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Introns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&amp;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exons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1428750" lvl="2" indent="-514350" algn="l">
              <a:spcBef>
                <a:spcPts val="0"/>
              </a:spcBef>
              <a:buFont typeface="+mj-lt"/>
              <a:buAutoNum type="alphaLcPeriod"/>
              <a:tabLst>
                <a:tab pos="274320" algn="l"/>
              </a:tabLst>
            </a:pP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cDNA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copy of mRNA (therefore NO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introns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alphaL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Amplifying gene from genomic DNA different from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cDNA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971550" lvl="1" indent="-514350" algn="l">
              <a:spcBef>
                <a:spcPts val="0"/>
              </a:spcBef>
              <a:buFont typeface="+mj-lt"/>
              <a:buAutoNum type="alphaLcPeriod"/>
              <a:tabLst>
                <a:tab pos="274320" algn="l"/>
              </a:tabLst>
            </a:pP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marR="0" lvl="0" indent="-514350">
              <a:spcBef>
                <a:spcPts val="0"/>
              </a:spcBef>
              <a:buFont typeface="+mj-lt"/>
              <a:buAutoNum type="alphaLcPeriod" startAt="4"/>
              <a:tabLst>
                <a:tab pos="274320" algn="l"/>
              </a:tabLst>
            </a:pP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 Raed Kanan</a:t>
            </a:r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Reverse Transcription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5630" y="1447800"/>
            <a:ext cx="767977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 7"/>
          <p:cNvSpPr/>
          <p:nvPr/>
        </p:nvSpPr>
        <p:spPr>
          <a:xfrm>
            <a:off x="2895600" y="4267200"/>
            <a:ext cx="2590800" cy="762000"/>
          </a:xfrm>
          <a:prstGeom prst="ellipse">
            <a:avLst/>
          </a:prstGeom>
          <a:solidFill>
            <a:schemeClr val="accent1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Reverse Transcription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7772400" cy="1295400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lphaLcPeriod" startAt="5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Reverse transcription of Viral RNA into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cDNA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971550" lvl="1" indent="-514350" algn="l">
              <a:spcBef>
                <a:spcPts val="0"/>
              </a:spcBef>
              <a:buFont typeface="+mj-lt"/>
              <a:buAutoNum type="alphaL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Different type of primers 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alphaL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Sequence specific primers</a:t>
            </a:r>
          </a:p>
          <a:p>
            <a:pPr marL="514350" indent="-514350">
              <a:spcBef>
                <a:spcPts val="0"/>
              </a:spcBef>
              <a:buFont typeface="+mj-lt"/>
              <a:buAutoNum type="alphaLcPeriod" startAt="5"/>
              <a:tabLst>
                <a:tab pos="274320" algn="l"/>
              </a:tabLst>
            </a:pP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marR="0" lvl="0" indent="-514350">
              <a:spcBef>
                <a:spcPts val="0"/>
              </a:spcBef>
              <a:buFont typeface="+mj-lt"/>
              <a:buAutoNum type="alphaLcPeriod" startAt="5"/>
              <a:tabLst>
                <a:tab pos="274320" algn="l"/>
              </a:tabLst>
            </a:pP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 Raed Kanan</a:t>
            </a:r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2667001"/>
            <a:ext cx="5715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Multiplex PCR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7772400" cy="5105400"/>
          </a:xfrm>
        </p:spPr>
        <p:txBody>
          <a:bodyPr>
            <a:normAutofit/>
          </a:bodyPr>
          <a:lstStyle/>
          <a:p>
            <a:pPr marL="571500" indent="-57150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Multiplex PCR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Amplification of 2 or more target sequences in one reaction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Need primer set for each target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Purpose:  ID species &amp; at same time detect target sequence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Example: 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Methicillin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-resistant Staphylococcus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aureus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(MRSA)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Amplify staphylococcus &amp; S.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aureus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specific gene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Amplify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methicillin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-resistance gene</a:t>
            </a:r>
          </a:p>
          <a:p>
            <a:pPr marL="514350" indent="-51435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14350" marR="0" lvl="0" indent="-51435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 Raed Kanan</a:t>
            </a:r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Multiplex PCR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447800"/>
            <a:ext cx="7772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1371600"/>
            <a:ext cx="4419600" cy="4925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235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rgbClr val="FFC000"/>
                </a:solidFill>
              </a:rPr>
              <a:t>Real-Time PCR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7772400" cy="5105400"/>
          </a:xfrm>
        </p:spPr>
        <p:txBody>
          <a:bodyPr>
            <a:normAutofit/>
          </a:bodyPr>
          <a:lstStyle/>
          <a:p>
            <a:pPr marL="514350" marR="0" lvl="0" indent="-51435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Introduction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Traditional PCR = End-Point PCR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Amplicon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detected at end of series of reactions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Semi-quantitative (how many copies?????)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Distinguishes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amplicons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based on size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Not automated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Requires post-PCR processing (e.g., gel electrophoresis)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Real-Time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Uses chemicals to detect PCR amplification during early phase of reaction</a:t>
            </a:r>
          </a:p>
          <a:p>
            <a:pPr marL="1428750" lvl="2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Can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quantitate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starting amount of nucleic acid</a:t>
            </a:r>
          </a:p>
          <a:p>
            <a:pPr marL="971550" lvl="1" indent="-514350" algn="l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Multiplex Real Time PCR also available</a:t>
            </a:r>
          </a:p>
          <a:p>
            <a:pPr marL="514350" marR="0" lvl="0" indent="-51435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Dr Raed Kanan</a:t>
            </a:r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16-Apr-13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2286000"/>
            <a:ext cx="3098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99" y="1371600"/>
            <a:ext cx="4572001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2076</TotalTime>
  <Words>904</Words>
  <Application>Microsoft Office PowerPoint</Application>
  <PresentationFormat>On-screen Show (4:3)</PresentationFormat>
  <Paragraphs>256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Flow</vt:lpstr>
      <vt:lpstr>PCR Variations</vt:lpstr>
      <vt:lpstr>Reverse Transcription</vt:lpstr>
      <vt:lpstr>Reverse Transcription</vt:lpstr>
      <vt:lpstr>Reverse Transcription</vt:lpstr>
      <vt:lpstr>Reverse Transcription</vt:lpstr>
      <vt:lpstr>Multiplex PCR</vt:lpstr>
      <vt:lpstr>Multiplex PCR</vt:lpstr>
      <vt:lpstr>Real-Time PCR</vt:lpstr>
      <vt:lpstr>Slide 9</vt:lpstr>
      <vt:lpstr>Real-Time PCR</vt:lpstr>
      <vt:lpstr>Slide 11</vt:lpstr>
      <vt:lpstr>Real-Time PCR (TaqMan)</vt:lpstr>
      <vt:lpstr>Real-Time PCR (TaqMan)</vt:lpstr>
      <vt:lpstr>Slide 14</vt:lpstr>
      <vt:lpstr>Real-Time PCR (TaqMan)</vt:lpstr>
      <vt:lpstr>Slide 16</vt:lpstr>
      <vt:lpstr>Real-Time PCR (TaqMan)</vt:lpstr>
      <vt:lpstr>Slide 18</vt:lpstr>
      <vt:lpstr>Real-Time PCR (TaqMan)</vt:lpstr>
      <vt:lpstr>Real-Time PCR (TaqMan)</vt:lpstr>
      <vt:lpstr>PCR Variations (Lessons)</vt:lpstr>
      <vt:lpstr>Slide 22</vt:lpstr>
      <vt:lpstr>PCR Variations (Lessons)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kananr</dc:creator>
  <cp:lastModifiedBy>kananr</cp:lastModifiedBy>
  <cp:revision>218</cp:revision>
  <dcterms:created xsi:type="dcterms:W3CDTF">2009-11-02T06:44:58Z</dcterms:created>
  <dcterms:modified xsi:type="dcterms:W3CDTF">2013-04-16T06:57:20Z</dcterms:modified>
</cp:coreProperties>
</file>