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60" r:id="rId4"/>
    <p:sldId id="261" r:id="rId5"/>
    <p:sldId id="262" r:id="rId6"/>
    <p:sldId id="265" r:id="rId7"/>
    <p:sldId id="266" r:id="rId8"/>
    <p:sldId id="267" r:id="rId9"/>
    <p:sldId id="263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7C1"/>
    <a:srgbClr val="FFC15E"/>
    <a:srgbClr val="4DE7C9"/>
    <a:srgbClr val="FFF6B9"/>
    <a:srgbClr val="FDF7D9"/>
    <a:srgbClr val="FFF6E5"/>
    <a:srgbClr val="FFF4E5"/>
    <a:srgbClr val="FFFCE5"/>
    <a:srgbClr val="FFF9CD"/>
    <a:srgbClr val="FFF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49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6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63B03-C247-4FB8-B1F4-F6904522D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3F536D-9836-4D05-AFC5-B71B258076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A54FA-CC6E-4739-B2D9-4985D6208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DD6E-3915-4AEF-98B5-C60A7C17A44A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7EE8C-150D-42D7-B3F9-163F6178C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DA11C-E4F6-444F-8232-40768231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B5C3A-B9A3-49A7-A687-359FCFAB2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8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147"/>
    </mc:Choice>
    <mc:Fallback xmlns="">
      <p:transition advTm="11147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F74DA-AE66-4764-8709-D0312A2E0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D6DD3F-AEB9-4869-888F-3E7B66A198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2489A-F958-4885-972A-64F43E702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DD6E-3915-4AEF-98B5-C60A7C17A44A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AB940-5B9E-42FB-9C4A-3A52E40D5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2EF08-026F-4177-84CF-E3950CDD2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B5C3A-B9A3-49A7-A687-359FCFAB2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27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147"/>
    </mc:Choice>
    <mc:Fallback xmlns="">
      <p:transition advTm="11147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1340F8-4ADD-43A2-B29A-2B9F7053E6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EFB666-A3BD-4C5A-AA8B-C535DCD937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B3AEC-E777-45B0-B65A-394632A4F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DD6E-3915-4AEF-98B5-C60A7C17A44A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B83B5-4FF7-4AFA-B356-A3477EBF2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A65AD-F66D-437A-B34C-FD0A8D99B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B5C3A-B9A3-49A7-A687-359FCFAB2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5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147"/>
    </mc:Choice>
    <mc:Fallback xmlns="">
      <p:transition advTm="11147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E4F9B-D6C9-4FF9-A624-B3108E4D9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6E22B-2948-44D0-92D9-89AD90F49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F3786-FD54-4107-8C91-E0D96221F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DD6E-3915-4AEF-98B5-C60A7C17A44A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F4EBF-EAEF-4A89-B6EC-E5B95C5BC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1078B-B123-4EC2-8B1F-5B7C2CA9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B5C3A-B9A3-49A7-A687-359FCFAB2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9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147"/>
    </mc:Choice>
    <mc:Fallback xmlns="">
      <p:transition advTm="11147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1ADB2-4EF0-42A4-85B2-17D95975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F034B-9444-49D8-994E-73399B66E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2BE76-3AB8-4F98-803E-D78DA123F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DD6E-3915-4AEF-98B5-C60A7C17A44A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777B3-6DB1-46A0-8EE9-76B3CB1F9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7EB22-662C-47C4-843E-253BC3F60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B5C3A-B9A3-49A7-A687-359FCFAB2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8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147"/>
    </mc:Choice>
    <mc:Fallback xmlns="">
      <p:transition advTm="11147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CF234-6C9D-4638-94C2-64020112C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41774-0707-4EDF-8516-C7B1D2E09B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2F0E4-4787-4941-9129-646CB72A4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E1443-C8C4-41C8-AE88-3CC28BC55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DD6E-3915-4AEF-98B5-C60A7C17A44A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5C61A-2888-4CE9-87A8-A89DFD30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4A3630-152D-410D-A297-8B19D3A4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B5C3A-B9A3-49A7-A687-359FCFAB2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2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147"/>
    </mc:Choice>
    <mc:Fallback xmlns="">
      <p:transition advTm="11147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21C0-CC01-4992-8167-D1C840BF5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2081F-B7C6-467B-97A5-1190E3E66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47AFC-E19C-4EEA-BF4B-A19244280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00B471-4385-4BD7-B477-2FAB00D29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49A5B3-D7E8-4B63-9D9D-D9FD4A40A9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652A50-1762-4C9C-B923-53B383535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DD6E-3915-4AEF-98B5-C60A7C17A44A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0F3C4D-E7E5-4AE0-B8C5-C1CC31C7A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4108EA-BC6F-4580-B7D0-5C339599E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B5C3A-B9A3-49A7-A687-359FCFAB2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0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147"/>
    </mc:Choice>
    <mc:Fallback xmlns="">
      <p:transition advTm="11147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B44C2-7D2D-4FB5-995B-D08FA2832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D02330-15F1-4BBE-A5B7-14422E2B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DD6E-3915-4AEF-98B5-C60A7C17A44A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C7F71E-07B8-408F-BAB0-C16B7CA9A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DEF6B-33F4-456A-BE9F-B2F6E15E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B5C3A-B9A3-49A7-A687-359FCFAB2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147"/>
    </mc:Choice>
    <mc:Fallback xmlns="">
      <p:transition advTm="11147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F9DAC3-C31E-4257-9CB5-C563AF138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DD6E-3915-4AEF-98B5-C60A7C17A44A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46500D-10AD-4899-A8FF-7FFEEE399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6E398-7155-44FC-822C-2B3293070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B5C3A-B9A3-49A7-A687-359FCFAB2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2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147"/>
    </mc:Choice>
    <mc:Fallback xmlns="">
      <p:transition advTm="11147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2F99B-9C92-4EE0-8835-9AE8F1A12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9A837-0F10-43C1-B34C-3A5CD2EDA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702A2A-F484-4169-A840-EB1AEDFFE2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880EC5-1529-4BCB-9147-AA81C2F7E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DD6E-3915-4AEF-98B5-C60A7C17A44A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18CD2-3649-4B0A-8DD1-8AD7BC4D9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5BBFF9-B51A-4D7D-98E3-AE80D8FA4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B5C3A-B9A3-49A7-A687-359FCFAB2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3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147"/>
    </mc:Choice>
    <mc:Fallback xmlns="">
      <p:transition advTm="11147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EAFDB-D2E5-4810-A2C1-F5606CEEE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BF05C-3279-4D1F-9B55-4C8042B2F6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6D8E2D-189D-4515-9C75-1CCA4E531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D97813-372B-407A-A565-E2C368039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DD6E-3915-4AEF-98B5-C60A7C17A44A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C5E30-6B36-4C5B-9BDF-494861908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BC6CD9-300C-49F6-AD1C-64F3F7317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B5C3A-B9A3-49A7-A687-359FCFAB2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6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147"/>
    </mc:Choice>
    <mc:Fallback xmlns="">
      <p:transition advTm="11147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BFBB9F-6D5C-4433-ADF3-9935BA2AD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87307-30F1-4BE5-B241-3A4F189A3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61F1D-E745-44E2-A6CB-EBBBCC735F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FDD6E-3915-4AEF-98B5-C60A7C17A44A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A69E8-959A-4FFE-9334-2DA303C0E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EE84A-3616-4655-90FD-020C61CEB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B5C3A-B9A3-49A7-A687-359FCFAB2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11147"/>
    </mc:Choice>
    <mc:Fallback xmlns="">
      <p:transition advTm="11147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gif"/><Relationship Id="rId5" Type="http://schemas.openxmlformats.org/officeDocument/2006/relationships/image" Target="../media/image1.jp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5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gif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microsoft.com/office/2007/relationships/hdphoto" Target="../media/hdphoto4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18.gif"/><Relationship Id="rId4" Type="http://schemas.openxmlformats.org/officeDocument/2006/relationships/image" Target="../media/image15.png"/><Relationship Id="rId9" Type="http://schemas.microsoft.com/office/2007/relationships/hdphoto" Target="../media/hdphoto3.wdp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EF1A31-7581-4CAF-B0CD-925C02A20C5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69" y="1002052"/>
            <a:ext cx="6526696" cy="434094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ECA8038-C7FB-458F-B47B-EFB183D4FF5E}"/>
              </a:ext>
            </a:extLst>
          </p:cNvPr>
          <p:cNvSpPr/>
          <p:nvPr/>
        </p:nvSpPr>
        <p:spPr>
          <a:xfrm>
            <a:off x="4454577" y="4934058"/>
            <a:ext cx="3282846" cy="104931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srgbClr val="002060"/>
                </a:solidFill>
              </a:rPr>
              <a:t>صحتك تهمنا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3A1B50-5C8F-47C4-87C6-D0CBDC2E9430}"/>
              </a:ext>
            </a:extLst>
          </p:cNvPr>
          <p:cNvSpPr/>
          <p:nvPr/>
        </p:nvSpPr>
        <p:spPr>
          <a:xfrm>
            <a:off x="3319670" y="4934058"/>
            <a:ext cx="57823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أمراض القلب والشرايين 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7C4E45-8FFC-4A8C-9A18-C8F54DBC18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64" y="0"/>
            <a:ext cx="13037128" cy="7419109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DCBBF17-EF2E-42E0-A5D9-D6431B6ED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0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250" advTm="10000">
        <p:sndAc>
          <p:stSnd>
            <p:snd r:embed="rId4" name="Inspirational Background Music for Videos  Success Presentation - Royalty Free.wav"/>
          </p:stSnd>
        </p:sndAc>
      </p:transition>
    </mc:Choice>
    <mc:Fallback xmlns="">
      <p:transition spd="slow" advTm="10000">
        <p:sndAc>
          <p:stSnd>
            <p:snd r:embed="rId8" name="Inspirational Background Music for Videos  Success Presentation - Royalty Fre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50"/>
                            </p:stCondLst>
                            <p:childTnLst>
                              <p:par>
                                <p:cTn id="24" presetID="6" presetClass="exit" presetSubtype="32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15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9" grpId="2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FBA564-E744-4DF7-89FE-4A2C9B450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192" y="-33623"/>
            <a:ext cx="12262384" cy="69252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16BD4B-6ADE-483C-BF77-F1CEECA38E3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9317">
            <a:off x="6479089" y="2501638"/>
            <a:ext cx="1269638" cy="820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772D3C-09FA-4D7D-B977-C05EE0171F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4710"/>
            <a:ext cx="12087844" cy="11432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3D995F-A67A-445E-9DEF-7047D2EEE7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77" y="3642849"/>
            <a:ext cx="1702602" cy="34196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A4D0121-788A-453A-BBB8-B114EDC5F60A}"/>
              </a:ext>
            </a:extLst>
          </p:cNvPr>
          <p:cNvGrpSpPr/>
          <p:nvPr/>
        </p:nvGrpSpPr>
        <p:grpSpPr>
          <a:xfrm flipH="1">
            <a:off x="-97601" y="4342303"/>
            <a:ext cx="1194839" cy="2430582"/>
            <a:chOff x="7043736" y="1413530"/>
            <a:chExt cx="1895475" cy="35303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984E3C2-D78D-4708-8DC3-F6F842BB9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43736" y="2000683"/>
              <a:ext cx="1895475" cy="294322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CAB2DD0-B6EE-402D-B5DF-EDC6CF9D0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807567"/>
                </a:clrFrom>
                <a:clrTo>
                  <a:srgbClr val="80756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878" y="1413530"/>
              <a:ext cx="789786" cy="88649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9E4087-7870-4454-984F-DA33D6795F90}"/>
              </a:ext>
            </a:extLst>
          </p:cNvPr>
          <p:cNvGrpSpPr/>
          <p:nvPr/>
        </p:nvGrpSpPr>
        <p:grpSpPr>
          <a:xfrm flipH="1">
            <a:off x="6092946" y="4397166"/>
            <a:ext cx="1194839" cy="2430582"/>
            <a:chOff x="7043736" y="1413530"/>
            <a:chExt cx="1895475" cy="353037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EDA2436-E6BA-4159-8494-7F2FB8957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43736" y="2000683"/>
              <a:ext cx="1895475" cy="29432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D686C40-FE24-4CAD-8969-4094EB811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807567"/>
                </a:clrFrom>
                <a:clrTo>
                  <a:srgbClr val="80756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878" y="1413530"/>
              <a:ext cx="789786" cy="886494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48F791E-6BD8-470F-8B76-3E848F7176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344" y="3583716"/>
            <a:ext cx="1702602" cy="296074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DA96C79-1B6E-4EB6-B685-DE13C6E5458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528313" y="46527"/>
          <a:ext cx="2663687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3687">
                  <a:extLst>
                    <a:ext uri="{9D8B030D-6E8A-4147-A177-3AD203B41FA5}">
                      <a16:colId xmlns:a16="http://schemas.microsoft.com/office/drawing/2014/main" val="2398485643"/>
                    </a:ext>
                  </a:extLst>
                </a:gridCol>
              </a:tblGrid>
              <a:tr h="4127908">
                <a:tc>
                  <a:txBody>
                    <a:bodyPr/>
                    <a:lstStyle/>
                    <a:p>
                      <a:pPr algn="ctr"/>
                      <a:r>
                        <a:rPr lang="ar-SA" sz="2800" b="1" cap="none" spc="0" dirty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مختبرات الكنعان(بيوجين)</a:t>
                      </a:r>
                    </a:p>
                    <a:p>
                      <a:pPr algn="ctr"/>
                      <a:endParaRPr lang="ar-SA" sz="2800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/>
                      <a:r>
                        <a:rPr lang="ar-SA" sz="2800" b="1" cap="none" spc="0" dirty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العنوان:</a:t>
                      </a:r>
                    </a:p>
                    <a:p>
                      <a:pPr algn="ctr"/>
                      <a:endParaRPr lang="ar-SA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  <a:p>
                      <a:pPr algn="ctr"/>
                      <a:r>
                        <a:rPr lang="ar-SA" sz="2400" b="1" cap="none" spc="0" dirty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 89 شارع وصفي التل (الجاردنز)</a:t>
                      </a:r>
                    </a:p>
                    <a:p>
                      <a:pPr algn="ctr"/>
                      <a:endParaRPr lang="ar-SA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  <a:p>
                      <a:pPr algn="ctr"/>
                      <a:r>
                        <a:rPr lang="ar-SA" sz="3200" b="1" cap="none" spc="0" dirty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موبايل:</a:t>
                      </a:r>
                      <a:r>
                        <a:rPr lang="ar-SA" sz="3200" b="1" cap="none" spc="0" dirty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 </a:t>
                      </a:r>
                      <a:endParaRPr lang="ar-SA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  <a:p>
                      <a:pPr algn="ctr"/>
                      <a:r>
                        <a:rPr lang="ar-SA" sz="2400" b="1" cap="none" spc="0" dirty="0">
                          <a:ln w="12700" cmpd="sng">
                            <a:solidFill>
                              <a:schemeClr val="accent4"/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/>
                              </a:gs>
                              <a:gs pos="4000">
                                <a:schemeClr val="accent4">
                                  <a:lumMod val="60000"/>
                                  <a:lumOff val="40000"/>
                                </a:schemeClr>
                              </a:gs>
                              <a:gs pos="87000">
                                <a:schemeClr val="accent4">
                                  <a:lumMod val="20000"/>
                                  <a:lumOff val="80000"/>
                                </a:schemeClr>
                              </a:gs>
                            </a:gsLst>
                            <a:lin ang="5400000"/>
                          </a:gradFill>
                          <a:effectLst/>
                        </a:rPr>
                        <a:t>0775557117</a:t>
                      </a:r>
                    </a:p>
                    <a:p>
                      <a:pPr algn="ctr"/>
                      <a:endParaRPr lang="en-US" b="1" cap="none" spc="0" dirty="0">
                        <a:ln w="12700" cmpd="sng">
                          <a:solidFill>
                            <a:schemeClr val="accent4"/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/>
                            </a:gs>
                            <a:gs pos="4000">
                              <a:schemeClr val="accent4">
                                <a:lumMod val="60000"/>
                                <a:lumOff val="40000"/>
                              </a:schemeClr>
                            </a:gs>
                            <a:gs pos="87000">
                              <a:schemeClr val="accent4">
                                <a:lumMod val="20000"/>
                                <a:lumOff val="80000"/>
                              </a:schemeClr>
                            </a:gs>
                          </a:gsLst>
                          <a:lin ang="5400000"/>
                        </a:gradFill>
                        <a:effectLst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424880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D34595E-80F6-47E7-99F6-4F46F7D36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195">
        <p:circle/>
      </p:transition>
    </mc:Choice>
    <mc:Fallback xmlns="">
      <p:transition spd="slow" advTm="1719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1000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0.51445 0.0081 " pathEditMode="relative" rAng="0" ptsTypes="AA">
                                      <p:cBhvr>
                                        <p:cTn id="8" dur="5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16" y="39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7 -0.0845 L 0.37331 -0.05325 " pathEditMode="fixed" rAng="0" ptsTypes="AA">
                                      <p:cBhvr>
                                        <p:cTn id="10" dur="5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74" y="1551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963C8A16-9A14-4165-84A6-205CC7C5E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3715" y="-326275"/>
            <a:ext cx="14819085" cy="682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2AEA8F6-4571-4A71-8352-13DF9869A27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34223" y="5602558"/>
            <a:ext cx="2463365" cy="10050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E5F602-0751-491D-8154-2F6BC58EB1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001" y="3615553"/>
            <a:ext cx="1702602" cy="3419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27B03C-FDDC-447B-BC17-234836F8E0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787" y="4068486"/>
            <a:ext cx="1702602" cy="29195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A028B-996C-49F2-A842-94CD8BDF58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291" y="4111474"/>
            <a:ext cx="1574899" cy="280553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A33587E-A74D-496B-92BC-20BFBFCF5C73}"/>
              </a:ext>
            </a:extLst>
          </p:cNvPr>
          <p:cNvGrpSpPr/>
          <p:nvPr/>
        </p:nvGrpSpPr>
        <p:grpSpPr>
          <a:xfrm>
            <a:off x="6000793" y="4146980"/>
            <a:ext cx="1620967" cy="2805532"/>
            <a:chOff x="3843612" y="4207124"/>
            <a:chExt cx="1620967" cy="280553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6B68C8D-BA4C-45F6-9606-C3FF8E0DA392}"/>
                </a:ext>
              </a:extLst>
            </p:cNvPr>
            <p:cNvGrpSpPr/>
            <p:nvPr/>
          </p:nvGrpSpPr>
          <p:grpSpPr>
            <a:xfrm>
              <a:off x="3843612" y="4207124"/>
              <a:ext cx="1620967" cy="2805532"/>
              <a:chOff x="4270811" y="1140929"/>
              <a:chExt cx="2171700" cy="401955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1C876A-D8C5-453A-85D8-90F1608951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270811" y="1140929"/>
                <a:ext cx="2171700" cy="401955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D57C9F4-BB53-49B2-B663-075CAADB40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13180806">
                <a:off x="5178094" y="1921377"/>
                <a:ext cx="755557" cy="758908"/>
              </a:xfrm>
              <a:prstGeom prst="rect">
                <a:avLst/>
              </a:prstGeom>
            </p:spPr>
          </p:pic>
        </p:grpSp>
        <p:pic>
          <p:nvPicPr>
            <p:cNvPr id="4" name="Picture 4" descr="Image result for tears drops">
              <a:extLst>
                <a:ext uri="{FF2B5EF4-FFF2-40B4-BE49-F238E27FC236}">
                  <a16:creationId xmlns:a16="http://schemas.microsoft.com/office/drawing/2014/main" id="{DB00E11E-BA0D-4658-81A9-35D26383F0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2064" y="4285801"/>
              <a:ext cx="313272" cy="346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2392545-4FAD-4583-8B5A-5F0FE5C011F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5135">
            <a:off x="1561493" y="5157753"/>
            <a:ext cx="2707974" cy="2776366"/>
          </a:xfrm>
          <a:prstGeom prst="rect">
            <a:avLst/>
          </a:prstGeom>
        </p:spPr>
      </p:pic>
      <p:pic>
        <p:nvPicPr>
          <p:cNvPr id="32" name="Picture 2" descr="Related image">
            <a:extLst>
              <a:ext uri="{FF2B5EF4-FFF2-40B4-BE49-F238E27FC236}">
                <a16:creationId xmlns:a16="http://schemas.microsoft.com/office/drawing/2014/main" id="{33C9E776-D391-45C8-BA35-3CFEE7482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162" y="4612822"/>
            <a:ext cx="3369697" cy="345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9AD058-BA52-4806-B79D-785AA495475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0E9BD8"/>
              </a:clrFrom>
              <a:clrTo>
                <a:srgbClr val="0E9BD8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2341659" y="3677906"/>
            <a:ext cx="4328119" cy="3419693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C1D882ED-110D-4166-8E00-4CB3B6E27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75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5053">
        <p15:prstTrans prst="peelOff"/>
      </p:transition>
    </mc:Choice>
    <mc:Fallback xmlns="">
      <p:transition spd="slow" advTm="250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3.7037E-7 L 0.34531 0.03125 " pathEditMode="fixed" rAng="0" ptsTypes="AA">
                                      <p:cBhvr>
                                        <p:cTn id="8" dur="7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7" y="97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7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76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77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27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27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0.00157 0.1356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27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270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25 1.85185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27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270"/>
                            </p:stCondLst>
                            <p:childTnLst>
                              <p:par>
                                <p:cTn id="3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25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25 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27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270"/>
                            </p:stCondLst>
                            <p:childTnLst>
                              <p:par>
                                <p:cTn id="4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27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27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2031 -0.01088 L -0.09479 -0.0370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10" y="-171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6 3.7037E-6 L -0.39649 -0.0504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31" y="-252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25 2.96296E-6 L 1.45833E-6 1.30104E-1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77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7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77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0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770"/>
                            </p:stCondLst>
                            <p:childTnLst>
                              <p:par>
                                <p:cTn id="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85185E-6 L 1.19557 0.03125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79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8DEC552B-DEDD-443F-9522-3F51E1F72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"/>
            <a:ext cx="12191999" cy="685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307F4AF-B78D-443C-8E1E-99D6643692F0}"/>
              </a:ext>
            </a:extLst>
          </p:cNvPr>
          <p:cNvGrpSpPr/>
          <p:nvPr/>
        </p:nvGrpSpPr>
        <p:grpSpPr>
          <a:xfrm>
            <a:off x="0" y="0"/>
            <a:ext cx="12191999" cy="6857104"/>
            <a:chOff x="0" y="0"/>
            <a:chExt cx="12191999" cy="685710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F0C809C-8643-422F-9FC7-0BF978A22DFF}"/>
                </a:ext>
              </a:extLst>
            </p:cNvPr>
            <p:cNvGrpSpPr/>
            <p:nvPr/>
          </p:nvGrpSpPr>
          <p:grpSpPr>
            <a:xfrm>
              <a:off x="0" y="0"/>
              <a:ext cx="9186203" cy="6823151"/>
              <a:chOff x="13148" y="-76311"/>
              <a:chExt cx="8047619" cy="693431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2872C8E-7CA2-499F-BE3D-4DD2913C76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59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3148" y="-76311"/>
                <a:ext cx="8047619" cy="6934311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E492BC2-72FC-49DB-A79E-50350AE20A43}"/>
                  </a:ext>
                </a:extLst>
              </p:cNvPr>
              <p:cNvSpPr/>
              <p:nvPr/>
            </p:nvSpPr>
            <p:spPr>
              <a:xfrm>
                <a:off x="4597703" y="1310486"/>
                <a:ext cx="663613" cy="799668"/>
              </a:xfrm>
              <a:prstGeom prst="rect">
                <a:avLst/>
              </a:prstGeom>
              <a:solidFill>
                <a:srgbClr val="FAF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4D82703-890B-4188-BF7C-9E228C4AD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CrisscrossEtching/>
                      </a14:imgEffect>
                      <a14:imgEffect>
                        <a14:sharpenSoften amount="-47000"/>
                      </a14:imgEffect>
                      <a14:imgEffect>
                        <a14:colorTemperature colorTemp="3138"/>
                      </a14:imgEffect>
                      <a14:imgEffect>
                        <a14:saturation sat="400000"/>
                      </a14:imgEffect>
                      <a14:imgEffect>
                        <a14:brightnessContrast bright="28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422332">
              <a:off x="5296352" y="797648"/>
              <a:ext cx="976143" cy="9972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32C653E-0123-413C-8CAA-962E7AAD31E3}"/>
                </a:ext>
              </a:extLst>
            </p:cNvPr>
            <p:cNvSpPr/>
            <p:nvPr/>
          </p:nvSpPr>
          <p:spPr>
            <a:xfrm>
              <a:off x="9045526" y="0"/>
              <a:ext cx="3146473" cy="6857104"/>
            </a:xfrm>
            <a:prstGeom prst="rect">
              <a:avLst/>
            </a:prstGeom>
            <a:solidFill>
              <a:srgbClr val="FAF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DCA3227-6420-4A3C-A43C-1E045299523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57400">
            <a:off x="7083060" y="3913127"/>
            <a:ext cx="257808" cy="3515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A157D52-87EF-40DD-B948-97DE545221E8}"/>
              </a:ext>
            </a:extLst>
          </p:cNvPr>
          <p:cNvGrpSpPr/>
          <p:nvPr/>
        </p:nvGrpSpPr>
        <p:grpSpPr>
          <a:xfrm>
            <a:off x="6487595" y="235973"/>
            <a:ext cx="5608734" cy="2551471"/>
            <a:chOff x="5993376" y="511719"/>
            <a:chExt cx="6204534" cy="261502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0733B3F-450E-439F-929E-0450CC33B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rgbClr val="4DE7C9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ChalkSketch/>
                      </a14:imgEffect>
                      <a14:imgEffect>
                        <a14:colorTemperature colorTemp="9772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5273">
              <a:off x="5993376" y="511719"/>
              <a:ext cx="6204534" cy="261502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BC3AF04-DA68-4F58-A070-CA1A6CB7642A}"/>
                </a:ext>
              </a:extLst>
            </p:cNvPr>
            <p:cNvSpPr/>
            <p:nvPr/>
          </p:nvSpPr>
          <p:spPr>
            <a:xfrm rot="457573">
              <a:off x="6810601" y="891272"/>
              <a:ext cx="4570084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ar-SA" sz="6600" b="1" cap="none" spc="0" dirty="0">
                  <a:ln/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سلامتك</a:t>
              </a:r>
              <a:endParaRPr lang="en-US" sz="6600" b="1" cap="none" spc="0" dirty="0">
                <a:ln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E11A6AD-4191-4751-A3F1-D2ED70908A3C}"/>
                </a:ext>
              </a:extLst>
            </p:cNvPr>
            <p:cNvSpPr/>
            <p:nvPr/>
          </p:nvSpPr>
          <p:spPr>
            <a:xfrm>
              <a:off x="6179194" y="1786104"/>
              <a:ext cx="5210081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4800" b="1" dirty="0">
                  <a:ln w="12700" cmpd="sng">
                    <a:solidFill>
                      <a:schemeClr val="accent4"/>
                    </a:solidFill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</a:rPr>
                <a:t>يرجى المحافظة على قلبك</a:t>
              </a:r>
              <a:endPara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7D433ED-02CB-4802-AF33-FEB09C3F2D70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921" y="1990295"/>
            <a:ext cx="353007" cy="25134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93738BC-78E5-4236-9C8C-54FD8B45C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3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6986">
        <p14:doors dir="vert"/>
      </p:transition>
    </mc:Choice>
    <mc:Fallback xmlns="">
      <p:transition spd="slow" advTm="169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53" presetClass="exit" presetSubtype="3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32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2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3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26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76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6BEA9E2-8734-466E-B84F-9AE0B82AF1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643281"/>
              </p:ext>
            </p:extLst>
          </p:nvPr>
        </p:nvGraphicFramePr>
        <p:xfrm>
          <a:off x="5099653" y="188104"/>
          <a:ext cx="5782815" cy="8455216"/>
        </p:xfrm>
        <a:graphic>
          <a:graphicData uri="http://schemas.openxmlformats.org/drawingml/2006/table">
            <a:tbl>
              <a:tblPr firstRow="1" firstCol="1" bandRow="1"/>
              <a:tblGrid>
                <a:gridCol w="5782815">
                  <a:extLst>
                    <a:ext uri="{9D8B030D-6E8A-4147-A177-3AD203B41FA5}">
                      <a16:colId xmlns:a16="http://schemas.microsoft.com/office/drawing/2014/main" val="2080449765"/>
                    </a:ext>
                  </a:extLst>
                </a:gridCol>
              </a:tblGrid>
              <a:tr h="4351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600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171700" algn="l"/>
                        </a:tabLst>
                      </a:pPr>
                      <a:endParaRPr lang="en-US" sz="2800" b="1" dirty="0">
                        <a:solidFill>
                          <a:srgbClr val="73655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171700" algn="l"/>
                        </a:tabLst>
                      </a:pPr>
                      <a:r>
                        <a:rPr lang="en-US" sz="2800" b="1" dirty="0">
                          <a:solidFill>
                            <a:srgbClr val="7365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	</a:t>
                      </a:r>
                      <a:endParaRPr lang="en-US" sz="1600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171700" algn="l"/>
                        </a:tabLst>
                      </a:pPr>
                      <a:r>
                        <a:rPr lang="ar-SA" sz="2800" b="1" dirty="0">
                          <a:solidFill>
                            <a:srgbClr val="7365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ar-SA" sz="3200" b="1" dirty="0">
                          <a:solidFill>
                            <a:srgbClr val="FFFFFF"/>
                          </a:solidFill>
                          <a:effectLst/>
                          <a:highlight>
                            <a:srgbClr val="8B0000"/>
                          </a:highligh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ما هي أمراض القلب والشرايين</a:t>
                      </a:r>
                      <a:endParaRPr lang="en-US" sz="18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18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مرض هبوط القلب وتصلب الشرايين من الامراض المنتشرة والتي تؤدي الى الوفاة، ويعود الى أسباب عديدة منها:</a:t>
                      </a:r>
                      <a:endParaRPr lang="en-US" sz="18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18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1-ضعف عضلة القلب </a:t>
                      </a:r>
                      <a:endParaRPr lang="en-US" sz="18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18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2-انسداد الاوعية الدموية بسبب تراكم الدهون </a:t>
                      </a:r>
                      <a:endParaRPr lang="en-US" sz="18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18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3-ارتفاع ضغط الدم </a:t>
                      </a:r>
                      <a:endParaRPr lang="en-US" sz="18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18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4-اعتلال في صمامات القلب </a:t>
                      </a:r>
                      <a:endParaRPr lang="en-US" sz="18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18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5-التهاب فيروسي في القلب </a:t>
                      </a:r>
                      <a:endParaRPr lang="en-US" sz="18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18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6-تشوه خلقي في القلب </a:t>
                      </a:r>
                      <a:endParaRPr lang="en-US" sz="18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18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7-عدم انتظام نبضات القلب</a:t>
                      </a:r>
                      <a:endParaRPr lang="en-US" sz="18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16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6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6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171700" algn="l"/>
                        </a:tabLst>
                      </a:pPr>
                      <a:r>
                        <a:rPr lang="en-US" sz="600" b="1" dirty="0">
                          <a:solidFill>
                            <a:srgbClr val="7365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171700" algn="l"/>
                        </a:tabLst>
                      </a:pPr>
                      <a:r>
                        <a:rPr lang="ar-SA" sz="600" b="1" dirty="0">
                          <a:solidFill>
                            <a:srgbClr val="7365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171700" algn="l"/>
                        </a:tabLst>
                      </a:pPr>
                      <a:r>
                        <a:rPr lang="en-US" sz="600" b="1" dirty="0">
                          <a:solidFill>
                            <a:srgbClr val="7365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tabLst>
                          <a:tab pos="2171700" algn="l"/>
                        </a:tabLst>
                      </a:pPr>
                      <a:r>
                        <a:rPr lang="en-US" sz="600" b="1" dirty="0">
                          <a:solidFill>
                            <a:srgbClr val="73655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1000" b="1" dirty="0">
                          <a:solidFill>
                            <a:srgbClr val="85272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6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600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4481762"/>
                  </a:ext>
                </a:extLst>
              </a:tr>
            </a:tbl>
          </a:graphicData>
        </a:graphic>
      </p:graphicFrame>
      <p:pic>
        <p:nvPicPr>
          <p:cNvPr id="2050" name="Picture 10">
            <a:extLst>
              <a:ext uri="{FF2B5EF4-FFF2-40B4-BE49-F238E27FC236}">
                <a16:creationId xmlns:a16="http://schemas.microsoft.com/office/drawing/2014/main" id="{E63162BA-30E9-4800-BA41-F6E3C6E8D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168" y="36444"/>
            <a:ext cx="24003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>
            <a:extLst>
              <a:ext uri="{FF2B5EF4-FFF2-40B4-BE49-F238E27FC236}">
                <a16:creationId xmlns:a16="http://schemas.microsoft.com/office/drawing/2014/main" id="{64FB2D85-06EE-4684-877D-2094F99F4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5439"/>
            <a:ext cx="6359940" cy="387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F86A13A-CF8D-4CC4-A0DE-19B5A492C5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5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7240">
        <p14:gallery dir="l"/>
      </p:transition>
    </mc:Choice>
    <mc:Fallback xmlns="">
      <p:transition spd="slow" advTm="172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E4B530-5A89-4965-8246-573B4755E6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036208"/>
              </p:ext>
            </p:extLst>
          </p:nvPr>
        </p:nvGraphicFramePr>
        <p:xfrm>
          <a:off x="2809462" y="274824"/>
          <a:ext cx="9845510" cy="5932297"/>
        </p:xfrm>
        <a:graphic>
          <a:graphicData uri="http://schemas.openxmlformats.org/drawingml/2006/table">
            <a:tbl>
              <a:tblPr firstRow="1" firstCol="1" bandRow="1"/>
              <a:tblGrid>
                <a:gridCol w="8322365">
                  <a:extLst>
                    <a:ext uri="{9D8B030D-6E8A-4147-A177-3AD203B41FA5}">
                      <a16:colId xmlns:a16="http://schemas.microsoft.com/office/drawing/2014/main" val="3250851715"/>
                    </a:ext>
                  </a:extLst>
                </a:gridCol>
                <a:gridCol w="95125">
                  <a:extLst>
                    <a:ext uri="{9D8B030D-6E8A-4147-A177-3AD203B41FA5}">
                      <a16:colId xmlns:a16="http://schemas.microsoft.com/office/drawing/2014/main" val="3462915745"/>
                    </a:ext>
                  </a:extLst>
                </a:gridCol>
                <a:gridCol w="1428020">
                  <a:extLst>
                    <a:ext uri="{9D8B030D-6E8A-4147-A177-3AD203B41FA5}">
                      <a16:colId xmlns:a16="http://schemas.microsoft.com/office/drawing/2014/main" val="3590226598"/>
                    </a:ext>
                  </a:extLst>
                </a:gridCol>
              </a:tblGrid>
              <a:tr h="4191152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2400" b="1" dirty="0">
                          <a:solidFill>
                            <a:srgbClr val="CC0000"/>
                          </a:solidFill>
                          <a:effectLst/>
                          <a:highlight>
                            <a:srgbClr val="FFFF00"/>
                          </a:highlight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أعراض انسداد الشرايين والذبحة الصدرية</a:t>
                      </a:r>
                      <a:endParaRPr lang="en-US" sz="44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24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تظهر كثير من الاعراض والعلامات المبكرة التي يجب اخذ الحيطة فيها، منها:</a:t>
                      </a:r>
                      <a:br>
                        <a:rPr lang="ar-SA" sz="24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ar-SA" sz="24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1- ضيق في التنفس</a:t>
                      </a:r>
                      <a:endParaRPr lang="en-US" sz="24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24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2- تعب وضعف عام</a:t>
                      </a:r>
                      <a:endParaRPr lang="en-US" sz="24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24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3-تجمع السوائل في الجسم</a:t>
                      </a:r>
                      <a:endParaRPr lang="en-US" sz="24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24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4-تسارع وعدم انتظام في نبضات القلب</a:t>
                      </a:r>
                      <a:endParaRPr lang="en-US" sz="24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24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5-التعب بسرعه من الأنشطة البدنية</a:t>
                      </a:r>
                      <a:endParaRPr lang="en-US" sz="24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24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6-سعال دائم مع خروج الدم</a:t>
                      </a:r>
                      <a:endParaRPr lang="en-US" sz="24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24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7-زيادة سريعة في الوزن</a:t>
                      </a:r>
                      <a:endParaRPr lang="en-US" sz="24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24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8-فقدان الشهية والغثيان</a:t>
                      </a:r>
                      <a:endParaRPr lang="en-US" sz="24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ar-SA" sz="24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9-الآم في الصدر</a:t>
                      </a:r>
                      <a:endParaRPr lang="en-US" sz="24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br>
                        <a:rPr lang="en-US" sz="11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</a:br>
                      <a:br>
                        <a:rPr lang="en-US" sz="11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</a:br>
                      <a:endParaRPr lang="en-US" sz="11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9991933"/>
                  </a:ext>
                </a:extLst>
              </a:tr>
            </a:tbl>
          </a:graphicData>
        </a:graphic>
      </p:graphicFrame>
      <p:pic>
        <p:nvPicPr>
          <p:cNvPr id="3074" name="Picture 2" descr="Image result for heart failure">
            <a:extLst>
              <a:ext uri="{FF2B5EF4-FFF2-40B4-BE49-F238E27FC236}">
                <a16:creationId xmlns:a16="http://schemas.microsoft.com/office/drawing/2014/main" id="{4C0D2539-01C2-45FB-A174-A90A97108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8278"/>
            <a:ext cx="6318913" cy="374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DEB9F81-34B4-4AD3-B5B4-CA8FC5E96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47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7301">
        <p14:gallery dir="l"/>
      </p:transition>
    </mc:Choice>
    <mc:Fallback xmlns="">
      <p:transition spd="slow" advTm="173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E4B530-5A89-4965-8246-573B4755E6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128273"/>
              </p:ext>
            </p:extLst>
          </p:nvPr>
        </p:nvGraphicFramePr>
        <p:xfrm>
          <a:off x="3759957" y="1673360"/>
          <a:ext cx="8202304" cy="4458208"/>
        </p:xfrm>
        <a:graphic>
          <a:graphicData uri="http://schemas.openxmlformats.org/drawingml/2006/table">
            <a:tbl>
              <a:tblPr firstRow="1" firstCol="1" bandRow="1"/>
              <a:tblGrid>
                <a:gridCol w="6975354">
                  <a:extLst>
                    <a:ext uri="{9D8B030D-6E8A-4147-A177-3AD203B41FA5}">
                      <a16:colId xmlns:a16="http://schemas.microsoft.com/office/drawing/2014/main" val="3250851715"/>
                    </a:ext>
                  </a:extLst>
                </a:gridCol>
                <a:gridCol w="37265">
                  <a:extLst>
                    <a:ext uri="{9D8B030D-6E8A-4147-A177-3AD203B41FA5}">
                      <a16:colId xmlns:a16="http://schemas.microsoft.com/office/drawing/2014/main" val="3462915745"/>
                    </a:ext>
                  </a:extLst>
                </a:gridCol>
                <a:gridCol w="1189685">
                  <a:extLst>
                    <a:ext uri="{9D8B030D-6E8A-4147-A177-3AD203B41FA5}">
                      <a16:colId xmlns:a16="http://schemas.microsoft.com/office/drawing/2014/main" val="3590226598"/>
                    </a:ext>
                  </a:extLst>
                </a:gridCol>
              </a:tblGrid>
              <a:tr h="2816753">
                <a:tc>
                  <a:txBody>
                    <a:bodyPr/>
                    <a:lstStyle/>
                    <a:p>
                      <a:pPr marL="342900" marR="0" lvl="0" indent="-342900" algn="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ar-SA" sz="36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فشل كلوي </a:t>
                      </a:r>
                      <a:endParaRPr lang="en-US" sz="32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ar-SA" sz="36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مشاكل في صمامات القلب</a:t>
                      </a:r>
                      <a:endParaRPr lang="en-US" sz="32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ar-SA" sz="36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عدم </a:t>
                      </a:r>
                      <a:r>
                        <a:rPr lang="ar-SA" sz="3600" b="1" kern="1200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انتظام</a:t>
                      </a:r>
                      <a:r>
                        <a:rPr lang="ar-SA" sz="36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ضربات القلب</a:t>
                      </a:r>
                      <a:endParaRPr lang="en-US" sz="32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ar-SA" sz="36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اعتلال في الكبد</a:t>
                      </a:r>
                      <a:endParaRPr lang="en-US" sz="36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ar-SA" sz="36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ارتفاع في ضغط الدم</a:t>
                      </a:r>
                      <a:endParaRPr lang="en-US" sz="36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Symbol" panose="05050102010706020507" pitchFamily="18" charset="2"/>
                        <a:buNone/>
                      </a:pP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32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br>
                        <a:rPr lang="en-US" sz="14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</a:br>
                      <a:br>
                        <a:rPr lang="en-US" sz="14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</a:br>
                      <a:endParaRPr lang="en-US" sz="14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999193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D4C826A-72BE-46BC-8FD3-C65E1BC90C1A}"/>
              </a:ext>
            </a:extLst>
          </p:cNvPr>
          <p:cNvSpPr/>
          <p:nvPr/>
        </p:nvSpPr>
        <p:spPr>
          <a:xfrm>
            <a:off x="5407060" y="501734"/>
            <a:ext cx="2454049" cy="900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20000"/>
              </a:lnSpc>
              <a:spcAft>
                <a:spcPts val="1000"/>
              </a:spcAft>
            </a:pPr>
            <a:r>
              <a:rPr lang="ar-SA" sz="4800" b="1" dirty="0">
                <a:solidFill>
                  <a:srgbClr val="CC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المضاعفات</a:t>
            </a:r>
            <a:endParaRPr lang="en-US" sz="4400" b="1" dirty="0">
              <a:solidFill>
                <a:srgbClr val="4D443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Image result for heart failure complecations">
            <a:extLst>
              <a:ext uri="{FF2B5EF4-FFF2-40B4-BE49-F238E27FC236}">
                <a16:creationId xmlns:a16="http://schemas.microsoft.com/office/drawing/2014/main" id="{86B73608-61BB-426A-9A08-75D8D5E14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81" y="1371600"/>
            <a:ext cx="386715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27D09D9-D3DF-42FF-864E-1DA64F8B8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304">
        <p14:gallery dir="l"/>
      </p:transition>
    </mc:Choice>
    <mc:Fallback xmlns="">
      <p:transition spd="slow" advTm="43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E4B530-5A89-4965-8246-573B4755E6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724794"/>
              </p:ext>
            </p:extLst>
          </p:nvPr>
        </p:nvGraphicFramePr>
        <p:xfrm>
          <a:off x="4653887" y="1524000"/>
          <a:ext cx="7069540" cy="4085230"/>
        </p:xfrm>
        <a:graphic>
          <a:graphicData uri="http://schemas.openxmlformats.org/drawingml/2006/table">
            <a:tbl>
              <a:tblPr firstRow="1" firstCol="1" bandRow="1"/>
              <a:tblGrid>
                <a:gridCol w="6012034">
                  <a:extLst>
                    <a:ext uri="{9D8B030D-6E8A-4147-A177-3AD203B41FA5}">
                      <a16:colId xmlns:a16="http://schemas.microsoft.com/office/drawing/2014/main" val="3250851715"/>
                    </a:ext>
                  </a:extLst>
                </a:gridCol>
                <a:gridCol w="32119">
                  <a:extLst>
                    <a:ext uri="{9D8B030D-6E8A-4147-A177-3AD203B41FA5}">
                      <a16:colId xmlns:a16="http://schemas.microsoft.com/office/drawing/2014/main" val="3462915745"/>
                    </a:ext>
                  </a:extLst>
                </a:gridCol>
                <a:gridCol w="1025387">
                  <a:extLst>
                    <a:ext uri="{9D8B030D-6E8A-4147-A177-3AD203B41FA5}">
                      <a16:colId xmlns:a16="http://schemas.microsoft.com/office/drawing/2014/main" val="3590226598"/>
                    </a:ext>
                  </a:extLst>
                </a:gridCol>
              </a:tblGrid>
              <a:tr h="4085230">
                <a:tc>
                  <a:txBody>
                    <a:bodyPr/>
                    <a:lstStyle/>
                    <a:p>
                      <a:pPr marL="0" marR="0" algn="just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20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71500" marR="0" indent="-342900" algn="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ar-SA" sz="32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ارتفاع ضغط الدم والسكري</a:t>
                      </a:r>
                      <a:endParaRPr lang="en-US" sz="32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71500" marR="0" indent="-342900" algn="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ar-SA" sz="32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الإصابة ببعض الفيروسات</a:t>
                      </a:r>
                      <a:endParaRPr lang="en-US" sz="32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71500" marR="0" indent="-342900" algn="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ar-SA" sz="32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شرب الكحول والتدخين</a:t>
                      </a:r>
                      <a:endParaRPr lang="en-US" sz="32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71500" marR="0" indent="-342900" algn="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ar-SA" sz="32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السمنة المفرطة وقلة النوم</a:t>
                      </a:r>
                      <a:endParaRPr lang="en-US" sz="32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71500" marR="0" indent="-342900" algn="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ar-SA" sz="32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ارتفاع الكوليسترول في الدم</a:t>
                      </a:r>
                      <a:endParaRPr lang="en-US" sz="28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5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br>
                        <a:rPr lang="en-US" sz="105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</a:br>
                      <a:br>
                        <a:rPr lang="en-US" sz="105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</a:br>
                      <a:endParaRPr lang="en-US" sz="105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05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999193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5181283-4A97-44AE-A1B5-702BE72D8D3B}"/>
              </a:ext>
            </a:extLst>
          </p:cNvPr>
          <p:cNvSpPr/>
          <p:nvPr/>
        </p:nvSpPr>
        <p:spPr>
          <a:xfrm>
            <a:off x="1513280" y="550309"/>
            <a:ext cx="9684062" cy="698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20000"/>
              </a:lnSpc>
              <a:spcAft>
                <a:spcPts val="1000"/>
              </a:spcAft>
            </a:pPr>
            <a:r>
              <a:rPr lang="ar-SA" sz="3600" b="1" dirty="0">
                <a:solidFill>
                  <a:srgbClr val="CC0000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العوامل الخطرة التي تؤدي الى الإصابة بأمراض القلب والشرايين</a:t>
            </a:r>
            <a:endParaRPr lang="en-US" sz="3600" b="1" dirty="0">
              <a:solidFill>
                <a:srgbClr val="CC0000"/>
              </a:solidFill>
              <a:highlight>
                <a:srgbClr val="FFFF00"/>
              </a:highligh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65F5F42B-1939-4536-A692-0DC0F6003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2" y="1524000"/>
            <a:ext cx="4940490" cy="498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FE0549D-2834-4CAD-9345-7EC2B8A71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0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703">
        <p14:gallery dir="l"/>
      </p:transition>
    </mc:Choice>
    <mc:Fallback xmlns="">
      <p:transition spd="slow" advTm="47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AC2337-10B5-4D38-8CA6-A490C043E1B0}"/>
              </a:ext>
            </a:extLst>
          </p:cNvPr>
          <p:cNvSpPr/>
          <p:nvPr/>
        </p:nvSpPr>
        <p:spPr>
          <a:xfrm>
            <a:off x="1575084" y="2967335"/>
            <a:ext cx="9041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After one month of recovery…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40617CA-94FC-4452-9535-88114D5DAF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0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180">
        <p14:prism isInverted="1"/>
      </p:transition>
    </mc:Choice>
    <mc:Fallback xmlns="">
      <p:transition spd="slow" advTm="3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51E9872-DFB9-432F-89BA-ED34E215E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971327"/>
              </p:ext>
            </p:extLst>
          </p:nvPr>
        </p:nvGraphicFramePr>
        <p:xfrm>
          <a:off x="1293990" y="220350"/>
          <a:ext cx="9242472" cy="6417300"/>
        </p:xfrm>
        <a:graphic>
          <a:graphicData uri="http://schemas.openxmlformats.org/drawingml/2006/table">
            <a:tbl>
              <a:tblPr firstRow="1" firstCol="1" bandRow="1"/>
              <a:tblGrid>
                <a:gridCol w="5536544">
                  <a:extLst>
                    <a:ext uri="{9D8B030D-6E8A-4147-A177-3AD203B41FA5}">
                      <a16:colId xmlns:a16="http://schemas.microsoft.com/office/drawing/2014/main" val="3569676774"/>
                    </a:ext>
                  </a:extLst>
                </a:gridCol>
                <a:gridCol w="3705928">
                  <a:extLst>
                    <a:ext uri="{9D8B030D-6E8A-4147-A177-3AD203B41FA5}">
                      <a16:colId xmlns:a16="http://schemas.microsoft.com/office/drawing/2014/main" val="2370530561"/>
                    </a:ext>
                  </a:extLst>
                </a:gridCol>
              </a:tblGrid>
              <a:tr h="828918">
                <a:tc gridSpan="2">
                  <a:txBody>
                    <a:bodyPr/>
                    <a:lstStyle/>
                    <a:p>
                      <a:pPr marL="0" marR="0" algn="ct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4000" b="1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الفحوصات المخبرية اللازمة لمرض القلب</a:t>
                      </a:r>
                      <a:endParaRPr lang="en-US" sz="2000" b="1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42" marR="6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818380"/>
                  </a:ext>
                </a:extLst>
              </a:tr>
              <a:tr h="138663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AST, LDH, CPK, CK</a:t>
                      </a:r>
                      <a:r>
                        <a:rPr lang="ar-SA" sz="40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40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MB, Troponin I, Troponin T</a:t>
                      </a:r>
                      <a:endParaRPr lang="en-US" sz="20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42" marR="6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4000" b="1" dirty="0">
                          <a:solidFill>
                            <a:srgbClr val="85272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فحوصات خاصة </a:t>
                      </a:r>
                      <a:r>
                        <a:rPr lang="ar-JO" sz="4000" b="1" dirty="0">
                          <a:solidFill>
                            <a:srgbClr val="85272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بالقلب</a:t>
                      </a:r>
                      <a:endParaRPr lang="en-US" sz="20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42" marR="6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81746"/>
                  </a:ext>
                </a:extLst>
              </a:tr>
              <a:tr h="138380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Cholesterol, TG, HDL, LDL, lipase</a:t>
                      </a:r>
                      <a:endParaRPr lang="en-US" sz="20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42" marR="6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JO" sz="4000" b="1" dirty="0">
                          <a:solidFill>
                            <a:srgbClr val="85272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فحوصات الدهنيات</a:t>
                      </a:r>
                      <a:endParaRPr lang="en-US" sz="20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42" marR="6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762356"/>
                  </a:ext>
                </a:extLst>
              </a:tr>
              <a:tr h="210910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Urea, Creatinine, Uric acid, Na, k, Cl, Ca, Pi, Mg</a:t>
                      </a:r>
                      <a:endParaRPr lang="en-US" sz="20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42" marR="6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JO" sz="4000" b="1" dirty="0">
                          <a:solidFill>
                            <a:srgbClr val="85272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فحوصات الكلى </a:t>
                      </a:r>
                      <a:endParaRPr lang="en-US" sz="20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42" marR="6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4865199"/>
                  </a:ext>
                </a:extLst>
              </a:tr>
              <a:tr h="66133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4D4436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Glucose, HbA1C</a:t>
                      </a:r>
                      <a:endParaRPr lang="en-US" sz="20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42" marR="6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JO" sz="4000" b="1" dirty="0">
                          <a:solidFill>
                            <a:srgbClr val="852728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فحوصات السكري </a:t>
                      </a:r>
                      <a:endParaRPr lang="en-US" sz="2000" b="1" dirty="0">
                        <a:solidFill>
                          <a:srgbClr val="4D4436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442" marR="664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314922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8749A2-8E42-418D-87D0-667D1616A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28908"/>
      </p:ext>
    </p:extLst>
  </p:cSld>
  <p:clrMapOvr>
    <a:masterClrMapping/>
  </p:clrMapOvr>
  <p:transition spd="slow" advTm="8613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3428</TotalTime>
  <Words>157</Words>
  <Application>Microsoft Office PowerPoint</Application>
  <PresentationFormat>Widescreen</PresentationFormat>
  <Paragraphs>75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Raed Kanan</dc:creator>
  <cp:lastModifiedBy>Raed Kanan</cp:lastModifiedBy>
  <cp:revision>64</cp:revision>
  <dcterms:created xsi:type="dcterms:W3CDTF">2018-09-15T13:09:57Z</dcterms:created>
  <dcterms:modified xsi:type="dcterms:W3CDTF">2018-10-08T08:33:17Z</dcterms:modified>
</cp:coreProperties>
</file>