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57" r:id="rId4"/>
    <p:sldId id="258" r:id="rId5"/>
    <p:sldId id="259" r:id="rId6"/>
    <p:sldId id="260" r:id="rId7"/>
    <p:sldId id="261" r:id="rId8"/>
    <p:sldId id="262" r:id="rId9"/>
    <p:sldId id="263" r:id="rId10"/>
    <p:sldId id="264" r:id="rId11"/>
    <p:sldId id="265" r:id="rId12"/>
    <p:sldId id="270" r:id="rId13"/>
    <p:sldId id="271" r:id="rId14"/>
    <p:sldId id="272" r:id="rId15"/>
    <p:sldId id="273" r:id="rId16"/>
    <p:sldId id="275" r:id="rId17"/>
    <p:sldId id="276" r:id="rId18"/>
    <p:sldId id="274" r:id="rId19"/>
    <p:sldId id="280" r:id="rId20"/>
    <p:sldId id="277" r:id="rId21"/>
    <p:sldId id="27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84"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8743B-431F-464B-9FD2-BCEAEAD6F6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380E91-18CD-4AE8-B5E4-079B27A579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3A768A-70CA-45F6-8B76-9E237FF9D02F}"/>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5" name="Footer Placeholder 4">
            <a:extLst>
              <a:ext uri="{FF2B5EF4-FFF2-40B4-BE49-F238E27FC236}">
                <a16:creationId xmlns:a16="http://schemas.microsoft.com/office/drawing/2014/main" id="{3A6FFBC3-46D6-44D7-8B77-F78E829586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2DEFB8-AA84-4F0D-BEDC-CBA15346447B}"/>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360498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D94E3-74EA-466E-835B-3AB472BBCA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072A10-6B53-4C73-A002-B778E55C202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7FE749-287D-4B7D-BC1C-7F5840D6B2FF}"/>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5" name="Footer Placeholder 4">
            <a:extLst>
              <a:ext uri="{FF2B5EF4-FFF2-40B4-BE49-F238E27FC236}">
                <a16:creationId xmlns:a16="http://schemas.microsoft.com/office/drawing/2014/main" id="{D82C79DA-3506-41DE-8994-955A0F9D3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C835BC-1537-4109-A1E5-C67C22838F88}"/>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2628850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9E7D02-9CC1-43AA-A656-F6FC0F1EDE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8D4A49-A224-46BF-B88B-686160358A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C1DDD-B908-45FE-8B66-FBEB6B5779C5}"/>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5" name="Footer Placeholder 4">
            <a:extLst>
              <a:ext uri="{FF2B5EF4-FFF2-40B4-BE49-F238E27FC236}">
                <a16:creationId xmlns:a16="http://schemas.microsoft.com/office/drawing/2014/main" id="{966C14F8-D733-44E9-B067-2C23B96A7F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A8B6D0-FD39-469E-B49F-0AFEB870A759}"/>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389058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6C7FE-CE36-4C81-881F-498056CE5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7B067F-A20F-4D93-9E98-26C5D5360FB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2FDB8D-B4A6-4A31-96F3-4A7B8AE0CC4B}"/>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5" name="Footer Placeholder 4">
            <a:extLst>
              <a:ext uri="{FF2B5EF4-FFF2-40B4-BE49-F238E27FC236}">
                <a16:creationId xmlns:a16="http://schemas.microsoft.com/office/drawing/2014/main" id="{19F70061-EE20-4383-89B2-9920B8B7E1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5769E2-205E-4552-A566-06B4870BE527}"/>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3632537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52541-DB98-4FC5-BA68-618FFCD865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7889B9-5354-4E7C-A130-FB5454FE5E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6D6F2D9-EF2E-4F37-90EE-7D597ACAD395}"/>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5" name="Footer Placeholder 4">
            <a:extLst>
              <a:ext uri="{FF2B5EF4-FFF2-40B4-BE49-F238E27FC236}">
                <a16:creationId xmlns:a16="http://schemas.microsoft.com/office/drawing/2014/main" id="{B76DBFAF-ACDA-4A96-A997-C71E642BC8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671199-3D7F-484F-A0C3-4FF3CD63970E}"/>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4077417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718DD-CE1C-4508-9F5A-59456EE3BA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9BFEDE-0E54-4BF5-9124-033FD61E7BD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C23E4A-B9A5-4B79-9457-204B6443EE2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3FF053-3542-4AB7-8586-A1A94068017F}"/>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6" name="Footer Placeholder 5">
            <a:extLst>
              <a:ext uri="{FF2B5EF4-FFF2-40B4-BE49-F238E27FC236}">
                <a16:creationId xmlns:a16="http://schemas.microsoft.com/office/drawing/2014/main" id="{D0408B9A-EFA7-4F15-9A6C-9084FF2B29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67F63-47C5-4CDD-BCB3-2C9BA6625410}"/>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1708921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71465-F02A-40BA-AD4C-09D4289AE4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7642CA-B098-46F6-9ACC-40DD1E55BE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CABAC09-2625-4122-803F-7DC3D144DE8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F77B70-BAC4-4AE5-976F-F7B4E9528A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82F75B9-E29A-495C-BB55-F7917E432DB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A415189-37F5-4CF2-80BA-509BCED115DD}"/>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8" name="Footer Placeholder 7">
            <a:extLst>
              <a:ext uri="{FF2B5EF4-FFF2-40B4-BE49-F238E27FC236}">
                <a16:creationId xmlns:a16="http://schemas.microsoft.com/office/drawing/2014/main" id="{E2604174-6869-482E-81C2-D4AA4B4547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6310FE-C054-4800-B968-A9B4978E3F31}"/>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1602312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7CF83-1258-40DD-BD18-EDE8290251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2A6C37-1ECE-4FB5-B8EC-77E88E6DE5C6}"/>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4" name="Footer Placeholder 3">
            <a:extLst>
              <a:ext uri="{FF2B5EF4-FFF2-40B4-BE49-F238E27FC236}">
                <a16:creationId xmlns:a16="http://schemas.microsoft.com/office/drawing/2014/main" id="{0BD62613-3ADB-418B-9FCC-5288B12E85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257F8B-7122-4467-B891-ED42BB080AAB}"/>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2365146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B44022-75B5-45F9-9436-66AF73538969}"/>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3" name="Footer Placeholder 2">
            <a:extLst>
              <a:ext uri="{FF2B5EF4-FFF2-40B4-BE49-F238E27FC236}">
                <a16:creationId xmlns:a16="http://schemas.microsoft.com/office/drawing/2014/main" id="{916295B0-6F9D-46B2-8C59-C421C3F127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F86DE1-9D3E-4C6A-9D2F-04B14164C5A2}"/>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3310735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F8E82-965A-4C21-A718-954569987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80DCE9-79F6-46D9-9397-BAFDAC67A8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04F824-2CF4-4940-8F73-37991EE9BB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0F182E5-A6F6-499C-A1B9-D908863D5408}"/>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6" name="Footer Placeholder 5">
            <a:extLst>
              <a:ext uri="{FF2B5EF4-FFF2-40B4-BE49-F238E27FC236}">
                <a16:creationId xmlns:a16="http://schemas.microsoft.com/office/drawing/2014/main" id="{DA576BC8-02E3-4EF6-B2EC-F9BAE26325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A01715-3333-40A3-8C4A-5B4606BC6502}"/>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1747508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10374-FF4D-4605-8CDF-06CF592061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3252F3-F51E-4A2D-8CD0-A08C7AA612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9DD453-9514-4957-ABAC-7A32814F7B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FE8C9F-DC2B-485E-90AA-E5824C30A985}"/>
              </a:ext>
            </a:extLst>
          </p:cNvPr>
          <p:cNvSpPr>
            <a:spLocks noGrp="1"/>
          </p:cNvSpPr>
          <p:nvPr>
            <p:ph type="dt" sz="half" idx="10"/>
          </p:nvPr>
        </p:nvSpPr>
        <p:spPr/>
        <p:txBody>
          <a:bodyPr/>
          <a:lstStyle/>
          <a:p>
            <a:fld id="{F0E85C95-E921-46EF-A3F3-B430C3FE7E0A}" type="datetimeFigureOut">
              <a:rPr lang="en-US" smtClean="0"/>
              <a:t>20/10/2018</a:t>
            </a:fld>
            <a:endParaRPr lang="en-US"/>
          </a:p>
        </p:txBody>
      </p:sp>
      <p:sp>
        <p:nvSpPr>
          <p:cNvPr id="6" name="Footer Placeholder 5">
            <a:extLst>
              <a:ext uri="{FF2B5EF4-FFF2-40B4-BE49-F238E27FC236}">
                <a16:creationId xmlns:a16="http://schemas.microsoft.com/office/drawing/2014/main" id="{69A75F61-8B45-4877-B7AE-692F79D465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2F3033-FDD7-49E7-9858-2978397F9F03}"/>
              </a:ext>
            </a:extLst>
          </p:cNvPr>
          <p:cNvSpPr>
            <a:spLocks noGrp="1"/>
          </p:cNvSpPr>
          <p:nvPr>
            <p:ph type="sldNum" sz="quarter" idx="12"/>
          </p:nvPr>
        </p:nvSpPr>
        <p:spPr/>
        <p:txBody>
          <a:bodyPr/>
          <a:lstStyle/>
          <a:p>
            <a:fld id="{00B31EC2-5A42-42C6-A9DA-BA2A566A4F65}" type="slidenum">
              <a:rPr lang="en-US" smtClean="0"/>
              <a:t>‹#›</a:t>
            </a:fld>
            <a:endParaRPr lang="en-US"/>
          </a:p>
        </p:txBody>
      </p:sp>
    </p:spTree>
    <p:extLst>
      <p:ext uri="{BB962C8B-B14F-4D97-AF65-F5344CB8AC3E}">
        <p14:creationId xmlns:p14="http://schemas.microsoft.com/office/powerpoint/2010/main" val="411093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1CB521-207B-4C92-9620-39B4017A6D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975C26-0A76-4287-94A2-A928B1218F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BC856-AE7F-42D8-B00D-EFB84E36AB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85C95-E921-46EF-A3F3-B430C3FE7E0A}" type="datetimeFigureOut">
              <a:rPr lang="en-US" smtClean="0"/>
              <a:t>20/10/2018</a:t>
            </a:fld>
            <a:endParaRPr lang="en-US"/>
          </a:p>
        </p:txBody>
      </p:sp>
      <p:sp>
        <p:nvSpPr>
          <p:cNvPr id="5" name="Footer Placeholder 4">
            <a:extLst>
              <a:ext uri="{FF2B5EF4-FFF2-40B4-BE49-F238E27FC236}">
                <a16:creationId xmlns:a16="http://schemas.microsoft.com/office/drawing/2014/main" id="{587D7529-818D-45A8-8587-64AFF291FA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6A0D8D7-3DA0-4A6F-886B-794CC0591B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EC2-5A42-42C6-A9DA-BA2A566A4F65}" type="slidenum">
              <a:rPr lang="en-US" smtClean="0"/>
              <a:t>‹#›</a:t>
            </a:fld>
            <a:endParaRPr lang="en-US"/>
          </a:p>
        </p:txBody>
      </p:sp>
    </p:spTree>
    <p:extLst>
      <p:ext uri="{BB962C8B-B14F-4D97-AF65-F5344CB8AC3E}">
        <p14:creationId xmlns:p14="http://schemas.microsoft.com/office/powerpoint/2010/main" val="822829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tebtime.com/%D9%85%D8%A4%D8%B4%D8%B1-%D9%83%D8%AA%D9%84%D8%A9-%D8%A7%D9%84%D8%AC%D8%B3%D9%85---BMI/%D8%AD%D8%A7%D8%B3%D8%A8%D8%A7%D8%A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tebtime.com/%D8%AA%D8%B5%D9%84%D8%A8-%D8%A7%D9%84%D8%B4%D8%B1%D8%A7%D9%8A%D9%8A%D9%86-380/%D8%A7%D9%84%D9%82%D9%84%D8%A8-%D9%88%D8%A7%D9%84%D8%A7%D9%88%D8%B9%D9%8A%D8%A9-%D8%A7%D9%84%D8%AF%D9%85%D9%88%D9%8A%D8%A9/%D8%A7%D9%84%D8%B5%D8%AD%D8%A9-%D9%88%D8%A7%D9%84%D8%A7%D9%85%D8%B1%D8%A7%D8%B6" TargetMode="External"/><Relationship Id="rId2" Type="http://schemas.openxmlformats.org/officeDocument/2006/relationships/hyperlink" Target="http://www.tebtime.com/%D9%85%D8%A7-%D9%87%D9%88-%D9%85%D8%B9%D8%AF%D9%84-%D8%A7%D9%84%D8%B3%D9%83%D8%B1-%D8%A7%D9%84%D8%B7%D8%A8%D9%8A%D8%B9%D9%8A-%D9%81%D9%8A-%D8%A7%D9%84%D8%AF%D9%85%D8%9F-211/%D8%A7%D8%B3%D8%A6%D9%84%D8%A9" TargetMode="Externa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hyperlink" Target="http://www.tebtime.com/%D8%A7%D9%84%D8%AA%D9%87%D8%A7%D8%A8-%D8%A7%D9%84%D9%85%D9%81%D8%A7%D8%B5%D9%84-195/%D8%A7%D9%84%D9%85%D9%81%D8%A7%D8%B5%D9%84/%D8%A7%D9%84%D8%B5%D8%AD%D8%A9-%D9%88%D8%A7%D9%84%D8%A7%D9%85%D8%B1%D8%A7%D8%B6"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tebtime.com/%D8%A7%D9%84%D8%B3%D8%B1%D8%B7%D8%A7%D9%86/%D8%A7%D9%84%D8%B5%D8%AD%D8%A9-%D9%88%D8%A7%D9%84%D8%A7%D9%85%D8%B1%D8%A7%D8%B6"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tebtime.com/%D8%A5%D9%86%D9%82%D8%B7%D8%A7%D8%B9-%D8%A7%D9%84%D9%86%D9%81%D9%8E%D9%91%D8%B3-%D8%A7%D9%84%D8%A5%D9%86%D8%B3%D8%AF%D8%A7%D8%AF%D9%8A-%D8%A7%D9%84%D9%86%D9%8E%D9%91%D9%88%D9%85%D9%8A-280/%D8%A7%D9%84%D8%B1%D8%A6%D8%A9/%D8%A7%D9%84%D8%B5%D8%AD%D8%A9-%D9%88%D8%A7%D9%84%D8%A7%D9%85%D8%B1%D8%A7%D8%B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3.gif"/><Relationship Id="rId2" Type="http://schemas.openxmlformats.org/officeDocument/2006/relationships/image" Target="../media/image20.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2.png"/><Relationship Id="rId10" Type="http://schemas.openxmlformats.org/officeDocument/2006/relationships/image" Target="../media/image26.png"/><Relationship Id="rId4" Type="http://schemas.microsoft.com/office/2007/relationships/hdphoto" Target="../media/hdphoto1.wdp"/><Relationship Id="rId9"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7C4E45-8FFC-4A8C-9A18-C8F54DBC18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547" y="-280555"/>
            <a:ext cx="13037128" cy="7419109"/>
          </a:xfrm>
          <a:prstGeom prst="rect">
            <a:avLst/>
          </a:prstGeom>
        </p:spPr>
      </p:pic>
      <p:pic>
        <p:nvPicPr>
          <p:cNvPr id="8" name="Picture 7">
            <a:extLst>
              <a:ext uri="{FF2B5EF4-FFF2-40B4-BE49-F238E27FC236}">
                <a16:creationId xmlns:a16="http://schemas.microsoft.com/office/drawing/2014/main" id="{6FEF1A31-7581-4CAF-B0CD-925C02A20C55}"/>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77669" y="1002052"/>
            <a:ext cx="6526696" cy="4340941"/>
          </a:xfrm>
          <a:prstGeom prst="rect">
            <a:avLst/>
          </a:prstGeom>
        </p:spPr>
      </p:pic>
      <p:sp>
        <p:nvSpPr>
          <p:cNvPr id="9" name="Oval 8">
            <a:extLst>
              <a:ext uri="{FF2B5EF4-FFF2-40B4-BE49-F238E27FC236}">
                <a16:creationId xmlns:a16="http://schemas.microsoft.com/office/drawing/2014/main" id="{0ECA8038-C7FB-458F-B47B-EFB183D4FF5E}"/>
              </a:ext>
            </a:extLst>
          </p:cNvPr>
          <p:cNvSpPr/>
          <p:nvPr/>
        </p:nvSpPr>
        <p:spPr>
          <a:xfrm>
            <a:off x="4454577" y="4934058"/>
            <a:ext cx="3282846" cy="1049311"/>
          </a:xfrm>
          <a:prstGeom prst="ellipse">
            <a:avLst/>
          </a:prstGeom>
          <a:solidFill>
            <a:srgbClr val="2B913C"/>
          </a:solidFill>
          <a:ln w="57150">
            <a:solidFill>
              <a:srgbClr val="2B9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a:solidFill>
                  <a:srgbClr val="002060"/>
                </a:solidFill>
              </a:rPr>
              <a:t>صحتك تهمنا </a:t>
            </a:r>
            <a:endParaRPr lang="en-US" sz="3200" b="1" dirty="0">
              <a:solidFill>
                <a:srgbClr val="002060"/>
              </a:solidFill>
            </a:endParaRPr>
          </a:p>
        </p:txBody>
      </p:sp>
      <p:sp>
        <p:nvSpPr>
          <p:cNvPr id="10" name="Rectangle 9">
            <a:extLst>
              <a:ext uri="{FF2B5EF4-FFF2-40B4-BE49-F238E27FC236}">
                <a16:creationId xmlns:a16="http://schemas.microsoft.com/office/drawing/2014/main" id="{563A1B50-5C8F-47C4-87C6-D0CBDC2E9430}"/>
              </a:ext>
            </a:extLst>
          </p:cNvPr>
          <p:cNvSpPr/>
          <p:nvPr/>
        </p:nvSpPr>
        <p:spPr>
          <a:xfrm>
            <a:off x="5255867" y="4934058"/>
            <a:ext cx="1680268" cy="923330"/>
          </a:xfrm>
          <a:prstGeom prst="rect">
            <a:avLst/>
          </a:prstGeom>
          <a:noFill/>
        </p:spPr>
        <p:txBody>
          <a:bodyPr wrap="none" lIns="91440" tIns="45720" rIns="91440" bIns="45720">
            <a:spAutoFit/>
          </a:bodyPr>
          <a:lstStyle/>
          <a:p>
            <a:pPr algn="ctr"/>
            <a:r>
              <a:rPr lang="ar-SA" sz="5400" b="1" cap="none" spc="0" dirty="0">
                <a:ln w="12700">
                  <a:solidFill>
                    <a:schemeClr val="accent1"/>
                  </a:solidFill>
                  <a:prstDash val="solid"/>
                </a:ln>
                <a:solidFill>
                  <a:srgbClr val="2B913C"/>
                </a:solidFill>
                <a:effectLst>
                  <a:outerShdw dist="38100" dir="2640000" algn="bl" rotWithShape="0">
                    <a:schemeClr val="accent1"/>
                  </a:outerShdw>
                </a:effectLst>
              </a:rPr>
              <a:t>السُّمنة</a:t>
            </a:r>
            <a:endParaRPr lang="en-US" sz="5400" b="1" cap="none" spc="0" dirty="0">
              <a:ln w="12700">
                <a:solidFill>
                  <a:schemeClr val="accent1"/>
                </a:solidFill>
                <a:prstDash val="solid"/>
              </a:ln>
              <a:solidFill>
                <a:srgbClr val="2B913C"/>
              </a:solidFill>
              <a:effectLst>
                <a:outerShdw dist="38100" dir="2640000" algn="bl" rotWithShape="0">
                  <a:schemeClr val="accent1"/>
                </a:outerShdw>
              </a:effectLst>
            </a:endParaRPr>
          </a:p>
        </p:txBody>
      </p:sp>
      <p:pic>
        <p:nvPicPr>
          <p:cNvPr id="16" name="Audio 15">
            <a:hlinkClick r:id="" action="ppaction://media"/>
            <a:extLst>
              <a:ext uri="{FF2B5EF4-FFF2-40B4-BE49-F238E27FC236}">
                <a16:creationId xmlns:a16="http://schemas.microsoft.com/office/drawing/2014/main" id="{DDCBBF17-EF2E-42E0-A5D9-D6431B6ED4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04207880"/>
      </p:ext>
    </p:extLst>
  </p:cSld>
  <p:clrMapOvr>
    <a:masterClrMapping/>
  </p:clrMapOvr>
  <mc:AlternateContent xmlns:mc="http://schemas.openxmlformats.org/markup-compatibility/2006" xmlns:p14="http://schemas.microsoft.com/office/powerpoint/2010/main">
    <mc:Choice Requires="p14">
      <p:transition spd="slow" p14:dur="1525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250" fill="hold"/>
                                        <p:tgtEl>
                                          <p:spTgt spid="8"/>
                                        </p:tgtEl>
                                        <p:attrNameLst>
                                          <p:attrName>ppt_w</p:attrName>
                                        </p:attrNameLst>
                                      </p:cBhvr>
                                      <p:tavLst>
                                        <p:tav tm="0">
                                          <p:val>
                                            <p:fltVal val="0"/>
                                          </p:val>
                                        </p:tav>
                                        <p:tav tm="100000">
                                          <p:val>
                                            <p:strVal val="#ppt_w"/>
                                          </p:val>
                                        </p:tav>
                                      </p:tavLst>
                                    </p:anim>
                                    <p:anim calcmode="lin" valueType="num">
                                      <p:cBhvr>
                                        <p:cTn id="8" dur="1250" fill="hold"/>
                                        <p:tgtEl>
                                          <p:spTgt spid="8"/>
                                        </p:tgtEl>
                                        <p:attrNameLst>
                                          <p:attrName>ppt_h</p:attrName>
                                        </p:attrNameLst>
                                      </p:cBhvr>
                                      <p:tavLst>
                                        <p:tav tm="0">
                                          <p:val>
                                            <p:fltVal val="0"/>
                                          </p:val>
                                        </p:tav>
                                        <p:tav tm="100000">
                                          <p:val>
                                            <p:strVal val="#ppt_h"/>
                                          </p:val>
                                        </p:tav>
                                      </p:tavLst>
                                    </p:anim>
                                    <p:animEffect transition="in" filter="fade">
                                      <p:cBhvr>
                                        <p:cTn id="9" dur="1250"/>
                                        <p:tgtEl>
                                          <p:spTgt spid="8"/>
                                        </p:tgtEl>
                                      </p:cBhvr>
                                    </p:animEffect>
                                    <p:anim calcmode="lin" valueType="num">
                                      <p:cBhvr>
                                        <p:cTn id="10" dur="1250" fill="hold"/>
                                        <p:tgtEl>
                                          <p:spTgt spid="8"/>
                                        </p:tgtEl>
                                        <p:attrNameLst>
                                          <p:attrName>ppt_x</p:attrName>
                                        </p:attrNameLst>
                                      </p:cBhvr>
                                      <p:tavLst>
                                        <p:tav tm="0">
                                          <p:val>
                                            <p:fltVal val="0.5"/>
                                          </p:val>
                                        </p:tav>
                                        <p:tav tm="100000">
                                          <p:val>
                                            <p:strVal val="#ppt_x"/>
                                          </p:val>
                                        </p:tav>
                                      </p:tavLst>
                                    </p:anim>
                                    <p:anim calcmode="lin" valueType="num">
                                      <p:cBhvr>
                                        <p:cTn id="11" dur="1250" fill="hold"/>
                                        <p:tgtEl>
                                          <p:spTgt spid="8"/>
                                        </p:tgtEl>
                                        <p:attrNameLst>
                                          <p:attrName>ppt_y</p:attrName>
                                        </p:attrNameLst>
                                      </p:cBhvr>
                                      <p:tavLst>
                                        <p:tav tm="0">
                                          <p:val>
                                            <p:fltVal val="0.5"/>
                                          </p:val>
                                        </p:tav>
                                        <p:tav tm="100000">
                                          <p:val>
                                            <p:strVal val="#ppt_y"/>
                                          </p:val>
                                        </p:tav>
                                      </p:tavLst>
                                    </p:anim>
                                  </p:childTnLst>
                                </p:cTn>
                              </p:par>
                            </p:childTnLst>
                          </p:cTn>
                        </p:par>
                        <p:par>
                          <p:cTn id="12" fill="hold">
                            <p:stCondLst>
                              <p:cond delay="1250"/>
                            </p:stCondLst>
                            <p:childTnLst>
                              <p:par>
                                <p:cTn id="13" presetID="1" presetClass="entr" presetSubtype="0" fill="hold" grpId="0" nodeType="afterEffect">
                                  <p:stCondLst>
                                    <p:cond delay="0"/>
                                  </p:stCondLst>
                                  <p:iterate type="lt">
                                    <p:tmAbs val="0"/>
                                  </p:iterate>
                                  <p:childTnLst>
                                    <p:set>
                                      <p:cBhvr>
                                        <p:cTn id="14" dur="1" fill="hold">
                                          <p:stCondLst>
                                            <p:cond delay="0"/>
                                          </p:stCondLst>
                                        </p:cTn>
                                        <p:tgtEl>
                                          <p:spTgt spid="9"/>
                                        </p:tgtEl>
                                        <p:attrNameLst>
                                          <p:attrName>style.visibility</p:attrName>
                                        </p:attrNameLst>
                                      </p:cBhvr>
                                      <p:to>
                                        <p:strVal val="visible"/>
                                      </p:to>
                                    </p:set>
                                  </p:childTnLst>
                                </p:cTn>
                              </p:par>
                              <p:par>
                                <p:cTn id="15" presetID="34" presetClass="emph" presetSubtype="0" fill="hold" grpId="1" nodeType="withEffect">
                                  <p:stCondLst>
                                    <p:cond delay="0"/>
                                  </p:stCondLst>
                                  <p:iterate type="lt">
                                    <p:tmPct val="10000"/>
                                  </p:iterate>
                                  <p:childTnLst>
                                    <p:animMotion origin="layout" path="M 0.0 0.0 L 0.0 -0.07213" pathEditMode="relative" ptsTypes="">
                                      <p:cBhvr>
                                        <p:cTn id="16" dur="250" accel="50000" decel="50000" autoRev="1" fill="hold">
                                          <p:stCondLst>
                                            <p:cond delay="0"/>
                                          </p:stCondLst>
                                        </p:cTn>
                                        <p:tgtEl>
                                          <p:spTgt spid="9"/>
                                        </p:tgtEl>
                                        <p:attrNameLst>
                                          <p:attrName>ppt_x</p:attrName>
                                          <p:attrName>ppt_y</p:attrName>
                                        </p:attrNameLst>
                                      </p:cBhvr>
                                    </p:animMotion>
                                    <p:animRot by="1500000">
                                      <p:cBhvr>
                                        <p:cTn id="17" dur="125" fill="hold">
                                          <p:stCondLst>
                                            <p:cond delay="0"/>
                                          </p:stCondLst>
                                        </p:cTn>
                                        <p:tgtEl>
                                          <p:spTgt spid="9"/>
                                        </p:tgtEl>
                                        <p:attrNameLst>
                                          <p:attrName>r</p:attrName>
                                        </p:attrNameLst>
                                      </p:cBhvr>
                                    </p:animRot>
                                    <p:animRot by="-1500000">
                                      <p:cBhvr>
                                        <p:cTn id="18" dur="125" fill="hold">
                                          <p:stCondLst>
                                            <p:cond delay="125"/>
                                          </p:stCondLst>
                                        </p:cTn>
                                        <p:tgtEl>
                                          <p:spTgt spid="9"/>
                                        </p:tgtEl>
                                        <p:attrNameLst>
                                          <p:attrName>r</p:attrName>
                                        </p:attrNameLst>
                                      </p:cBhvr>
                                    </p:animRot>
                                    <p:animRot by="-1500000">
                                      <p:cBhvr>
                                        <p:cTn id="19" dur="125" fill="hold">
                                          <p:stCondLst>
                                            <p:cond delay="250"/>
                                          </p:stCondLst>
                                        </p:cTn>
                                        <p:tgtEl>
                                          <p:spTgt spid="9"/>
                                        </p:tgtEl>
                                        <p:attrNameLst>
                                          <p:attrName>r</p:attrName>
                                        </p:attrNameLst>
                                      </p:cBhvr>
                                    </p:animRot>
                                    <p:animRot by="1500000">
                                      <p:cBhvr>
                                        <p:cTn id="20" dur="125" fill="hold">
                                          <p:stCondLst>
                                            <p:cond delay="375"/>
                                          </p:stCondLst>
                                        </p:cTn>
                                        <p:tgtEl>
                                          <p:spTgt spid="9"/>
                                        </p:tgtEl>
                                        <p:attrNameLst>
                                          <p:attrName>r</p:attrName>
                                        </p:attrNameLst>
                                      </p:cBhvr>
                                    </p:animRot>
                                  </p:childTnLst>
                                </p:cTn>
                              </p:par>
                            </p:childTnLst>
                          </p:cTn>
                        </p:par>
                        <p:par>
                          <p:cTn id="21" fill="hold">
                            <p:stCondLst>
                              <p:cond delay="2150"/>
                            </p:stCondLst>
                            <p:childTnLst>
                              <p:par>
                                <p:cTn id="22" presetID="6" presetClass="exit" presetSubtype="32" fill="hold" grpId="2" nodeType="afterEffect">
                                  <p:stCondLst>
                                    <p:cond delay="0"/>
                                  </p:stCondLst>
                                  <p:iterate type="lt">
                                    <p:tmPct val="0"/>
                                  </p:iterate>
                                  <p:childTnLst>
                                    <p:animEffect transition="out" filter="circle(out)">
                                      <p:cBhvr>
                                        <p:cTn id="23" dur="2000"/>
                                        <p:tgtEl>
                                          <p:spTgt spid="9"/>
                                        </p:tgtEl>
                                      </p:cBhvr>
                                    </p:animEffect>
                                    <p:set>
                                      <p:cBhvr>
                                        <p:cTn id="24" dur="1" fill="hold">
                                          <p:stCondLst>
                                            <p:cond delay="1999"/>
                                          </p:stCondLst>
                                        </p:cTn>
                                        <p:tgtEl>
                                          <p:spTgt spid="9"/>
                                        </p:tgtEl>
                                        <p:attrNameLst>
                                          <p:attrName>style.visibility</p:attrName>
                                        </p:attrNameLst>
                                      </p:cBhvr>
                                      <p:to>
                                        <p:strVal val="hidden"/>
                                      </p:to>
                                    </p:set>
                                  </p:childTnLst>
                                </p:cTn>
                              </p:par>
                            </p:childTnLst>
                          </p:cTn>
                        </p:par>
                        <p:par>
                          <p:cTn id="25" fill="hold">
                            <p:stCondLst>
                              <p:cond delay="4150"/>
                            </p:stCondLst>
                            <p:childTnLst>
                              <p:par>
                                <p:cTn id="26" presetID="6" presetClass="entr" presetSubtype="16" fill="hold" grpId="0" nodeType="afterEffect">
                                  <p:stCondLst>
                                    <p:cond delay="0"/>
                                  </p:stCondLst>
                                  <p:iterate type="lt">
                                    <p:tmPct val="10000"/>
                                  </p:iterate>
                                  <p:childTnLst>
                                    <p:set>
                                      <p:cBhvr>
                                        <p:cTn id="27" dur="1" fill="hold">
                                          <p:stCondLst>
                                            <p:cond delay="0"/>
                                          </p:stCondLst>
                                        </p:cTn>
                                        <p:tgtEl>
                                          <p:spTgt spid="10"/>
                                        </p:tgtEl>
                                        <p:attrNameLst>
                                          <p:attrName>style.visibility</p:attrName>
                                        </p:attrNameLst>
                                      </p:cBhvr>
                                      <p:to>
                                        <p:strVal val="visible"/>
                                      </p:to>
                                    </p:set>
                                    <p:animEffect transition="in" filter="circle(in)">
                                      <p:cBhvr>
                                        <p:cTn id="28"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16"/>
                </p:tgtEl>
              </p:cMediaNode>
            </p:audio>
          </p:childTnLst>
        </p:cTn>
      </p:par>
    </p:tnLst>
    <p:bldLst>
      <p:bldP spid="9" grpId="0" animBg="1"/>
      <p:bldP spid="9" grpId="1" animBg="1"/>
      <p:bldP spid="9" grpId="2"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BEC1E9-0D87-448F-A2E2-897F8FCA2C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980" y="-464949"/>
            <a:ext cx="12166170" cy="7811145"/>
          </a:xfrm>
          <a:prstGeom prst="rect">
            <a:avLst/>
          </a:prstGeom>
        </p:spPr>
      </p:pic>
    </p:spTree>
    <p:extLst>
      <p:ext uri="{BB962C8B-B14F-4D97-AF65-F5344CB8AC3E}">
        <p14:creationId xmlns:p14="http://schemas.microsoft.com/office/powerpoint/2010/main" val="2710463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A0256A9-97DE-43DB-991A-0F2A0216447A}"/>
              </a:ext>
            </a:extLst>
          </p:cNvPr>
          <p:cNvSpPr txBox="1"/>
          <p:nvPr/>
        </p:nvSpPr>
        <p:spPr>
          <a:xfrm>
            <a:off x="5721457" y="325464"/>
            <a:ext cx="2598550" cy="923330"/>
          </a:xfrm>
          <a:prstGeom prst="rect">
            <a:avLst/>
          </a:prstGeom>
          <a:noFill/>
        </p:spPr>
        <p:txBody>
          <a:bodyPr wrap="square" rtlCol="0">
            <a:spAutoFit/>
          </a:bodyPr>
          <a:lstStyle/>
          <a:p>
            <a:r>
              <a:rPr lang="ar-SA" sz="5400" b="1" dirty="0"/>
              <a:t>السُّمنة</a:t>
            </a:r>
            <a:endParaRPr lang="en-US" sz="5400" b="1" dirty="0"/>
          </a:p>
        </p:txBody>
      </p:sp>
      <p:sp>
        <p:nvSpPr>
          <p:cNvPr id="6" name="TextBox 5">
            <a:extLst>
              <a:ext uri="{FF2B5EF4-FFF2-40B4-BE49-F238E27FC236}">
                <a16:creationId xmlns:a16="http://schemas.microsoft.com/office/drawing/2014/main" id="{A7B7187B-64C8-4A50-90CD-A037EEE6A9AD}"/>
              </a:ext>
            </a:extLst>
          </p:cNvPr>
          <p:cNvSpPr txBox="1"/>
          <p:nvPr/>
        </p:nvSpPr>
        <p:spPr>
          <a:xfrm>
            <a:off x="2200759" y="1248794"/>
            <a:ext cx="9639946" cy="2554545"/>
          </a:xfrm>
          <a:prstGeom prst="rect">
            <a:avLst/>
          </a:prstGeom>
          <a:noFill/>
        </p:spPr>
        <p:txBody>
          <a:bodyPr wrap="square" rtlCol="0">
            <a:spAutoFit/>
          </a:bodyPr>
          <a:lstStyle/>
          <a:p>
            <a:pPr algn="r" rtl="1"/>
            <a:r>
              <a:rPr lang="ar-SA" sz="4000" b="1" dirty="0">
                <a:solidFill>
                  <a:srgbClr val="7030A0"/>
                </a:solidFill>
              </a:rPr>
              <a:t>تُعرَّف السمنة </a:t>
            </a:r>
            <a:r>
              <a:rPr lang="en-US" sz="4000" b="1" dirty="0">
                <a:solidFill>
                  <a:srgbClr val="7030A0"/>
                </a:solidFill>
              </a:rPr>
              <a:t>Obesity </a:t>
            </a:r>
            <a:r>
              <a:rPr lang="ar-SA" sz="4000" b="1" dirty="0">
                <a:solidFill>
                  <a:srgbClr val="7030A0"/>
                </a:solidFill>
              </a:rPr>
              <a:t> بأنّها الزّيادة المفرطة للوزن مع زيادة نسبة الدّهون في الجسم. الأمر الذي يسبب الى تعرّض المصاب بها إلى عدّة أمراض قد تكون خطرة ومزمنة.</a:t>
            </a:r>
            <a:endParaRPr lang="en-US" sz="4000" b="1" dirty="0">
              <a:solidFill>
                <a:srgbClr val="7030A0"/>
              </a:solidFill>
            </a:endParaRPr>
          </a:p>
        </p:txBody>
      </p:sp>
      <p:pic>
        <p:nvPicPr>
          <p:cNvPr id="1026" name="Picture 2" descr="Image result for obesity cartoon">
            <a:extLst>
              <a:ext uri="{FF2B5EF4-FFF2-40B4-BE49-F238E27FC236}">
                <a16:creationId xmlns:a16="http://schemas.microsoft.com/office/drawing/2014/main" id="{82A56AF1-CDC1-4162-BC8B-726BFECE9C7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3987" y="2643697"/>
            <a:ext cx="3471620" cy="4165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6467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DB2B22-D817-4214-B88B-A62468FC459C}"/>
              </a:ext>
            </a:extLst>
          </p:cNvPr>
          <p:cNvSpPr txBox="1"/>
          <p:nvPr/>
        </p:nvSpPr>
        <p:spPr>
          <a:xfrm>
            <a:off x="3699000" y="883403"/>
            <a:ext cx="8172701" cy="3970318"/>
          </a:xfrm>
          <a:prstGeom prst="rect">
            <a:avLst/>
          </a:prstGeom>
          <a:noFill/>
        </p:spPr>
        <p:txBody>
          <a:bodyPr wrap="square" rtlCol="0">
            <a:spAutoFit/>
          </a:bodyPr>
          <a:lstStyle/>
          <a:p>
            <a:pPr algn="r" rtl="1"/>
            <a:r>
              <a:rPr lang="ar-SA" sz="3600" b="1" dirty="0"/>
              <a:t>وتُقاس السمنة بأساليب عديدةٍ أهمها ما </a:t>
            </a:r>
            <a:r>
              <a:rPr lang="ar-SA" sz="3600" b="1" dirty="0">
                <a:hlinkClick r:id="rId2" tooltip="هل وزنكم سليم؟"/>
              </a:rPr>
              <a:t>يُعرف بمؤشّر كتلة الجسم</a:t>
            </a:r>
            <a:r>
              <a:rPr lang="ar-SA" sz="3600" b="1" dirty="0"/>
              <a:t>، </a:t>
            </a:r>
            <a:r>
              <a:rPr lang="en-US" sz="3600" b="1" dirty="0"/>
              <a:t>(BMI - body mass index) </a:t>
            </a:r>
            <a:r>
              <a:rPr lang="ar-SA" sz="3600" b="1" dirty="0"/>
              <a:t>وهو اداة لحساب الوزن نسبة لطّول الجسم، ويكون الشّخص مصاباً بالسمنة إن كان هذا المؤشر لديه يصل إلى 30 أو أكثر، أمّا الوزن الزّائد، فيدل على أنّ وزن الشّخص يزيد عمّا هو طبيعي مقارنة بطوله وجنسه وسنّه، ويكون مؤشر كتلة الجسم لديه من 25 إلى 29.9.</a:t>
            </a:r>
            <a:endParaRPr lang="en-US" sz="3600" b="1" dirty="0"/>
          </a:p>
        </p:txBody>
      </p:sp>
      <p:pic>
        <p:nvPicPr>
          <p:cNvPr id="2050" name="Picture 2" descr="Image result for obesity cartoon">
            <a:extLst>
              <a:ext uri="{FF2B5EF4-FFF2-40B4-BE49-F238E27FC236}">
                <a16:creationId xmlns:a16="http://schemas.microsoft.com/office/drawing/2014/main" id="{30B838F1-268F-4F7F-A899-B0C4C0226AC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084881"/>
            <a:ext cx="3389035" cy="577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39225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680B29B-B2C5-4E5E-B09E-05917946EFA5}"/>
              </a:ext>
            </a:extLst>
          </p:cNvPr>
          <p:cNvSpPr txBox="1"/>
          <p:nvPr/>
        </p:nvSpPr>
        <p:spPr>
          <a:xfrm>
            <a:off x="5842861" y="356461"/>
            <a:ext cx="2975675" cy="830997"/>
          </a:xfrm>
          <a:prstGeom prst="rect">
            <a:avLst/>
          </a:prstGeom>
          <a:noFill/>
        </p:spPr>
        <p:txBody>
          <a:bodyPr wrap="square" rtlCol="0">
            <a:spAutoFit/>
          </a:bodyPr>
          <a:lstStyle/>
          <a:p>
            <a:r>
              <a:rPr lang="ar-SA" sz="4800" b="1" dirty="0">
                <a:solidFill>
                  <a:schemeClr val="accent5">
                    <a:lumMod val="75000"/>
                  </a:schemeClr>
                </a:solidFill>
              </a:rPr>
              <a:t>أسباب السُّمنة</a:t>
            </a:r>
          </a:p>
        </p:txBody>
      </p:sp>
      <p:sp>
        <p:nvSpPr>
          <p:cNvPr id="6" name="TextBox 5">
            <a:extLst>
              <a:ext uri="{FF2B5EF4-FFF2-40B4-BE49-F238E27FC236}">
                <a16:creationId xmlns:a16="http://schemas.microsoft.com/office/drawing/2014/main" id="{E9AFA051-F847-431D-BBCB-9E16F0C265AE}"/>
              </a:ext>
            </a:extLst>
          </p:cNvPr>
          <p:cNvSpPr txBox="1"/>
          <p:nvPr/>
        </p:nvSpPr>
        <p:spPr>
          <a:xfrm>
            <a:off x="1224366" y="1456841"/>
            <a:ext cx="10197885" cy="3139321"/>
          </a:xfrm>
          <a:prstGeom prst="rect">
            <a:avLst/>
          </a:prstGeom>
          <a:noFill/>
        </p:spPr>
        <p:txBody>
          <a:bodyPr wrap="square" rtlCol="0">
            <a:spAutoFit/>
          </a:bodyPr>
          <a:lstStyle/>
          <a:p>
            <a:pPr marL="342900" indent="-342900" algn="r" rtl="1">
              <a:buFont typeface="+mj-lt"/>
              <a:buAutoNum type="arabicPeriod"/>
            </a:pPr>
            <a:r>
              <a:rPr lang="ar-SA" sz="3600" b="1" dirty="0">
                <a:solidFill>
                  <a:srgbClr val="FF0000"/>
                </a:solidFill>
                <a:latin typeface="Arial" panose="020B0604020202020204" pitchFamily="34" charset="0"/>
                <a:cs typeface="Arial" panose="020B0604020202020204" pitchFamily="34" charset="0"/>
              </a:rPr>
              <a:t>الحصول على الكثير من السُّعرات الحراريّة</a:t>
            </a:r>
          </a:p>
          <a:p>
            <a:pPr marL="342900" indent="-342900" algn="r" rtl="1">
              <a:buFont typeface="+mj-lt"/>
              <a:buAutoNum type="arabicPeriod"/>
            </a:pPr>
            <a:r>
              <a:rPr lang="ar-SA" sz="3600" b="1" dirty="0">
                <a:solidFill>
                  <a:srgbClr val="FF0000"/>
                </a:solidFill>
                <a:latin typeface="Arial" panose="020B0604020202020204" pitchFamily="34" charset="0"/>
                <a:cs typeface="Arial" panose="020B0604020202020204" pitchFamily="34" charset="0"/>
              </a:rPr>
              <a:t>قلّة ممارسة النّشاطات الجسديّة</a:t>
            </a:r>
          </a:p>
          <a:p>
            <a:pPr marL="342900" indent="-342900" algn="r" rtl="1">
              <a:buFont typeface="+mj-lt"/>
              <a:buAutoNum type="arabicPeriod"/>
            </a:pPr>
            <a:r>
              <a:rPr lang="ar-SA" sz="3600" b="1" dirty="0">
                <a:solidFill>
                  <a:srgbClr val="FF0000"/>
                </a:solidFill>
                <a:latin typeface="Arial" panose="020B0604020202020204" pitchFamily="34" charset="0"/>
                <a:cs typeface="Arial" panose="020B0604020202020204" pitchFamily="34" charset="0"/>
              </a:rPr>
              <a:t>السمنة الناجمة عن بعض الأمراض</a:t>
            </a:r>
          </a:p>
          <a:p>
            <a:pPr marL="342900" indent="-342900" algn="r" rtl="1">
              <a:buFont typeface="+mj-lt"/>
              <a:buAutoNum type="arabicPeriod"/>
            </a:pPr>
            <a:r>
              <a:rPr lang="ar-SA" sz="3600" b="1" dirty="0">
                <a:solidFill>
                  <a:srgbClr val="FF0000"/>
                </a:solidFill>
                <a:latin typeface="Arial" panose="020B0604020202020204" pitchFamily="34" charset="0"/>
                <a:cs typeface="Arial" panose="020B0604020202020204" pitchFamily="34" charset="0"/>
              </a:rPr>
              <a:t>الوراثة</a:t>
            </a:r>
          </a:p>
          <a:p>
            <a:pPr marL="342900" indent="-342900" algn="r" rtl="1">
              <a:buFont typeface="+mj-lt"/>
              <a:buAutoNum type="arabicPeriod"/>
            </a:pPr>
            <a:endParaRPr lang="ar-SA" dirty="0"/>
          </a:p>
          <a:p>
            <a:pPr marL="342900" indent="-342900" algn="r" rtl="1">
              <a:buFont typeface="+mj-lt"/>
              <a:buAutoNum type="arabicPeriod"/>
            </a:pPr>
            <a:endParaRPr lang="ar-SA" b="1" dirty="0"/>
          </a:p>
          <a:p>
            <a:endParaRPr lang="en-US" dirty="0"/>
          </a:p>
        </p:txBody>
      </p:sp>
      <p:pic>
        <p:nvPicPr>
          <p:cNvPr id="4098" name="Picture 2" descr="Image result for obesity cartoonn">
            <a:extLst>
              <a:ext uri="{FF2B5EF4-FFF2-40B4-BE49-F238E27FC236}">
                <a16:creationId xmlns:a16="http://schemas.microsoft.com/office/drawing/2014/main" id="{580229DF-04CC-46C4-96C9-16EEBC33B79E}"/>
              </a:ext>
            </a:extLst>
          </p:cNvPr>
          <p:cNvPicPr>
            <a:picLocks noChangeAspect="1" noChangeArrowheads="1" noCrop="1"/>
          </p:cNvPicPr>
          <p:nvPr/>
        </p:nvPicPr>
        <p:blipFill>
          <a:blip r:embed="rId2">
            <a:clrChange>
              <a:clrFrom>
                <a:srgbClr val="CCEAEF"/>
              </a:clrFrom>
              <a:clrTo>
                <a:srgbClr val="CCEAEF">
                  <a:alpha val="0"/>
                </a:srgbClr>
              </a:clrTo>
            </a:clrChange>
            <a:extLst>
              <a:ext uri="{28A0092B-C50C-407E-A947-70E740481C1C}">
                <a14:useLocalDpi xmlns:a14="http://schemas.microsoft.com/office/drawing/2010/main" val="0"/>
              </a:ext>
            </a:extLst>
          </a:blip>
          <a:srcRect/>
          <a:stretch>
            <a:fillRect/>
          </a:stretch>
        </p:blipFill>
        <p:spPr bwMode="auto">
          <a:xfrm>
            <a:off x="309966" y="2137852"/>
            <a:ext cx="5142647" cy="4734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254327"/>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dissolve">
                                      <p:cBhvr>
                                        <p:cTn id="10" dur="500"/>
                                        <p:tgtEl>
                                          <p:spTgt spid="6">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dissolve">
                                      <p:cBhvr>
                                        <p:cTn id="13" dur="500"/>
                                        <p:tgtEl>
                                          <p:spTgt spid="6">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dissolve">
                                      <p:cBhvr>
                                        <p:cTn id="1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obesity cartoonn">
            <a:extLst>
              <a:ext uri="{FF2B5EF4-FFF2-40B4-BE49-F238E27FC236}">
                <a16:creationId xmlns:a16="http://schemas.microsoft.com/office/drawing/2014/main" id="{A8563AA9-3728-4C0D-835F-A31459D7AE2B}"/>
              </a:ext>
            </a:extLst>
          </p:cNvPr>
          <p:cNvPicPr>
            <a:picLocks noChangeAspect="1" noChangeArrowheads="1" noCrop="1"/>
          </p:cNvPicPr>
          <p:nvPr/>
        </p:nvPicPr>
        <p:blipFill>
          <a:blip r:embed="rId2">
            <a:clrChange>
              <a:clrFrom>
                <a:srgbClr val="FFDBB8"/>
              </a:clrFrom>
              <a:clrTo>
                <a:srgbClr val="FFDBB8">
                  <a:alpha val="0"/>
                </a:srgbClr>
              </a:clrTo>
            </a:clrChange>
            <a:extLst>
              <a:ext uri="{28A0092B-C50C-407E-A947-70E740481C1C}">
                <a14:useLocalDpi xmlns:a14="http://schemas.microsoft.com/office/drawing/2010/main" val="0"/>
              </a:ext>
            </a:extLst>
          </a:blip>
          <a:srcRect/>
          <a:stretch>
            <a:fillRect/>
          </a:stretch>
        </p:blipFill>
        <p:spPr bwMode="auto">
          <a:xfrm>
            <a:off x="-2030278" y="2895600"/>
            <a:ext cx="7048500" cy="3962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E1C0A6D-A59B-41EF-8355-743BD2A5A3D4}"/>
              </a:ext>
            </a:extLst>
          </p:cNvPr>
          <p:cNvSpPr/>
          <p:nvPr/>
        </p:nvSpPr>
        <p:spPr>
          <a:xfrm>
            <a:off x="2960176" y="1372106"/>
            <a:ext cx="8849532" cy="2554545"/>
          </a:xfrm>
          <a:prstGeom prst="rect">
            <a:avLst/>
          </a:prstGeom>
        </p:spPr>
        <p:txBody>
          <a:bodyPr wrap="square">
            <a:spAutoFit/>
          </a:bodyPr>
          <a:lstStyle/>
          <a:p>
            <a:pPr algn="r" rtl="1">
              <a:buFont typeface="Arial" panose="020B0604020202020204" pitchFamily="34" charset="0"/>
              <a:buChar char="•"/>
            </a:pPr>
            <a:r>
              <a:rPr lang="ar-SA" sz="3200" b="1" i="0" dirty="0">
                <a:solidFill>
                  <a:srgbClr val="7030A0"/>
                </a:solidFill>
                <a:effectLst/>
                <a:latin typeface="AR DN"/>
              </a:rPr>
              <a:t>تناول الأطعمة المعالجة الغنيّة بالسُّكريات والدّهون.</a:t>
            </a:r>
          </a:p>
          <a:p>
            <a:pPr algn="r" rtl="1">
              <a:buFont typeface="Arial" panose="020B0604020202020204" pitchFamily="34" charset="0"/>
              <a:buChar char="•"/>
            </a:pPr>
            <a:r>
              <a:rPr lang="ar-SA" sz="3200" b="1" i="0" dirty="0">
                <a:solidFill>
                  <a:srgbClr val="7030A0"/>
                </a:solidFill>
                <a:effectLst/>
                <a:latin typeface="AR DN"/>
              </a:rPr>
              <a:t>تناول حصص من الطعام أكبر ممّا يحتاجه الجسم، وذلك عادةً ما يكون إن كان الشّخص بصحبة من يتناولون الكثير من الطّعام.</a:t>
            </a:r>
          </a:p>
          <a:p>
            <a:pPr algn="r" rtl="1">
              <a:buFont typeface="Arial" panose="020B0604020202020204" pitchFamily="34" charset="0"/>
              <a:buChar char="•"/>
            </a:pPr>
            <a:r>
              <a:rPr lang="ar-SA" sz="3200" b="1" i="0" dirty="0">
                <a:solidFill>
                  <a:srgbClr val="7030A0"/>
                </a:solidFill>
                <a:effectLst/>
                <a:latin typeface="AR DN"/>
              </a:rPr>
              <a:t>شرب الكثير من المشروبات المحلاة صناعياً، منها العصائر غير الطّبيعية والمشروبات الغازية.</a:t>
            </a:r>
          </a:p>
        </p:txBody>
      </p:sp>
      <p:sp>
        <p:nvSpPr>
          <p:cNvPr id="7" name="TextBox 6">
            <a:extLst>
              <a:ext uri="{FF2B5EF4-FFF2-40B4-BE49-F238E27FC236}">
                <a16:creationId xmlns:a16="http://schemas.microsoft.com/office/drawing/2014/main" id="{C1B8B161-BD45-444B-B163-02DA7DBCA0FA}"/>
              </a:ext>
            </a:extLst>
          </p:cNvPr>
          <p:cNvSpPr txBox="1"/>
          <p:nvPr/>
        </p:nvSpPr>
        <p:spPr>
          <a:xfrm>
            <a:off x="3518115" y="348749"/>
            <a:ext cx="5982346" cy="523220"/>
          </a:xfrm>
          <a:prstGeom prst="rect">
            <a:avLst/>
          </a:prstGeom>
          <a:noFill/>
        </p:spPr>
        <p:txBody>
          <a:bodyPr wrap="square" rtlCol="0">
            <a:spAutoFit/>
          </a:bodyPr>
          <a:lstStyle/>
          <a:p>
            <a:r>
              <a:rPr lang="ar-SA" sz="2800" b="1" dirty="0">
                <a:solidFill>
                  <a:srgbClr val="C00000"/>
                </a:solidFill>
              </a:rPr>
              <a:t>العادات التي تؤدي الى ارتفاع السعرات الحرارية </a:t>
            </a:r>
            <a:endParaRPr lang="en-US" sz="2800" b="1" dirty="0">
              <a:solidFill>
                <a:srgbClr val="C00000"/>
              </a:solidFill>
            </a:endParaRPr>
          </a:p>
        </p:txBody>
      </p:sp>
    </p:spTree>
    <p:extLst>
      <p:ext uri="{BB962C8B-B14F-4D97-AF65-F5344CB8AC3E}">
        <p14:creationId xmlns:p14="http://schemas.microsoft.com/office/powerpoint/2010/main" val="1450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4">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17" presetClass="entr" presetSubtype="4" fill="hold" nodeType="after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4">
                                            <p:txEl>
                                              <p:pRg st="1" end="1"/>
                                            </p:txEl>
                                          </p:spTgt>
                                        </p:tgtEl>
                                        <p:attrNameLst>
                                          <p:attrName>ppt_y</p:attrName>
                                        </p:attrNameLst>
                                      </p:cBhvr>
                                      <p:tavLst>
                                        <p:tav tm="0">
                                          <p:val>
                                            <p:strVal val="#ppt_y+#ppt_h/2"/>
                                          </p:val>
                                        </p:tav>
                                        <p:tav tm="100000">
                                          <p:val>
                                            <p:strVal val="#ppt_y"/>
                                          </p:val>
                                        </p:tav>
                                      </p:tavLst>
                                    </p:anim>
                                    <p:anim calcmode="lin" valueType="num">
                                      <p:cBhvr>
                                        <p:cTn id="16" dur="500" fill="hold"/>
                                        <p:tgtEl>
                                          <p:spTgt spid="4">
                                            <p:txEl>
                                              <p:pRg st="1" end="1"/>
                                            </p:txEl>
                                          </p:spTgt>
                                        </p:tgtEl>
                                        <p:attrNameLst>
                                          <p:attrName>ppt_w</p:attrName>
                                        </p:attrNameLst>
                                      </p:cBhvr>
                                      <p:tavLst>
                                        <p:tav tm="0">
                                          <p:val>
                                            <p:strVal val="#ppt_w"/>
                                          </p:val>
                                        </p:tav>
                                        <p:tav tm="100000">
                                          <p:val>
                                            <p:strVal val="#ppt_w"/>
                                          </p:val>
                                        </p:tav>
                                      </p:tavLst>
                                    </p:anim>
                                    <p:anim calcmode="lin" valueType="num">
                                      <p:cBhvr>
                                        <p:cTn id="17" dur="500" fill="hold"/>
                                        <p:tgtEl>
                                          <p:spTgt spid="4">
                                            <p:txEl>
                                              <p:pRg st="1" end="1"/>
                                            </p:txEl>
                                          </p:spTgt>
                                        </p:tgtEl>
                                        <p:attrNameLst>
                                          <p:attrName>ppt_h</p:attrName>
                                        </p:attrNameLst>
                                      </p:cBhvr>
                                      <p:tavLst>
                                        <p:tav tm="0">
                                          <p:val>
                                            <p:fltVal val="0"/>
                                          </p:val>
                                        </p:tav>
                                        <p:tav tm="100000">
                                          <p:val>
                                            <p:strVal val="#ppt_h"/>
                                          </p:val>
                                        </p:tav>
                                      </p:tavLst>
                                    </p:anim>
                                  </p:childTnLst>
                                </p:cTn>
                              </p:par>
                            </p:childTnLst>
                          </p:cTn>
                        </p:par>
                        <p:par>
                          <p:cTn id="18" fill="hold">
                            <p:stCondLst>
                              <p:cond delay="1000"/>
                            </p:stCondLst>
                            <p:childTnLst>
                              <p:par>
                                <p:cTn id="19" presetID="17" presetClass="entr" presetSubtype="4" fill="hold" nodeType="after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4">
                                            <p:txEl>
                                              <p:pRg st="2" end="2"/>
                                            </p:txEl>
                                          </p:spTgt>
                                        </p:tgtEl>
                                        <p:attrNameLst>
                                          <p:attrName>ppt_y</p:attrName>
                                        </p:attrNameLst>
                                      </p:cBhvr>
                                      <p:tavLst>
                                        <p:tav tm="0">
                                          <p:val>
                                            <p:strVal val="#ppt_y+#ppt_h/2"/>
                                          </p:val>
                                        </p:tav>
                                        <p:tav tm="100000">
                                          <p:val>
                                            <p:strVal val="#ppt_y"/>
                                          </p:val>
                                        </p:tav>
                                      </p:tavLst>
                                    </p:anim>
                                    <p:anim calcmode="lin" valueType="num">
                                      <p:cBhvr>
                                        <p:cTn id="23" dur="500" fill="hold"/>
                                        <p:tgtEl>
                                          <p:spTgt spid="4">
                                            <p:txEl>
                                              <p:pRg st="2" end="2"/>
                                            </p:txEl>
                                          </p:spTgt>
                                        </p:tgtEl>
                                        <p:attrNameLst>
                                          <p:attrName>ppt_w</p:attrName>
                                        </p:attrNameLst>
                                      </p:cBhvr>
                                      <p:tavLst>
                                        <p:tav tm="0">
                                          <p:val>
                                            <p:strVal val="#ppt_w"/>
                                          </p:val>
                                        </p:tav>
                                        <p:tav tm="100000">
                                          <p:val>
                                            <p:strVal val="#ppt_w"/>
                                          </p:val>
                                        </p:tav>
                                      </p:tavLst>
                                    </p:anim>
                                    <p:anim calcmode="lin" valueType="num">
                                      <p:cBhvr>
                                        <p:cTn id="24" dur="500" fill="hold"/>
                                        <p:tgtEl>
                                          <p:spTgt spid="4">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024F61-DC6C-4D66-AD82-078F17B3C371}"/>
              </a:ext>
            </a:extLst>
          </p:cNvPr>
          <p:cNvSpPr/>
          <p:nvPr/>
        </p:nvSpPr>
        <p:spPr>
          <a:xfrm>
            <a:off x="3760920" y="559452"/>
            <a:ext cx="8291593" cy="4524315"/>
          </a:xfrm>
          <a:prstGeom prst="rect">
            <a:avLst/>
          </a:prstGeom>
        </p:spPr>
        <p:txBody>
          <a:bodyPr wrap="square">
            <a:spAutoFit/>
          </a:bodyPr>
          <a:lstStyle/>
          <a:p>
            <a:pPr algn="r" rtl="1">
              <a:buFont typeface="Arial" panose="020B0604020202020204" pitchFamily="34" charset="0"/>
              <a:buChar char="•"/>
            </a:pPr>
            <a:r>
              <a:rPr lang="ar-SA" sz="3200" b="1" dirty="0">
                <a:solidFill>
                  <a:srgbClr val="7030A0"/>
                </a:solidFill>
                <a:latin typeface="AR DN"/>
              </a:rPr>
              <a:t>كثرة تناول الطّعام في المطاعم، فعادةً ما تكون السُّعرات الحراريّة في مأكولات المطاعم والوجبات السّريعة أكثر من أطعمة المنزل كونها غنية بالسُّكريات والدّهون، كما وأنّ الشّخص يكون أكثر ميلاً لتناول الحلويّات والمقبّلات في تلك الأماكن.</a:t>
            </a:r>
          </a:p>
          <a:p>
            <a:pPr algn="r" rtl="1">
              <a:buFont typeface="Arial" panose="020B0604020202020204" pitchFamily="34" charset="0"/>
              <a:buChar char="•"/>
            </a:pPr>
            <a:r>
              <a:rPr lang="ar-SA" sz="3200" b="1" dirty="0">
                <a:solidFill>
                  <a:srgbClr val="7030A0"/>
                </a:solidFill>
                <a:latin typeface="AR DN"/>
              </a:rPr>
              <a:t>تناول الطّعام للرّاحة، وذلك لدى مصابي الاكتئاب على سبيل المثال، فهم يتناولون الطّعام للشّعور بالرّاحة.</a:t>
            </a:r>
          </a:p>
          <a:p>
            <a:pPr algn="r" rtl="1">
              <a:buFont typeface="Arial" panose="020B0604020202020204" pitchFamily="34" charset="0"/>
              <a:buChar char="•"/>
            </a:pPr>
            <a:r>
              <a:rPr lang="ar-SA" sz="3200" b="1" dirty="0">
                <a:solidFill>
                  <a:srgbClr val="7030A0"/>
                </a:solidFill>
                <a:latin typeface="AR DN"/>
              </a:rPr>
              <a:t>تعلُّم عاداتٍ غذائية غير صحية منذ الصغر.</a:t>
            </a:r>
          </a:p>
          <a:p>
            <a:pPr algn="r" rtl="1">
              <a:buFont typeface="Arial" panose="020B0604020202020204" pitchFamily="34" charset="0"/>
              <a:buChar char="•"/>
            </a:pPr>
            <a:r>
              <a:rPr lang="ar-SA" sz="3200" b="1" dirty="0">
                <a:solidFill>
                  <a:srgbClr val="7030A0"/>
                </a:solidFill>
                <a:latin typeface="AR DN"/>
              </a:rPr>
              <a:t>شُرب الكحول، كونه غنيّ بالسّعرات الحراريّة.</a:t>
            </a:r>
          </a:p>
        </p:txBody>
      </p:sp>
      <p:pic>
        <p:nvPicPr>
          <p:cNvPr id="6146" name="Picture 2" descr="Image result for obesity cartoon">
            <a:extLst>
              <a:ext uri="{FF2B5EF4-FFF2-40B4-BE49-F238E27FC236}">
                <a16:creationId xmlns:a16="http://schemas.microsoft.com/office/drawing/2014/main" id="{0F8ABC49-C433-4E53-8F05-F86E890A47A3}"/>
              </a:ext>
            </a:extLst>
          </p:cNvPr>
          <p:cNvPicPr>
            <a:picLocks noChangeAspect="1" noChangeArrowheads="1"/>
          </p:cNvPicPr>
          <p:nvPr/>
        </p:nvPicPr>
        <p:blipFill>
          <a:blip r:embed="rId2">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2541721"/>
            <a:ext cx="5658811" cy="3975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957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2B51A2-5612-42A8-8118-42CBC8250D92}"/>
              </a:ext>
            </a:extLst>
          </p:cNvPr>
          <p:cNvSpPr/>
          <p:nvPr/>
        </p:nvSpPr>
        <p:spPr>
          <a:xfrm>
            <a:off x="3146155" y="274573"/>
            <a:ext cx="8694549" cy="4154984"/>
          </a:xfrm>
          <a:prstGeom prst="rect">
            <a:avLst/>
          </a:prstGeom>
        </p:spPr>
        <p:txBody>
          <a:bodyPr wrap="square">
            <a:spAutoFit/>
          </a:bodyPr>
          <a:lstStyle/>
          <a:p>
            <a:pPr algn="r" rtl="1"/>
            <a:r>
              <a:rPr lang="ar-SA" sz="3600" b="1" i="0" dirty="0">
                <a:solidFill>
                  <a:srgbClr val="C00000"/>
                </a:solidFill>
                <a:effectLst/>
                <a:latin typeface="AR DN"/>
              </a:rPr>
              <a:t>قد تُؤدّي السُّمنة إلى مجموعةٍ من الأعراض، منها الآتي:</a:t>
            </a:r>
            <a:endParaRPr lang="en-US" sz="3600" b="1" i="0" dirty="0">
              <a:solidFill>
                <a:srgbClr val="C00000"/>
              </a:solidFill>
              <a:effectLst/>
              <a:latin typeface="AR DN"/>
            </a:endParaRPr>
          </a:p>
          <a:p>
            <a:pPr algn="r" rtl="1"/>
            <a:endParaRPr lang="ar-SA" sz="3600" b="1" i="0" dirty="0">
              <a:solidFill>
                <a:srgbClr val="758692"/>
              </a:solidFill>
              <a:effectLst/>
              <a:latin typeface="AR DN"/>
            </a:endParaRPr>
          </a:p>
          <a:p>
            <a:pPr algn="r" rtl="1">
              <a:buFont typeface="Arial" panose="020B0604020202020204" pitchFamily="34" charset="0"/>
              <a:buChar char="•"/>
            </a:pPr>
            <a:r>
              <a:rPr lang="ar-SA" sz="3200" b="1" i="0" dirty="0">
                <a:solidFill>
                  <a:srgbClr val="758692"/>
                </a:solidFill>
                <a:effectLst/>
                <a:latin typeface="AR DN"/>
              </a:rPr>
              <a:t>آلام الظّهر والمفاصل.</a:t>
            </a:r>
          </a:p>
          <a:p>
            <a:pPr algn="r" rtl="1">
              <a:buFont typeface="Arial" panose="020B0604020202020204" pitchFamily="34" charset="0"/>
              <a:buChar char="•"/>
            </a:pPr>
            <a:r>
              <a:rPr lang="ar-SA" sz="3200" b="1" i="0" dirty="0">
                <a:solidFill>
                  <a:srgbClr val="758692"/>
                </a:solidFill>
                <a:effectLst/>
                <a:latin typeface="AR DN"/>
              </a:rPr>
              <a:t>الشّخير وصعوبة التنفس.</a:t>
            </a:r>
          </a:p>
          <a:p>
            <a:pPr algn="r" rtl="1">
              <a:buFont typeface="Arial" panose="020B0604020202020204" pitchFamily="34" charset="0"/>
              <a:buChar char="•"/>
            </a:pPr>
            <a:r>
              <a:rPr lang="ar-SA" sz="3200" b="1" i="0" dirty="0">
                <a:solidFill>
                  <a:srgbClr val="758692"/>
                </a:solidFill>
                <a:effectLst/>
                <a:latin typeface="AR DN"/>
              </a:rPr>
              <a:t>زيادة التّعرق.</a:t>
            </a:r>
          </a:p>
          <a:p>
            <a:pPr algn="r" rtl="1">
              <a:buFont typeface="Arial" panose="020B0604020202020204" pitchFamily="34" charset="0"/>
              <a:buChar char="•"/>
            </a:pPr>
            <a:r>
              <a:rPr lang="ar-SA" sz="3200" b="1" i="0" dirty="0">
                <a:solidFill>
                  <a:srgbClr val="758692"/>
                </a:solidFill>
                <a:effectLst/>
                <a:latin typeface="AR DN"/>
              </a:rPr>
              <a:t>عدم القدرة على ممارسة الحركات المفاجئة.</a:t>
            </a:r>
          </a:p>
          <a:p>
            <a:pPr algn="r" rtl="1">
              <a:buFont typeface="Arial" panose="020B0604020202020204" pitchFamily="34" charset="0"/>
              <a:buChar char="•"/>
            </a:pPr>
            <a:r>
              <a:rPr lang="ar-SA" sz="3200" b="1" i="0" dirty="0">
                <a:solidFill>
                  <a:srgbClr val="758692"/>
                </a:solidFill>
                <a:effectLst/>
                <a:latin typeface="AR DN"/>
              </a:rPr>
              <a:t>ضعف الثقة بالنفس.</a:t>
            </a:r>
          </a:p>
          <a:p>
            <a:pPr algn="r" rtl="1">
              <a:buFont typeface="Arial" panose="020B0604020202020204" pitchFamily="34" charset="0"/>
              <a:buChar char="•"/>
            </a:pPr>
            <a:r>
              <a:rPr lang="ar-SA" sz="3200" b="1" i="0" dirty="0">
                <a:solidFill>
                  <a:srgbClr val="758692"/>
                </a:solidFill>
                <a:effectLst/>
                <a:latin typeface="AR DN"/>
              </a:rPr>
              <a:t>الشعور بالإرهاق المتواصل</a:t>
            </a:r>
            <a:r>
              <a:rPr lang="en-US" sz="3200" b="1" i="0" dirty="0">
                <a:solidFill>
                  <a:srgbClr val="758692"/>
                </a:solidFill>
                <a:effectLst/>
                <a:latin typeface="AR DN"/>
              </a:rPr>
              <a:t>.</a:t>
            </a:r>
            <a:endParaRPr lang="ar-SA" sz="3200" b="1" i="0" dirty="0">
              <a:solidFill>
                <a:srgbClr val="758692"/>
              </a:solidFill>
              <a:effectLst/>
              <a:latin typeface="AR DN"/>
            </a:endParaRPr>
          </a:p>
        </p:txBody>
      </p:sp>
      <p:pic>
        <p:nvPicPr>
          <p:cNvPr id="7172" name="Picture 4" descr="Related image">
            <a:extLst>
              <a:ext uri="{FF2B5EF4-FFF2-40B4-BE49-F238E27FC236}">
                <a16:creationId xmlns:a16="http://schemas.microsoft.com/office/drawing/2014/main" id="{30BE8025-30CC-46E6-9148-53F2543FF03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9781" y="3429000"/>
            <a:ext cx="4865175" cy="3339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97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4">
                                            <p:txEl>
                                              <p:pRg st="0" end="0"/>
                                            </p:txEl>
                                          </p:spTgt>
                                        </p:tgtEl>
                                      </p:cBhvr>
                                    </p:animEffect>
                                    <p:animScale>
                                      <p:cBhvr>
                                        <p:cTn id="7" dur="250" autoRev="1" fill="hold"/>
                                        <p:tgtEl>
                                          <p:spTgt spid="4">
                                            <p:txEl>
                                              <p:pRg st="0" end="0"/>
                                            </p:txEl>
                                          </p:spTgt>
                                        </p:tgtEl>
                                      </p:cBhvr>
                                      <p:by x="105000" y="105000"/>
                                    </p:animScale>
                                  </p:childTnLst>
                                </p:cTn>
                              </p:par>
                            </p:childTnLst>
                          </p:cTn>
                        </p:par>
                        <p:par>
                          <p:cTn id="8" fill="hold">
                            <p:stCondLst>
                              <p:cond delay="500"/>
                            </p:stCondLst>
                            <p:childTnLst>
                              <p:par>
                                <p:cTn id="9" presetID="16" presetClass="emph" presetSubtype="0" fill="hold" nodeType="afterEffect">
                                  <p:stCondLst>
                                    <p:cond delay="0"/>
                                  </p:stCondLst>
                                  <p:iterate type="lt">
                                    <p:tmPct val="4000"/>
                                  </p:iterate>
                                  <p:childTnLst>
                                    <p:set>
                                      <p:cBhvr override="childStyle">
                                        <p:cTn id="10" dur="500" fill="hold"/>
                                        <p:tgtEl>
                                          <p:spTgt spid="4">
                                            <p:txEl>
                                              <p:pRg st="2" end="2"/>
                                            </p:txEl>
                                          </p:spTgt>
                                        </p:tgtEl>
                                        <p:attrNameLst>
                                          <p:attrName>style.color</p:attrName>
                                        </p:attrNameLst>
                                      </p:cBhvr>
                                      <p:to>
                                        <p:clrVal>
                                          <a:srgbClr val="1E4E79"/>
                                        </p:clrVal>
                                      </p:to>
                                    </p:set>
                                    <p:set>
                                      <p:cBhvr>
                                        <p:cTn id="11" dur="500" fill="hold"/>
                                        <p:tgtEl>
                                          <p:spTgt spid="4">
                                            <p:txEl>
                                              <p:pRg st="2" end="2"/>
                                            </p:txEl>
                                          </p:spTgt>
                                        </p:tgtEl>
                                        <p:attrNameLst>
                                          <p:attrName>fillcolor</p:attrName>
                                        </p:attrNameLst>
                                      </p:cBhvr>
                                      <p:to>
                                        <p:clrVal>
                                          <a:srgbClr val="1E4E79"/>
                                        </p:clrVal>
                                      </p:to>
                                    </p:set>
                                    <p:set>
                                      <p:cBhvr>
                                        <p:cTn id="12" dur="500" fill="hold"/>
                                        <p:tgtEl>
                                          <p:spTgt spid="4">
                                            <p:txEl>
                                              <p:pRg st="2" end="2"/>
                                            </p:txEl>
                                          </p:spTgt>
                                        </p:tgtEl>
                                        <p:attrNameLst>
                                          <p:attrName>fill.type</p:attrName>
                                        </p:attrNameLst>
                                      </p:cBhvr>
                                      <p:to>
                                        <p:strVal val="solid"/>
                                      </p:to>
                                    </p:set>
                                  </p:childTnLst>
                                </p:cTn>
                              </p:par>
                            </p:childTnLst>
                          </p:cTn>
                        </p:par>
                        <p:par>
                          <p:cTn id="13" fill="hold">
                            <p:stCondLst>
                              <p:cond delay="1360"/>
                            </p:stCondLst>
                            <p:childTnLst>
                              <p:par>
                                <p:cTn id="14" presetID="16" presetClass="emph" presetSubtype="0" fill="hold" nodeType="afterEffect">
                                  <p:stCondLst>
                                    <p:cond delay="0"/>
                                  </p:stCondLst>
                                  <p:iterate type="lt">
                                    <p:tmPct val="4000"/>
                                  </p:iterate>
                                  <p:childTnLst>
                                    <p:set>
                                      <p:cBhvr override="childStyle">
                                        <p:cTn id="15" dur="500" fill="hold"/>
                                        <p:tgtEl>
                                          <p:spTgt spid="4">
                                            <p:txEl>
                                              <p:pRg st="3" end="3"/>
                                            </p:txEl>
                                          </p:spTgt>
                                        </p:tgtEl>
                                        <p:attrNameLst>
                                          <p:attrName>style.color</p:attrName>
                                        </p:attrNameLst>
                                      </p:cBhvr>
                                      <p:to>
                                        <p:clrVal>
                                          <a:srgbClr val="1E4E79"/>
                                        </p:clrVal>
                                      </p:to>
                                    </p:set>
                                    <p:set>
                                      <p:cBhvr>
                                        <p:cTn id="16" dur="500" fill="hold"/>
                                        <p:tgtEl>
                                          <p:spTgt spid="4">
                                            <p:txEl>
                                              <p:pRg st="3" end="3"/>
                                            </p:txEl>
                                          </p:spTgt>
                                        </p:tgtEl>
                                        <p:attrNameLst>
                                          <p:attrName>fillcolor</p:attrName>
                                        </p:attrNameLst>
                                      </p:cBhvr>
                                      <p:to>
                                        <p:clrVal>
                                          <a:srgbClr val="1E4E79"/>
                                        </p:clrVal>
                                      </p:to>
                                    </p:set>
                                    <p:set>
                                      <p:cBhvr>
                                        <p:cTn id="17" dur="500" fill="hold"/>
                                        <p:tgtEl>
                                          <p:spTgt spid="4">
                                            <p:txEl>
                                              <p:pRg st="3" end="3"/>
                                            </p:txEl>
                                          </p:spTgt>
                                        </p:tgtEl>
                                        <p:attrNameLst>
                                          <p:attrName>fill.type</p:attrName>
                                        </p:attrNameLst>
                                      </p:cBhvr>
                                      <p:to>
                                        <p:strVal val="solid"/>
                                      </p:to>
                                    </p:set>
                                  </p:childTnLst>
                                </p:cTn>
                              </p:par>
                            </p:childTnLst>
                          </p:cTn>
                        </p:par>
                        <p:par>
                          <p:cTn id="18" fill="hold">
                            <p:stCondLst>
                              <p:cond delay="2240"/>
                            </p:stCondLst>
                            <p:childTnLst>
                              <p:par>
                                <p:cTn id="19" presetID="16" presetClass="emph" presetSubtype="0" fill="hold" nodeType="afterEffect">
                                  <p:stCondLst>
                                    <p:cond delay="0"/>
                                  </p:stCondLst>
                                  <p:iterate type="lt">
                                    <p:tmPct val="4000"/>
                                  </p:iterate>
                                  <p:childTnLst>
                                    <p:set>
                                      <p:cBhvr override="childStyle">
                                        <p:cTn id="20" dur="500" fill="hold"/>
                                        <p:tgtEl>
                                          <p:spTgt spid="4">
                                            <p:txEl>
                                              <p:pRg st="4" end="4"/>
                                            </p:txEl>
                                          </p:spTgt>
                                        </p:tgtEl>
                                        <p:attrNameLst>
                                          <p:attrName>style.color</p:attrName>
                                        </p:attrNameLst>
                                      </p:cBhvr>
                                      <p:to>
                                        <p:clrVal>
                                          <a:srgbClr val="1E4E79"/>
                                        </p:clrVal>
                                      </p:to>
                                    </p:set>
                                    <p:set>
                                      <p:cBhvr>
                                        <p:cTn id="21" dur="500" fill="hold"/>
                                        <p:tgtEl>
                                          <p:spTgt spid="4">
                                            <p:txEl>
                                              <p:pRg st="4" end="4"/>
                                            </p:txEl>
                                          </p:spTgt>
                                        </p:tgtEl>
                                        <p:attrNameLst>
                                          <p:attrName>fillcolor</p:attrName>
                                        </p:attrNameLst>
                                      </p:cBhvr>
                                      <p:to>
                                        <p:clrVal>
                                          <a:srgbClr val="1E4E79"/>
                                        </p:clrVal>
                                      </p:to>
                                    </p:set>
                                    <p:set>
                                      <p:cBhvr>
                                        <p:cTn id="22" dur="500" fill="hold"/>
                                        <p:tgtEl>
                                          <p:spTgt spid="4">
                                            <p:txEl>
                                              <p:pRg st="4" end="4"/>
                                            </p:txEl>
                                          </p:spTgt>
                                        </p:tgtEl>
                                        <p:attrNameLst>
                                          <p:attrName>fill.type</p:attrName>
                                        </p:attrNameLst>
                                      </p:cBhvr>
                                      <p:to>
                                        <p:strVal val="solid"/>
                                      </p:to>
                                    </p:set>
                                  </p:childTnLst>
                                </p:cTn>
                              </p:par>
                            </p:childTnLst>
                          </p:cTn>
                        </p:par>
                        <p:par>
                          <p:cTn id="23" fill="hold">
                            <p:stCondLst>
                              <p:cond delay="2980"/>
                            </p:stCondLst>
                            <p:childTnLst>
                              <p:par>
                                <p:cTn id="24" presetID="16" presetClass="emph" presetSubtype="0" fill="hold" nodeType="afterEffect">
                                  <p:stCondLst>
                                    <p:cond delay="0"/>
                                  </p:stCondLst>
                                  <p:iterate type="lt">
                                    <p:tmPct val="4000"/>
                                  </p:iterate>
                                  <p:childTnLst>
                                    <p:set>
                                      <p:cBhvr override="childStyle">
                                        <p:cTn id="25" dur="500" fill="hold"/>
                                        <p:tgtEl>
                                          <p:spTgt spid="4">
                                            <p:txEl>
                                              <p:pRg st="5" end="5"/>
                                            </p:txEl>
                                          </p:spTgt>
                                        </p:tgtEl>
                                        <p:attrNameLst>
                                          <p:attrName>style.color</p:attrName>
                                        </p:attrNameLst>
                                      </p:cBhvr>
                                      <p:to>
                                        <p:clrVal>
                                          <a:srgbClr val="1E4E79"/>
                                        </p:clrVal>
                                      </p:to>
                                    </p:set>
                                    <p:set>
                                      <p:cBhvr>
                                        <p:cTn id="26" dur="500" fill="hold"/>
                                        <p:tgtEl>
                                          <p:spTgt spid="4">
                                            <p:txEl>
                                              <p:pRg st="5" end="5"/>
                                            </p:txEl>
                                          </p:spTgt>
                                        </p:tgtEl>
                                        <p:attrNameLst>
                                          <p:attrName>fillcolor</p:attrName>
                                        </p:attrNameLst>
                                      </p:cBhvr>
                                      <p:to>
                                        <p:clrVal>
                                          <a:srgbClr val="1E4E79"/>
                                        </p:clrVal>
                                      </p:to>
                                    </p:set>
                                    <p:set>
                                      <p:cBhvr>
                                        <p:cTn id="27" dur="500" fill="hold"/>
                                        <p:tgtEl>
                                          <p:spTgt spid="4">
                                            <p:txEl>
                                              <p:pRg st="5" end="5"/>
                                            </p:txEl>
                                          </p:spTgt>
                                        </p:tgtEl>
                                        <p:attrNameLst>
                                          <p:attrName>fill.type</p:attrName>
                                        </p:attrNameLst>
                                      </p:cBhvr>
                                      <p:to>
                                        <p:strVal val="solid"/>
                                      </p:to>
                                    </p:set>
                                  </p:childTnLst>
                                </p:cTn>
                              </p:par>
                            </p:childTnLst>
                          </p:cTn>
                        </p:par>
                        <p:par>
                          <p:cTn id="28" fill="hold">
                            <p:stCondLst>
                              <p:cond delay="4140"/>
                            </p:stCondLst>
                            <p:childTnLst>
                              <p:par>
                                <p:cTn id="29" presetID="16" presetClass="emph" presetSubtype="0" fill="hold" nodeType="afterEffect">
                                  <p:stCondLst>
                                    <p:cond delay="0"/>
                                  </p:stCondLst>
                                  <p:iterate type="lt">
                                    <p:tmPct val="4000"/>
                                  </p:iterate>
                                  <p:childTnLst>
                                    <p:set>
                                      <p:cBhvr override="childStyle">
                                        <p:cTn id="30" dur="500" fill="hold"/>
                                        <p:tgtEl>
                                          <p:spTgt spid="4">
                                            <p:txEl>
                                              <p:pRg st="6" end="6"/>
                                            </p:txEl>
                                          </p:spTgt>
                                        </p:tgtEl>
                                        <p:attrNameLst>
                                          <p:attrName>style.color</p:attrName>
                                        </p:attrNameLst>
                                      </p:cBhvr>
                                      <p:to>
                                        <p:clrVal>
                                          <a:srgbClr val="1E4E79"/>
                                        </p:clrVal>
                                      </p:to>
                                    </p:set>
                                    <p:set>
                                      <p:cBhvr>
                                        <p:cTn id="31" dur="500" fill="hold"/>
                                        <p:tgtEl>
                                          <p:spTgt spid="4">
                                            <p:txEl>
                                              <p:pRg st="6" end="6"/>
                                            </p:txEl>
                                          </p:spTgt>
                                        </p:tgtEl>
                                        <p:attrNameLst>
                                          <p:attrName>fillcolor</p:attrName>
                                        </p:attrNameLst>
                                      </p:cBhvr>
                                      <p:to>
                                        <p:clrVal>
                                          <a:srgbClr val="1E4E79"/>
                                        </p:clrVal>
                                      </p:to>
                                    </p:set>
                                    <p:set>
                                      <p:cBhvr>
                                        <p:cTn id="32" dur="500" fill="hold"/>
                                        <p:tgtEl>
                                          <p:spTgt spid="4">
                                            <p:txEl>
                                              <p:pRg st="6" end="6"/>
                                            </p:txEl>
                                          </p:spTgt>
                                        </p:tgtEl>
                                        <p:attrNameLst>
                                          <p:attrName>fill.type</p:attrName>
                                        </p:attrNameLst>
                                      </p:cBhvr>
                                      <p:to>
                                        <p:strVal val="solid"/>
                                      </p:to>
                                    </p:set>
                                  </p:childTnLst>
                                </p:cTn>
                              </p:par>
                            </p:childTnLst>
                          </p:cTn>
                        </p:par>
                        <p:par>
                          <p:cTn id="33" fill="hold">
                            <p:stCondLst>
                              <p:cond delay="4920"/>
                            </p:stCondLst>
                            <p:childTnLst>
                              <p:par>
                                <p:cTn id="34" presetID="16" presetClass="emph" presetSubtype="0" fill="hold" nodeType="afterEffect">
                                  <p:stCondLst>
                                    <p:cond delay="0"/>
                                  </p:stCondLst>
                                  <p:iterate type="lt">
                                    <p:tmPct val="4000"/>
                                  </p:iterate>
                                  <p:childTnLst>
                                    <p:set>
                                      <p:cBhvr override="childStyle">
                                        <p:cTn id="35" dur="500" fill="hold"/>
                                        <p:tgtEl>
                                          <p:spTgt spid="4">
                                            <p:txEl>
                                              <p:pRg st="7" end="7"/>
                                            </p:txEl>
                                          </p:spTgt>
                                        </p:tgtEl>
                                        <p:attrNameLst>
                                          <p:attrName>style.color</p:attrName>
                                        </p:attrNameLst>
                                      </p:cBhvr>
                                      <p:to>
                                        <p:clrVal>
                                          <a:srgbClr val="1E4E79"/>
                                        </p:clrVal>
                                      </p:to>
                                    </p:set>
                                    <p:set>
                                      <p:cBhvr>
                                        <p:cTn id="36" dur="500" fill="hold"/>
                                        <p:tgtEl>
                                          <p:spTgt spid="4">
                                            <p:txEl>
                                              <p:pRg st="7" end="7"/>
                                            </p:txEl>
                                          </p:spTgt>
                                        </p:tgtEl>
                                        <p:attrNameLst>
                                          <p:attrName>fillcolor</p:attrName>
                                        </p:attrNameLst>
                                      </p:cBhvr>
                                      <p:to>
                                        <p:clrVal>
                                          <a:srgbClr val="1E4E79"/>
                                        </p:clrVal>
                                      </p:to>
                                    </p:set>
                                    <p:set>
                                      <p:cBhvr>
                                        <p:cTn id="37" dur="500" fill="hold"/>
                                        <p:tgtEl>
                                          <p:spTgt spid="4">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7C00CB-74F1-48DF-B7DA-B53F24A01F0D}"/>
              </a:ext>
            </a:extLst>
          </p:cNvPr>
          <p:cNvSpPr/>
          <p:nvPr/>
        </p:nvSpPr>
        <p:spPr>
          <a:xfrm>
            <a:off x="2261819" y="373273"/>
            <a:ext cx="9666429" cy="523220"/>
          </a:xfrm>
          <a:prstGeom prst="rect">
            <a:avLst/>
          </a:prstGeom>
        </p:spPr>
        <p:txBody>
          <a:bodyPr wrap="none">
            <a:spAutoFit/>
          </a:bodyPr>
          <a:lstStyle/>
          <a:p>
            <a:r>
              <a:rPr lang="ar-SA" sz="2800" b="1" dirty="0">
                <a:solidFill>
                  <a:schemeClr val="accent1">
                    <a:lumMod val="50000"/>
                  </a:schemeClr>
                </a:solidFill>
                <a:latin typeface="AR DN"/>
              </a:rPr>
              <a:t> أيضا تُّعد السّبب الرّئيسيّ للعديد من الأمراض التي قد تصبح مزمنة يوما ما، مثل :</a:t>
            </a:r>
            <a:endParaRPr lang="en-US" sz="2800" b="1" dirty="0">
              <a:solidFill>
                <a:schemeClr val="accent1">
                  <a:lumMod val="50000"/>
                </a:schemeClr>
              </a:solidFill>
            </a:endParaRPr>
          </a:p>
        </p:txBody>
      </p:sp>
      <p:sp>
        <p:nvSpPr>
          <p:cNvPr id="6" name="Rectangle 5">
            <a:extLst>
              <a:ext uri="{FF2B5EF4-FFF2-40B4-BE49-F238E27FC236}">
                <a16:creationId xmlns:a16="http://schemas.microsoft.com/office/drawing/2014/main" id="{07AFC4B6-7612-488C-AD3F-F6A898B628C2}"/>
              </a:ext>
            </a:extLst>
          </p:cNvPr>
          <p:cNvSpPr/>
          <p:nvPr/>
        </p:nvSpPr>
        <p:spPr>
          <a:xfrm>
            <a:off x="5009181" y="1301858"/>
            <a:ext cx="6919067" cy="4401205"/>
          </a:xfrm>
          <a:prstGeom prst="rect">
            <a:avLst/>
          </a:prstGeom>
        </p:spPr>
        <p:txBody>
          <a:bodyPr wrap="square">
            <a:spAutoFit/>
          </a:bodyPr>
          <a:lstStyle/>
          <a:p>
            <a:pPr algn="r" rtl="1">
              <a:buFont typeface="Arial" panose="020B0604020202020204" pitchFamily="34" charset="0"/>
              <a:buChar char="•"/>
            </a:pPr>
            <a:r>
              <a:rPr lang="ar-SA" sz="2800" b="1" i="0" dirty="0">
                <a:solidFill>
                  <a:schemeClr val="accent2">
                    <a:lumMod val="75000"/>
                  </a:schemeClr>
                </a:solidFill>
                <a:effectLst/>
                <a:latin typeface="AR DN"/>
              </a:rPr>
              <a:t>النّوع الثاني من مرض السّكّريّ، وهو مرضٌ مزمنٌ يسبب </a:t>
            </a:r>
            <a:r>
              <a:rPr lang="ar-SA" sz="2800" b="1" i="0" u="none" strike="noStrike" dirty="0">
                <a:solidFill>
                  <a:schemeClr val="accent2">
                    <a:lumMod val="75000"/>
                  </a:schemeClr>
                </a:solidFill>
                <a:effectLst/>
                <a:latin typeface="AR DN"/>
                <a:hlinkClick r:id="rId2" tooltip="ما هو معدل السكر الطبيعي في الدم؟">
                  <a:extLst>
                    <a:ext uri="{A12FA001-AC4F-418D-AE19-62706E023703}">
                      <ahyp:hlinkClr xmlns:ahyp="http://schemas.microsoft.com/office/drawing/2018/hyperlinkcolor" val="tx"/>
                    </a:ext>
                  </a:extLst>
                </a:hlinkClick>
              </a:rPr>
              <a:t>ارتفاع مستويات السكر بالدّم</a:t>
            </a:r>
            <a:r>
              <a:rPr lang="ar-SA" sz="2800" b="1" i="0" dirty="0">
                <a:solidFill>
                  <a:schemeClr val="accent2">
                    <a:lumMod val="75000"/>
                  </a:schemeClr>
                </a:solidFill>
                <a:effectLst/>
                <a:latin typeface="AR DN"/>
              </a:rPr>
              <a:t> وله أعراضٌ ومضاعفاتٌ أخرى عديدة.</a:t>
            </a:r>
          </a:p>
          <a:p>
            <a:pPr algn="r" rtl="1">
              <a:buFont typeface="Arial" panose="020B0604020202020204" pitchFamily="34" charset="0"/>
              <a:buChar char="•"/>
            </a:pPr>
            <a:r>
              <a:rPr lang="ar-SA" sz="2800" b="1" i="0" dirty="0">
                <a:solidFill>
                  <a:schemeClr val="accent2">
                    <a:lumMod val="75000"/>
                  </a:schemeClr>
                </a:solidFill>
                <a:effectLst/>
                <a:latin typeface="AR DN"/>
              </a:rPr>
              <a:t>أمراض القلب والأوعية الدّمويّة، منها ارتفاع ضغط الدّم والسّكتة الدّماغيّة وارتفاع مستويات الدّهون و</a:t>
            </a:r>
            <a:r>
              <a:rPr lang="ar-SA" sz="2800" b="1" i="0" u="none" strike="noStrike" dirty="0">
                <a:solidFill>
                  <a:schemeClr val="accent2">
                    <a:lumMod val="75000"/>
                  </a:schemeClr>
                </a:solidFill>
                <a:effectLst/>
                <a:latin typeface="AR DN"/>
                <a:hlinkClick r:id="rId3" tooltip="ما هو تصلب الشرايين">
                  <a:extLst>
                    <a:ext uri="{A12FA001-AC4F-418D-AE19-62706E023703}">
                      <ahyp:hlinkClr xmlns:ahyp="http://schemas.microsoft.com/office/drawing/2018/hyperlinkcolor" val="tx"/>
                    </a:ext>
                  </a:extLst>
                </a:hlinkClick>
              </a:rPr>
              <a:t>تصلّب الشّرايين</a:t>
            </a:r>
            <a:r>
              <a:rPr lang="ar-SA" sz="2800" b="1" i="0" dirty="0">
                <a:solidFill>
                  <a:schemeClr val="accent2">
                    <a:lumMod val="75000"/>
                  </a:schemeClr>
                </a:solidFill>
                <a:effectLst/>
                <a:latin typeface="AR DN"/>
              </a:rPr>
              <a:t>.</a:t>
            </a:r>
          </a:p>
          <a:p>
            <a:pPr algn="r" rtl="1">
              <a:buFont typeface="Arial" panose="020B0604020202020204" pitchFamily="34" charset="0"/>
              <a:buChar char="•"/>
            </a:pPr>
            <a:r>
              <a:rPr lang="ar-SA" sz="2800" b="1" i="0" dirty="0">
                <a:solidFill>
                  <a:schemeClr val="accent2">
                    <a:lumMod val="75000"/>
                  </a:schemeClr>
                </a:solidFill>
                <a:effectLst/>
                <a:latin typeface="AR DN"/>
              </a:rPr>
              <a:t>أمراض الجهاز الهضميّ، منها أمراض المرارة والكبد والجزر المعديّ المريئي.</a:t>
            </a:r>
          </a:p>
          <a:p>
            <a:pPr algn="r" rtl="1">
              <a:buFont typeface="Arial" panose="020B0604020202020204" pitchFamily="34" charset="0"/>
              <a:buChar char="•"/>
            </a:pPr>
            <a:r>
              <a:rPr lang="ar-SA" sz="2800" b="1" i="0" u="none" strike="noStrike" dirty="0">
                <a:solidFill>
                  <a:schemeClr val="accent2">
                    <a:lumMod val="75000"/>
                  </a:schemeClr>
                </a:solidFill>
                <a:effectLst/>
                <a:latin typeface="AR DN"/>
                <a:hlinkClick r:id="rId4" tooltip="أسباب التهاب المفاصل وعلاجها">
                  <a:extLst>
                    <a:ext uri="{A12FA001-AC4F-418D-AE19-62706E023703}">
                      <ahyp:hlinkClr xmlns:ahyp="http://schemas.microsoft.com/office/drawing/2018/hyperlinkcolor" val="tx"/>
                    </a:ext>
                  </a:extLst>
                </a:hlinkClick>
              </a:rPr>
              <a:t>آلام المفاصل والتهابها</a:t>
            </a:r>
            <a:r>
              <a:rPr lang="ar-SA" sz="2800" b="1" i="0" dirty="0">
                <a:solidFill>
                  <a:schemeClr val="accent2">
                    <a:lumMod val="75000"/>
                  </a:schemeClr>
                </a:solidFill>
                <a:effectLst/>
                <a:latin typeface="AR DN"/>
              </a:rPr>
              <a:t>، وذلك نتيجة لكتلة الجسم الزائدة الضاغطة على المفاصل.</a:t>
            </a:r>
          </a:p>
        </p:txBody>
      </p:sp>
      <p:pic>
        <p:nvPicPr>
          <p:cNvPr id="7" name="Picture 2" descr="Related image">
            <a:extLst>
              <a:ext uri="{FF2B5EF4-FFF2-40B4-BE49-F238E27FC236}">
                <a16:creationId xmlns:a16="http://schemas.microsoft.com/office/drawing/2014/main" id="{E13590B0-8272-4FE2-BD81-CEEA416A162B}"/>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 y="3735092"/>
            <a:ext cx="4370522" cy="3122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7376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nodeType="afterEffect">
                                  <p:stCondLst>
                                    <p:cond delay="0"/>
                                  </p:stCondLst>
                                  <p:childTnLst>
                                    <p:animClr clrSpc="hsl" dir="cw">
                                      <p:cBhvr override="childStyle">
                                        <p:cTn id="6" dur="500" fill="hold"/>
                                        <p:tgtEl>
                                          <p:spTgt spid="6">
                                            <p:txEl>
                                              <p:pRg st="0" end="0"/>
                                            </p:txEl>
                                          </p:spTgt>
                                        </p:tgtEl>
                                        <p:attrNameLst>
                                          <p:attrName>style.color</p:attrName>
                                        </p:attrNameLst>
                                      </p:cBhvr>
                                      <p:by>
                                        <p:hsl h="7200000" s="0" l="0"/>
                                      </p:by>
                                    </p:animClr>
                                    <p:animClr clrSpc="hsl" dir="cw">
                                      <p:cBhvr>
                                        <p:cTn id="7" dur="500" fill="hold"/>
                                        <p:tgtEl>
                                          <p:spTgt spid="6">
                                            <p:txEl>
                                              <p:pRg st="0" end="0"/>
                                            </p:txEl>
                                          </p:spTgt>
                                        </p:tgtEl>
                                        <p:attrNameLst>
                                          <p:attrName>fillcolor</p:attrName>
                                        </p:attrNameLst>
                                      </p:cBhvr>
                                      <p:by>
                                        <p:hsl h="7200000" s="0" l="0"/>
                                      </p:by>
                                    </p:animClr>
                                    <p:animClr clrSpc="hsl" dir="cw">
                                      <p:cBhvr>
                                        <p:cTn id="8" dur="500" fill="hold"/>
                                        <p:tgtEl>
                                          <p:spTgt spid="6">
                                            <p:txEl>
                                              <p:pRg st="0" end="0"/>
                                            </p:txEl>
                                          </p:spTgt>
                                        </p:tgtEl>
                                        <p:attrNameLst>
                                          <p:attrName>stroke.color</p:attrName>
                                        </p:attrNameLst>
                                      </p:cBhvr>
                                      <p:by>
                                        <p:hsl h="7200000" s="0" l="0"/>
                                      </p:by>
                                    </p:animClr>
                                    <p:set>
                                      <p:cBhvr>
                                        <p:cTn id="9" dur="500" fill="hold"/>
                                        <p:tgtEl>
                                          <p:spTgt spid="6">
                                            <p:txEl>
                                              <p:pRg st="0" end="0"/>
                                            </p:txEl>
                                          </p:spTgt>
                                        </p:tgtEl>
                                        <p:attrNameLst>
                                          <p:attrName>fill.type</p:attrName>
                                        </p:attrNameLst>
                                      </p:cBhvr>
                                      <p:to>
                                        <p:strVal val="solid"/>
                                      </p:to>
                                    </p:set>
                                  </p:childTnLst>
                                  <p:subTnLst>
                                    <p:animClr clrSpc="rgb" dir="cw">
                                      <p:cBhvr override="childStyle">
                                        <p:cTn dur="1" fill="hold" display="0" masterRel="nextClick" afterEffect="1"/>
                                        <p:tgtEl>
                                          <p:spTgt spid="6">
                                            <p:txEl>
                                              <p:pRg st="0" end="0"/>
                                            </p:txEl>
                                          </p:spTgt>
                                        </p:tgtEl>
                                        <p:attrNameLst>
                                          <p:attrName>ppt_c</p:attrName>
                                        </p:attrNameLst>
                                      </p:cBhvr>
                                      <p:to>
                                        <a:srgbClr val="CC3300"/>
                                      </p:to>
                                    </p:animClr>
                                  </p:subTnLst>
                                </p:cTn>
                              </p:par>
                            </p:childTnLst>
                          </p:cTn>
                        </p:par>
                        <p:par>
                          <p:cTn id="10" fill="hold">
                            <p:stCondLst>
                              <p:cond delay="500"/>
                            </p:stCondLst>
                            <p:childTnLst>
                              <p:par>
                                <p:cTn id="11" presetID="21" presetClass="emph" presetSubtype="0" fill="hold" nodeType="afterEffect">
                                  <p:stCondLst>
                                    <p:cond delay="0"/>
                                  </p:stCondLst>
                                  <p:childTnLst>
                                    <p:animClr clrSpc="hsl" dir="cw">
                                      <p:cBhvr override="childStyle">
                                        <p:cTn id="12" dur="500" fill="hold"/>
                                        <p:tgtEl>
                                          <p:spTgt spid="6">
                                            <p:txEl>
                                              <p:pRg st="1" end="1"/>
                                            </p:txEl>
                                          </p:spTgt>
                                        </p:tgtEl>
                                        <p:attrNameLst>
                                          <p:attrName>style.color</p:attrName>
                                        </p:attrNameLst>
                                      </p:cBhvr>
                                      <p:by>
                                        <p:hsl h="7200000" s="0" l="0"/>
                                      </p:by>
                                    </p:animClr>
                                    <p:animClr clrSpc="hsl" dir="cw">
                                      <p:cBhvr>
                                        <p:cTn id="13" dur="500" fill="hold"/>
                                        <p:tgtEl>
                                          <p:spTgt spid="6">
                                            <p:txEl>
                                              <p:pRg st="1" end="1"/>
                                            </p:txEl>
                                          </p:spTgt>
                                        </p:tgtEl>
                                        <p:attrNameLst>
                                          <p:attrName>fillcolor</p:attrName>
                                        </p:attrNameLst>
                                      </p:cBhvr>
                                      <p:by>
                                        <p:hsl h="7200000" s="0" l="0"/>
                                      </p:by>
                                    </p:animClr>
                                    <p:animClr clrSpc="hsl" dir="cw">
                                      <p:cBhvr>
                                        <p:cTn id="14" dur="500" fill="hold"/>
                                        <p:tgtEl>
                                          <p:spTgt spid="6">
                                            <p:txEl>
                                              <p:pRg st="1" end="1"/>
                                            </p:txEl>
                                          </p:spTgt>
                                        </p:tgtEl>
                                        <p:attrNameLst>
                                          <p:attrName>stroke.color</p:attrName>
                                        </p:attrNameLst>
                                      </p:cBhvr>
                                      <p:by>
                                        <p:hsl h="7200000" s="0" l="0"/>
                                      </p:by>
                                    </p:animClr>
                                    <p:set>
                                      <p:cBhvr>
                                        <p:cTn id="15" dur="500" fill="hold"/>
                                        <p:tgtEl>
                                          <p:spTgt spid="6">
                                            <p:txEl>
                                              <p:pRg st="1" end="1"/>
                                            </p:txEl>
                                          </p:spTgt>
                                        </p:tgtEl>
                                        <p:attrNameLst>
                                          <p:attrName>fill.type</p:attrName>
                                        </p:attrNameLst>
                                      </p:cBhvr>
                                      <p:to>
                                        <p:strVal val="solid"/>
                                      </p:to>
                                    </p:set>
                                  </p:childTnLst>
                                  <p:subTnLst>
                                    <p:animClr clrSpc="rgb" dir="cw">
                                      <p:cBhvr override="childStyle">
                                        <p:cTn dur="1" fill="hold" display="0" masterRel="nextClick" afterEffect="1"/>
                                        <p:tgtEl>
                                          <p:spTgt spid="6">
                                            <p:txEl>
                                              <p:pRg st="1" end="1"/>
                                            </p:txEl>
                                          </p:spTgt>
                                        </p:tgtEl>
                                        <p:attrNameLst>
                                          <p:attrName>ppt_c</p:attrName>
                                        </p:attrNameLst>
                                      </p:cBhvr>
                                      <p:to>
                                        <a:srgbClr val="CC3300"/>
                                      </p:to>
                                    </p:animClr>
                                  </p:subTnLst>
                                </p:cTn>
                              </p:par>
                            </p:childTnLst>
                          </p:cTn>
                        </p:par>
                        <p:par>
                          <p:cTn id="16" fill="hold">
                            <p:stCondLst>
                              <p:cond delay="1000"/>
                            </p:stCondLst>
                            <p:childTnLst>
                              <p:par>
                                <p:cTn id="17" presetID="21" presetClass="emph" presetSubtype="0" fill="hold" nodeType="afterEffect">
                                  <p:stCondLst>
                                    <p:cond delay="0"/>
                                  </p:stCondLst>
                                  <p:childTnLst>
                                    <p:animClr clrSpc="hsl" dir="cw">
                                      <p:cBhvr override="childStyle">
                                        <p:cTn id="18" dur="500" fill="hold"/>
                                        <p:tgtEl>
                                          <p:spTgt spid="6">
                                            <p:txEl>
                                              <p:pRg st="2" end="2"/>
                                            </p:txEl>
                                          </p:spTgt>
                                        </p:tgtEl>
                                        <p:attrNameLst>
                                          <p:attrName>style.color</p:attrName>
                                        </p:attrNameLst>
                                      </p:cBhvr>
                                      <p:by>
                                        <p:hsl h="7200000" s="0" l="0"/>
                                      </p:by>
                                    </p:animClr>
                                    <p:animClr clrSpc="hsl" dir="cw">
                                      <p:cBhvr>
                                        <p:cTn id="19" dur="500" fill="hold"/>
                                        <p:tgtEl>
                                          <p:spTgt spid="6">
                                            <p:txEl>
                                              <p:pRg st="2" end="2"/>
                                            </p:txEl>
                                          </p:spTgt>
                                        </p:tgtEl>
                                        <p:attrNameLst>
                                          <p:attrName>fillcolor</p:attrName>
                                        </p:attrNameLst>
                                      </p:cBhvr>
                                      <p:by>
                                        <p:hsl h="7200000" s="0" l="0"/>
                                      </p:by>
                                    </p:animClr>
                                    <p:animClr clrSpc="hsl" dir="cw">
                                      <p:cBhvr>
                                        <p:cTn id="20" dur="500" fill="hold"/>
                                        <p:tgtEl>
                                          <p:spTgt spid="6">
                                            <p:txEl>
                                              <p:pRg st="2" end="2"/>
                                            </p:txEl>
                                          </p:spTgt>
                                        </p:tgtEl>
                                        <p:attrNameLst>
                                          <p:attrName>stroke.color</p:attrName>
                                        </p:attrNameLst>
                                      </p:cBhvr>
                                      <p:by>
                                        <p:hsl h="7200000" s="0" l="0"/>
                                      </p:by>
                                    </p:animClr>
                                    <p:set>
                                      <p:cBhvr>
                                        <p:cTn id="21" dur="500" fill="hold"/>
                                        <p:tgtEl>
                                          <p:spTgt spid="6">
                                            <p:txEl>
                                              <p:pRg st="2" end="2"/>
                                            </p:txEl>
                                          </p:spTgt>
                                        </p:tgtEl>
                                        <p:attrNameLst>
                                          <p:attrName>fill.type</p:attrName>
                                        </p:attrNameLst>
                                      </p:cBhvr>
                                      <p:to>
                                        <p:strVal val="solid"/>
                                      </p:to>
                                    </p:set>
                                  </p:childTnLst>
                                  <p:subTnLst>
                                    <p:animClr clrSpc="rgb" dir="cw">
                                      <p:cBhvr override="childStyle">
                                        <p:cTn dur="1" fill="hold" display="0" masterRel="nextClick" afterEffect="1"/>
                                        <p:tgtEl>
                                          <p:spTgt spid="6">
                                            <p:txEl>
                                              <p:pRg st="2" end="2"/>
                                            </p:txEl>
                                          </p:spTgt>
                                        </p:tgtEl>
                                        <p:attrNameLst>
                                          <p:attrName>ppt_c</p:attrName>
                                        </p:attrNameLst>
                                      </p:cBhvr>
                                      <p:to>
                                        <a:srgbClr val="CC3300"/>
                                      </p:to>
                                    </p:animClr>
                                  </p:subTnLst>
                                </p:cTn>
                              </p:par>
                            </p:childTnLst>
                          </p:cTn>
                        </p:par>
                        <p:par>
                          <p:cTn id="22" fill="hold">
                            <p:stCondLst>
                              <p:cond delay="1500"/>
                            </p:stCondLst>
                            <p:childTnLst>
                              <p:par>
                                <p:cTn id="23" presetID="21" presetClass="emph" presetSubtype="0" fill="hold" nodeType="afterEffect">
                                  <p:stCondLst>
                                    <p:cond delay="0"/>
                                  </p:stCondLst>
                                  <p:childTnLst>
                                    <p:animClr clrSpc="hsl" dir="cw">
                                      <p:cBhvr override="childStyle">
                                        <p:cTn id="24" dur="500" fill="hold"/>
                                        <p:tgtEl>
                                          <p:spTgt spid="6">
                                            <p:txEl>
                                              <p:pRg st="3" end="3"/>
                                            </p:txEl>
                                          </p:spTgt>
                                        </p:tgtEl>
                                        <p:attrNameLst>
                                          <p:attrName>style.color</p:attrName>
                                        </p:attrNameLst>
                                      </p:cBhvr>
                                      <p:by>
                                        <p:hsl h="7200000" s="0" l="0"/>
                                      </p:by>
                                    </p:animClr>
                                    <p:animClr clrSpc="hsl" dir="cw">
                                      <p:cBhvr>
                                        <p:cTn id="25" dur="500" fill="hold"/>
                                        <p:tgtEl>
                                          <p:spTgt spid="6">
                                            <p:txEl>
                                              <p:pRg st="3" end="3"/>
                                            </p:txEl>
                                          </p:spTgt>
                                        </p:tgtEl>
                                        <p:attrNameLst>
                                          <p:attrName>fillcolor</p:attrName>
                                        </p:attrNameLst>
                                      </p:cBhvr>
                                      <p:by>
                                        <p:hsl h="7200000" s="0" l="0"/>
                                      </p:by>
                                    </p:animClr>
                                    <p:animClr clrSpc="hsl" dir="cw">
                                      <p:cBhvr>
                                        <p:cTn id="26" dur="500" fill="hold"/>
                                        <p:tgtEl>
                                          <p:spTgt spid="6">
                                            <p:txEl>
                                              <p:pRg st="3" end="3"/>
                                            </p:txEl>
                                          </p:spTgt>
                                        </p:tgtEl>
                                        <p:attrNameLst>
                                          <p:attrName>stroke.color</p:attrName>
                                        </p:attrNameLst>
                                      </p:cBhvr>
                                      <p:by>
                                        <p:hsl h="7200000" s="0" l="0"/>
                                      </p:by>
                                    </p:animClr>
                                    <p:set>
                                      <p:cBhvr>
                                        <p:cTn id="27" dur="500" fill="hold"/>
                                        <p:tgtEl>
                                          <p:spTgt spid="6">
                                            <p:txEl>
                                              <p:pRg st="3" end="3"/>
                                            </p:txEl>
                                          </p:spTgt>
                                        </p:tgtEl>
                                        <p:attrNameLst>
                                          <p:attrName>fill.type</p:attrName>
                                        </p:attrNameLst>
                                      </p:cBhvr>
                                      <p:to>
                                        <p:strVal val="solid"/>
                                      </p:to>
                                    </p:set>
                                  </p:childTnLst>
                                  <p:subTnLst>
                                    <p:animClr clrSpc="rgb" dir="cw">
                                      <p:cBhvr override="childStyle">
                                        <p:cTn dur="1" fill="hold" display="0" masterRel="nextClick" afterEffect="1"/>
                                        <p:tgtEl>
                                          <p:spTgt spid="6">
                                            <p:txEl>
                                              <p:pRg st="3" end="3"/>
                                            </p:txEl>
                                          </p:spTgt>
                                        </p:tgtEl>
                                        <p:attrNameLst>
                                          <p:attrName>ppt_c</p:attrName>
                                        </p:attrNameLst>
                                      </p:cBhvr>
                                      <p:to>
                                        <a:srgbClr val="CC33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lated image">
            <a:extLst>
              <a:ext uri="{FF2B5EF4-FFF2-40B4-BE49-F238E27FC236}">
                <a16:creationId xmlns:a16="http://schemas.microsoft.com/office/drawing/2014/main" id="{D731FFAF-15E6-4AD1-9557-A7FE7972018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626603"/>
            <a:ext cx="4141976" cy="323139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2FA547A-A751-4296-9422-48F1E55CAAC2}"/>
              </a:ext>
            </a:extLst>
          </p:cNvPr>
          <p:cNvSpPr/>
          <p:nvPr/>
        </p:nvSpPr>
        <p:spPr>
          <a:xfrm>
            <a:off x="4556502" y="774915"/>
            <a:ext cx="7523084" cy="3970318"/>
          </a:xfrm>
          <a:prstGeom prst="rect">
            <a:avLst/>
          </a:prstGeom>
        </p:spPr>
        <p:txBody>
          <a:bodyPr wrap="square">
            <a:spAutoFit/>
          </a:bodyPr>
          <a:lstStyle/>
          <a:p>
            <a:pPr algn="r" rtl="1">
              <a:buFont typeface="Arial" panose="020B0604020202020204" pitchFamily="34" charset="0"/>
              <a:buChar char="•"/>
            </a:pPr>
            <a:r>
              <a:rPr lang="ar-SA" sz="2800" b="1" dirty="0">
                <a:solidFill>
                  <a:schemeClr val="accent2">
                    <a:lumMod val="75000"/>
                  </a:schemeClr>
                </a:solidFill>
                <a:latin typeface="AR DN"/>
              </a:rPr>
              <a:t>مشاكل التنفس، منها الإصابة بالرّبو وانقطاع التّنفس أثناء النّوم.</a:t>
            </a:r>
          </a:p>
          <a:p>
            <a:pPr algn="r" rtl="1">
              <a:buFont typeface="Arial" panose="020B0604020202020204" pitchFamily="34" charset="0"/>
              <a:buChar char="•"/>
            </a:pPr>
            <a:r>
              <a:rPr lang="ar-SA" sz="2800" b="1" dirty="0">
                <a:solidFill>
                  <a:schemeClr val="accent2">
                    <a:lumMod val="75000"/>
                  </a:schemeClr>
                </a:solidFill>
                <a:latin typeface="AR DN"/>
              </a:rPr>
              <a:t>المتلازمة الأيضيّة، وهي خليط من حالات متعدّدة، منها ارتفاع ضغط الدّم وارتفاع مستويات السُّكّر في الدّم وارتفاع الدّهون الثّلاثية وانخفاض مستويات الكوليسترول الجيد </a:t>
            </a:r>
            <a:r>
              <a:rPr lang="en-US" sz="2800" b="1" dirty="0">
                <a:solidFill>
                  <a:schemeClr val="accent2">
                    <a:lumMod val="75000"/>
                  </a:schemeClr>
                </a:solidFill>
                <a:latin typeface="AR DN"/>
              </a:rPr>
              <a:t>HDL)</a:t>
            </a:r>
            <a:r>
              <a:rPr lang="ar-SA" sz="2800" b="1" dirty="0">
                <a:solidFill>
                  <a:schemeClr val="accent2">
                    <a:lumMod val="75000"/>
                  </a:schemeClr>
                </a:solidFill>
                <a:latin typeface="AR DN"/>
              </a:rPr>
              <a:t>).</a:t>
            </a:r>
            <a:endParaRPr lang="en-US" sz="2800" b="1" dirty="0">
              <a:solidFill>
                <a:schemeClr val="accent2">
                  <a:lumMod val="75000"/>
                </a:schemeClr>
              </a:solidFill>
              <a:latin typeface="AR DN"/>
            </a:endParaRPr>
          </a:p>
          <a:p>
            <a:pPr algn="r" rtl="1">
              <a:buFont typeface="Arial" panose="020B0604020202020204" pitchFamily="34" charset="0"/>
              <a:buChar char="•"/>
            </a:pPr>
            <a:r>
              <a:rPr lang="ar-SA" sz="2800" b="1" dirty="0">
                <a:solidFill>
                  <a:schemeClr val="accent2">
                    <a:lumMod val="75000"/>
                  </a:schemeClr>
                </a:solidFill>
                <a:latin typeface="AR DN"/>
                <a:hlinkClick r:id="rId3">
                  <a:extLst>
                    <a:ext uri="{A12FA001-AC4F-418D-AE19-62706E023703}">
                      <ahyp:hlinkClr xmlns:ahyp="http://schemas.microsoft.com/office/drawing/2018/hyperlinkcolor" val="tx"/>
                    </a:ext>
                  </a:extLst>
                </a:hlinkClick>
              </a:rPr>
              <a:t>السّرطان</a:t>
            </a:r>
            <a:r>
              <a:rPr lang="ar-SA" sz="2800" b="1" dirty="0">
                <a:solidFill>
                  <a:schemeClr val="accent2">
                    <a:lumMod val="75000"/>
                  </a:schemeClr>
                </a:solidFill>
                <a:latin typeface="AR DN"/>
              </a:rPr>
              <a:t>، منه سرطان المريء والكبد والبنكرياس والمرارة والقولون والمستقيم والكلى والبروستات والرّحم وبطانة الرّحم وعنق الرّحم والثدي.</a:t>
            </a:r>
          </a:p>
          <a:p>
            <a:pPr algn="r" rtl="1">
              <a:buFont typeface="Arial" panose="020B0604020202020204" pitchFamily="34" charset="0"/>
              <a:buChar char="•"/>
            </a:pPr>
            <a:endParaRPr lang="ar-SA" sz="2800" b="1" dirty="0">
              <a:solidFill>
                <a:schemeClr val="accent2">
                  <a:lumMod val="75000"/>
                </a:schemeClr>
              </a:solidFill>
              <a:latin typeface="AR DN"/>
            </a:endParaRPr>
          </a:p>
        </p:txBody>
      </p:sp>
    </p:spTree>
    <p:extLst>
      <p:ext uri="{BB962C8B-B14F-4D97-AF65-F5344CB8AC3E}">
        <p14:creationId xmlns:p14="http://schemas.microsoft.com/office/powerpoint/2010/main" val="268087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nodeType="afterEffect">
                                  <p:stCondLst>
                                    <p:cond delay="0"/>
                                  </p:stCondLst>
                                  <p:childTnLst>
                                    <p:animClr clrSpc="hsl" dir="cw">
                                      <p:cBhvr override="childStyle">
                                        <p:cTn id="6" dur="500" fill="hold"/>
                                        <p:tgtEl>
                                          <p:spTgt spid="4">
                                            <p:txEl>
                                              <p:pRg st="0" end="0"/>
                                            </p:txEl>
                                          </p:spTgt>
                                        </p:tgtEl>
                                        <p:attrNameLst>
                                          <p:attrName>style.color</p:attrName>
                                        </p:attrNameLst>
                                      </p:cBhvr>
                                      <p:by>
                                        <p:hsl h="7200000" s="0" l="0"/>
                                      </p:by>
                                    </p:animClr>
                                    <p:animClr clrSpc="hsl" dir="cw">
                                      <p:cBhvr>
                                        <p:cTn id="7" dur="500" fill="hold"/>
                                        <p:tgtEl>
                                          <p:spTgt spid="4">
                                            <p:txEl>
                                              <p:pRg st="0" end="0"/>
                                            </p:txEl>
                                          </p:spTgt>
                                        </p:tgtEl>
                                        <p:attrNameLst>
                                          <p:attrName>fillcolor</p:attrName>
                                        </p:attrNameLst>
                                      </p:cBhvr>
                                      <p:by>
                                        <p:hsl h="7200000" s="0" l="0"/>
                                      </p:by>
                                    </p:animClr>
                                    <p:animClr clrSpc="hsl" dir="cw">
                                      <p:cBhvr>
                                        <p:cTn id="8" dur="500" fill="hold"/>
                                        <p:tgtEl>
                                          <p:spTgt spid="4">
                                            <p:txEl>
                                              <p:pRg st="0" end="0"/>
                                            </p:txEl>
                                          </p:spTgt>
                                        </p:tgtEl>
                                        <p:attrNameLst>
                                          <p:attrName>stroke.color</p:attrName>
                                        </p:attrNameLst>
                                      </p:cBhvr>
                                      <p:by>
                                        <p:hsl h="7200000" s="0" l="0"/>
                                      </p:by>
                                    </p:animClr>
                                    <p:set>
                                      <p:cBhvr>
                                        <p:cTn id="9" dur="500" fill="hold"/>
                                        <p:tgtEl>
                                          <p:spTgt spid="4">
                                            <p:txEl>
                                              <p:pRg st="0" end="0"/>
                                            </p:txEl>
                                          </p:spTgt>
                                        </p:tgtEl>
                                        <p:attrNameLst>
                                          <p:attrName>fill.type</p:attrName>
                                        </p:attrNameLst>
                                      </p:cBhvr>
                                      <p:to>
                                        <p:strVal val="solid"/>
                                      </p:to>
                                    </p:set>
                                  </p:childTnLst>
                                  <p:subTnLst>
                                    <p:animClr clrSpc="rgb" dir="cw">
                                      <p:cBhvr override="childStyle">
                                        <p:cTn dur="1" fill="hold" display="0" masterRel="nextClick" afterEffect="1"/>
                                        <p:tgtEl>
                                          <p:spTgt spid="4">
                                            <p:txEl>
                                              <p:pRg st="0" end="0"/>
                                            </p:txEl>
                                          </p:spTgt>
                                        </p:tgtEl>
                                        <p:attrNameLst>
                                          <p:attrName>ppt_c</p:attrName>
                                        </p:attrNameLst>
                                      </p:cBhvr>
                                      <p:to>
                                        <a:srgbClr val="CC3300"/>
                                      </p:to>
                                    </p:animClr>
                                  </p:subTnLst>
                                </p:cTn>
                              </p:par>
                            </p:childTnLst>
                          </p:cTn>
                        </p:par>
                        <p:par>
                          <p:cTn id="10" fill="hold">
                            <p:stCondLst>
                              <p:cond delay="500"/>
                            </p:stCondLst>
                            <p:childTnLst>
                              <p:par>
                                <p:cTn id="11" presetID="21" presetClass="emph" presetSubtype="0" fill="hold" nodeType="afterEffect">
                                  <p:stCondLst>
                                    <p:cond delay="0"/>
                                  </p:stCondLst>
                                  <p:childTnLst>
                                    <p:animClr clrSpc="hsl" dir="cw">
                                      <p:cBhvr override="childStyle">
                                        <p:cTn id="12" dur="500" fill="hold"/>
                                        <p:tgtEl>
                                          <p:spTgt spid="4">
                                            <p:txEl>
                                              <p:pRg st="1" end="1"/>
                                            </p:txEl>
                                          </p:spTgt>
                                        </p:tgtEl>
                                        <p:attrNameLst>
                                          <p:attrName>style.color</p:attrName>
                                        </p:attrNameLst>
                                      </p:cBhvr>
                                      <p:by>
                                        <p:hsl h="7200000" s="0" l="0"/>
                                      </p:by>
                                    </p:animClr>
                                    <p:animClr clrSpc="hsl" dir="cw">
                                      <p:cBhvr>
                                        <p:cTn id="13" dur="500" fill="hold"/>
                                        <p:tgtEl>
                                          <p:spTgt spid="4">
                                            <p:txEl>
                                              <p:pRg st="1" end="1"/>
                                            </p:txEl>
                                          </p:spTgt>
                                        </p:tgtEl>
                                        <p:attrNameLst>
                                          <p:attrName>fillcolor</p:attrName>
                                        </p:attrNameLst>
                                      </p:cBhvr>
                                      <p:by>
                                        <p:hsl h="7200000" s="0" l="0"/>
                                      </p:by>
                                    </p:animClr>
                                    <p:animClr clrSpc="hsl" dir="cw">
                                      <p:cBhvr>
                                        <p:cTn id="14" dur="500" fill="hold"/>
                                        <p:tgtEl>
                                          <p:spTgt spid="4">
                                            <p:txEl>
                                              <p:pRg st="1" end="1"/>
                                            </p:txEl>
                                          </p:spTgt>
                                        </p:tgtEl>
                                        <p:attrNameLst>
                                          <p:attrName>stroke.color</p:attrName>
                                        </p:attrNameLst>
                                      </p:cBhvr>
                                      <p:by>
                                        <p:hsl h="7200000" s="0" l="0"/>
                                      </p:by>
                                    </p:animClr>
                                    <p:set>
                                      <p:cBhvr>
                                        <p:cTn id="15" dur="500" fill="hold"/>
                                        <p:tgtEl>
                                          <p:spTgt spid="4">
                                            <p:txEl>
                                              <p:pRg st="1" end="1"/>
                                            </p:txEl>
                                          </p:spTgt>
                                        </p:tgtEl>
                                        <p:attrNameLst>
                                          <p:attrName>fill.type</p:attrName>
                                        </p:attrNameLst>
                                      </p:cBhvr>
                                      <p:to>
                                        <p:strVal val="solid"/>
                                      </p:to>
                                    </p:set>
                                  </p:childTnLst>
                                  <p:subTnLst>
                                    <p:animClr clrSpc="rgb" dir="cw">
                                      <p:cBhvr override="childStyle">
                                        <p:cTn dur="1" fill="hold" display="0" masterRel="nextClick" afterEffect="1"/>
                                        <p:tgtEl>
                                          <p:spTgt spid="4">
                                            <p:txEl>
                                              <p:pRg st="1" end="1"/>
                                            </p:txEl>
                                          </p:spTgt>
                                        </p:tgtEl>
                                        <p:attrNameLst>
                                          <p:attrName>ppt_c</p:attrName>
                                        </p:attrNameLst>
                                      </p:cBhvr>
                                      <p:to>
                                        <a:srgbClr val="CC3300"/>
                                      </p:to>
                                    </p:animClr>
                                  </p:subTnLst>
                                </p:cTn>
                              </p:par>
                            </p:childTnLst>
                          </p:cTn>
                        </p:par>
                        <p:par>
                          <p:cTn id="16" fill="hold">
                            <p:stCondLst>
                              <p:cond delay="1000"/>
                            </p:stCondLst>
                            <p:childTnLst>
                              <p:par>
                                <p:cTn id="17" presetID="21" presetClass="emph" presetSubtype="0" fill="hold" nodeType="afterEffect">
                                  <p:stCondLst>
                                    <p:cond delay="0"/>
                                  </p:stCondLst>
                                  <p:childTnLst>
                                    <p:animClr clrSpc="hsl" dir="cw">
                                      <p:cBhvr override="childStyle">
                                        <p:cTn id="18" dur="500" fill="hold"/>
                                        <p:tgtEl>
                                          <p:spTgt spid="4">
                                            <p:txEl>
                                              <p:pRg st="2" end="2"/>
                                            </p:txEl>
                                          </p:spTgt>
                                        </p:tgtEl>
                                        <p:attrNameLst>
                                          <p:attrName>style.color</p:attrName>
                                        </p:attrNameLst>
                                      </p:cBhvr>
                                      <p:by>
                                        <p:hsl h="7200000" s="0" l="0"/>
                                      </p:by>
                                    </p:animClr>
                                    <p:animClr clrSpc="hsl" dir="cw">
                                      <p:cBhvr>
                                        <p:cTn id="19" dur="500" fill="hold"/>
                                        <p:tgtEl>
                                          <p:spTgt spid="4">
                                            <p:txEl>
                                              <p:pRg st="2" end="2"/>
                                            </p:txEl>
                                          </p:spTgt>
                                        </p:tgtEl>
                                        <p:attrNameLst>
                                          <p:attrName>fillcolor</p:attrName>
                                        </p:attrNameLst>
                                      </p:cBhvr>
                                      <p:by>
                                        <p:hsl h="7200000" s="0" l="0"/>
                                      </p:by>
                                    </p:animClr>
                                    <p:animClr clrSpc="hsl" dir="cw">
                                      <p:cBhvr>
                                        <p:cTn id="20" dur="500" fill="hold"/>
                                        <p:tgtEl>
                                          <p:spTgt spid="4">
                                            <p:txEl>
                                              <p:pRg st="2" end="2"/>
                                            </p:txEl>
                                          </p:spTgt>
                                        </p:tgtEl>
                                        <p:attrNameLst>
                                          <p:attrName>stroke.color</p:attrName>
                                        </p:attrNameLst>
                                      </p:cBhvr>
                                      <p:by>
                                        <p:hsl h="7200000" s="0" l="0"/>
                                      </p:by>
                                    </p:animClr>
                                    <p:set>
                                      <p:cBhvr>
                                        <p:cTn id="21" dur="500" fill="hold"/>
                                        <p:tgtEl>
                                          <p:spTgt spid="4">
                                            <p:txEl>
                                              <p:pRg st="2" end="2"/>
                                            </p:txEl>
                                          </p:spTgt>
                                        </p:tgtEl>
                                        <p:attrNameLst>
                                          <p:attrName>fill.type</p:attrName>
                                        </p:attrNameLst>
                                      </p:cBhvr>
                                      <p:to>
                                        <p:strVal val="solid"/>
                                      </p:to>
                                    </p:set>
                                  </p:childTnLst>
                                  <p:subTnLst>
                                    <p:animClr clrSpc="rgb" dir="cw">
                                      <p:cBhvr override="childStyle">
                                        <p:cTn dur="1" fill="hold" display="0" masterRel="nextClick" afterEffect="1"/>
                                        <p:tgtEl>
                                          <p:spTgt spid="4">
                                            <p:txEl>
                                              <p:pRg st="2" end="2"/>
                                            </p:txEl>
                                          </p:spTgt>
                                        </p:tgtEl>
                                        <p:attrNameLst>
                                          <p:attrName>ppt_c</p:attrName>
                                        </p:attrNameLst>
                                      </p:cBhvr>
                                      <p:to>
                                        <a:srgbClr val="CC33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490117-9B93-43A1-AE82-749070B06F6A}"/>
              </a:ext>
            </a:extLst>
          </p:cNvPr>
          <p:cNvSpPr/>
          <p:nvPr/>
        </p:nvSpPr>
        <p:spPr>
          <a:xfrm>
            <a:off x="3750590" y="1782305"/>
            <a:ext cx="7656163" cy="2677656"/>
          </a:xfrm>
          <a:prstGeom prst="rect">
            <a:avLst/>
          </a:prstGeom>
        </p:spPr>
        <p:txBody>
          <a:bodyPr wrap="square">
            <a:spAutoFit/>
          </a:bodyPr>
          <a:lstStyle/>
          <a:p>
            <a:pPr algn="r" rtl="1">
              <a:buFont typeface="Arial" panose="020B0604020202020204" pitchFamily="34" charset="0"/>
              <a:buChar char="•"/>
            </a:pPr>
            <a:r>
              <a:rPr lang="ar-SA" sz="2800" b="1" dirty="0">
                <a:solidFill>
                  <a:schemeClr val="accent2">
                    <a:lumMod val="75000"/>
                  </a:schemeClr>
                </a:solidFill>
                <a:latin typeface="AR DN"/>
              </a:rPr>
              <a:t>الأمراض الذّكوريّة والمشاكل الجنسيّة.</a:t>
            </a:r>
          </a:p>
          <a:p>
            <a:pPr algn="r" rtl="1">
              <a:buFont typeface="Arial" panose="020B0604020202020204" pitchFamily="34" charset="0"/>
              <a:buChar char="•"/>
            </a:pPr>
            <a:r>
              <a:rPr lang="ar-SA" sz="2800" b="1" dirty="0">
                <a:solidFill>
                  <a:schemeClr val="accent2">
                    <a:lumMod val="75000"/>
                  </a:schemeClr>
                </a:solidFill>
                <a:latin typeface="AR DN"/>
              </a:rPr>
              <a:t>الأمراض النسائيّة، منها عدم انتظام الحيض والعقم.</a:t>
            </a:r>
          </a:p>
          <a:p>
            <a:pPr algn="r" rtl="1">
              <a:buFont typeface="Arial" panose="020B0604020202020204" pitchFamily="34" charset="0"/>
              <a:buChar char="•"/>
            </a:pPr>
            <a:r>
              <a:rPr lang="ar-SA" sz="2800" b="1" dirty="0">
                <a:solidFill>
                  <a:schemeClr val="accent2">
                    <a:lumMod val="75000"/>
                  </a:schemeClr>
                </a:solidFill>
                <a:latin typeface="AR DN"/>
              </a:rPr>
              <a:t>مشاكل التّنفُّس، منها </a:t>
            </a:r>
            <a:r>
              <a:rPr lang="ar-SA" sz="2800" b="1" dirty="0">
                <a:solidFill>
                  <a:schemeClr val="accent2">
                    <a:lumMod val="75000"/>
                  </a:schemeClr>
                </a:solidFill>
                <a:latin typeface="AR DN"/>
                <a:hlinkClick r:id="rId2" tooltip="ما هو إنقطاع النفَّس الإنسدادي النَّومي ">
                  <a:extLst>
                    <a:ext uri="{A12FA001-AC4F-418D-AE19-62706E023703}">
                      <ahyp:hlinkClr xmlns:ahyp="http://schemas.microsoft.com/office/drawing/2018/hyperlinkcolor" val="tx"/>
                    </a:ext>
                  </a:extLst>
                </a:hlinkClick>
              </a:rPr>
              <a:t>انقطاع التّنفّس أثناء النّوم</a:t>
            </a:r>
            <a:r>
              <a:rPr lang="ar-SA" sz="2800" b="1" dirty="0">
                <a:solidFill>
                  <a:schemeClr val="accent2">
                    <a:lumMod val="75000"/>
                  </a:schemeClr>
                </a:solidFill>
                <a:latin typeface="AR DN"/>
              </a:rPr>
              <a:t>.</a:t>
            </a:r>
          </a:p>
          <a:p>
            <a:pPr algn="r" rtl="1">
              <a:buFont typeface="Arial" panose="020B0604020202020204" pitchFamily="34" charset="0"/>
              <a:buChar char="•"/>
            </a:pPr>
            <a:r>
              <a:rPr lang="ar-SA" sz="2800" b="1" dirty="0">
                <a:solidFill>
                  <a:schemeClr val="accent2">
                    <a:lumMod val="75000"/>
                  </a:schemeClr>
                </a:solidFill>
                <a:latin typeface="AR DN"/>
              </a:rPr>
              <a:t>التهاب المفاصل العظمي.</a:t>
            </a:r>
          </a:p>
          <a:p>
            <a:pPr algn="r" rtl="1">
              <a:buFont typeface="Arial" panose="020B0604020202020204" pitchFamily="34" charset="0"/>
              <a:buChar char="•"/>
            </a:pPr>
            <a:r>
              <a:rPr lang="ar-SA" sz="2800" b="1" dirty="0">
                <a:solidFill>
                  <a:schemeClr val="accent2">
                    <a:lumMod val="75000"/>
                  </a:schemeClr>
                </a:solidFill>
                <a:latin typeface="AR DN"/>
              </a:rPr>
              <a:t>مرض الكبد الدّهني غير الكحولي، وهو حالة تتراكم الدهون خلالها في الكبد وتسبب الندب والالتهاب.</a:t>
            </a:r>
          </a:p>
        </p:txBody>
      </p:sp>
      <p:pic>
        <p:nvPicPr>
          <p:cNvPr id="5" name="Picture 2" descr="Related image">
            <a:extLst>
              <a:ext uri="{FF2B5EF4-FFF2-40B4-BE49-F238E27FC236}">
                <a16:creationId xmlns:a16="http://schemas.microsoft.com/office/drawing/2014/main" id="{DEB3B4D1-3456-4EA6-A660-F021BFBDE90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1809" y="3626603"/>
            <a:ext cx="4141976" cy="3231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163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DC627A-EEA6-4F4C-AB45-414C4F7023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1892"/>
            <a:ext cx="12191999" cy="8958020"/>
          </a:xfrm>
          <a:prstGeom prst="rect">
            <a:avLst/>
          </a:prstGeom>
        </p:spPr>
      </p:pic>
    </p:spTree>
    <p:extLst>
      <p:ext uri="{BB962C8B-B14F-4D97-AF65-F5344CB8AC3E}">
        <p14:creationId xmlns:p14="http://schemas.microsoft.com/office/powerpoint/2010/main" val="3956034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463775-4949-4090-A625-8A02CE299248}"/>
              </a:ext>
            </a:extLst>
          </p:cNvPr>
          <p:cNvGraphicFramePr>
            <a:graphicFrameLocks noGrp="1"/>
          </p:cNvGraphicFramePr>
          <p:nvPr>
            <p:extLst>
              <p:ext uri="{D42A27DB-BD31-4B8C-83A1-F6EECF244321}">
                <p14:modId xmlns:p14="http://schemas.microsoft.com/office/powerpoint/2010/main" val="2527322487"/>
              </p:ext>
            </p:extLst>
          </p:nvPr>
        </p:nvGraphicFramePr>
        <p:xfrm>
          <a:off x="2031999" y="743919"/>
          <a:ext cx="8987296" cy="5439540"/>
        </p:xfrm>
        <a:graphic>
          <a:graphicData uri="http://schemas.openxmlformats.org/drawingml/2006/table">
            <a:tbl>
              <a:tblPr firstRow="1" bandRow="1">
                <a:tableStyleId>{5C22544A-7EE6-4342-B048-85BDC9FD1C3A}</a:tableStyleId>
              </a:tblPr>
              <a:tblGrid>
                <a:gridCol w="4493648">
                  <a:extLst>
                    <a:ext uri="{9D8B030D-6E8A-4147-A177-3AD203B41FA5}">
                      <a16:colId xmlns:a16="http://schemas.microsoft.com/office/drawing/2014/main" val="876994741"/>
                    </a:ext>
                  </a:extLst>
                </a:gridCol>
                <a:gridCol w="4493648">
                  <a:extLst>
                    <a:ext uri="{9D8B030D-6E8A-4147-A177-3AD203B41FA5}">
                      <a16:colId xmlns:a16="http://schemas.microsoft.com/office/drawing/2014/main" val="801384608"/>
                    </a:ext>
                  </a:extLst>
                </a:gridCol>
              </a:tblGrid>
              <a:tr h="898932">
                <a:tc gridSpan="2">
                  <a:txBody>
                    <a:bodyPr/>
                    <a:lstStyle/>
                    <a:p>
                      <a:r>
                        <a:rPr lang="en-US" sz="2800" b="1" dirty="0"/>
                        <a:t>                                       The names of tests</a:t>
                      </a:r>
                    </a:p>
                  </a:txBody>
                  <a:tcPr/>
                </a:tc>
                <a:tc hMerge="1">
                  <a:txBody>
                    <a:bodyPr/>
                    <a:lstStyle/>
                    <a:p>
                      <a:endParaRPr lang="en-US" dirty="0"/>
                    </a:p>
                  </a:txBody>
                  <a:tcPr/>
                </a:tc>
                <a:extLst>
                  <a:ext uri="{0D108BD9-81ED-4DB2-BD59-A6C34878D82A}">
                    <a16:rowId xmlns:a16="http://schemas.microsoft.com/office/drawing/2014/main" val="3252509270"/>
                  </a:ext>
                </a:extLst>
              </a:tr>
              <a:tr h="898932">
                <a:tc>
                  <a:txBody>
                    <a:bodyPr/>
                    <a:lstStyle/>
                    <a:p>
                      <a:r>
                        <a:rPr lang="en-US" sz="2800" b="1" dirty="0"/>
                        <a:t>Thyroid function test</a:t>
                      </a:r>
                    </a:p>
                  </a:txBody>
                  <a:tcPr/>
                </a:tc>
                <a:tc>
                  <a:txBody>
                    <a:bodyPr/>
                    <a:lstStyle/>
                    <a:p>
                      <a:r>
                        <a:rPr lang="en-US" sz="2800" b="1" dirty="0"/>
                        <a:t>Estrogen level</a:t>
                      </a:r>
                    </a:p>
                  </a:txBody>
                  <a:tcPr/>
                </a:tc>
                <a:extLst>
                  <a:ext uri="{0D108BD9-81ED-4DB2-BD59-A6C34878D82A}">
                    <a16:rowId xmlns:a16="http://schemas.microsoft.com/office/drawing/2014/main" val="4099879027"/>
                  </a:ext>
                </a:extLst>
              </a:tr>
              <a:tr h="898932">
                <a:tc>
                  <a:txBody>
                    <a:bodyPr/>
                    <a:lstStyle/>
                    <a:p>
                      <a:r>
                        <a:rPr lang="en-US" sz="2800" b="1" dirty="0"/>
                        <a:t>25-hudroxy vitamin D</a:t>
                      </a:r>
                    </a:p>
                  </a:txBody>
                  <a:tcPr/>
                </a:tc>
                <a:tc>
                  <a:txBody>
                    <a:bodyPr/>
                    <a:lstStyle/>
                    <a:p>
                      <a:r>
                        <a:rPr lang="en-US" sz="2800" b="1" dirty="0"/>
                        <a:t>Vitamin B12</a:t>
                      </a:r>
                    </a:p>
                  </a:txBody>
                  <a:tcPr/>
                </a:tc>
                <a:extLst>
                  <a:ext uri="{0D108BD9-81ED-4DB2-BD59-A6C34878D82A}">
                    <a16:rowId xmlns:a16="http://schemas.microsoft.com/office/drawing/2014/main" val="2051496552"/>
                  </a:ext>
                </a:extLst>
              </a:tr>
              <a:tr h="898932">
                <a:tc>
                  <a:txBody>
                    <a:bodyPr/>
                    <a:lstStyle/>
                    <a:p>
                      <a:r>
                        <a:rPr lang="en-US" sz="2800" b="1" dirty="0"/>
                        <a:t>Lipid profile</a:t>
                      </a:r>
                    </a:p>
                  </a:txBody>
                  <a:tcPr/>
                </a:tc>
                <a:tc>
                  <a:txBody>
                    <a:bodyPr/>
                    <a:lstStyle/>
                    <a:p>
                      <a:r>
                        <a:rPr lang="en-US" sz="2800" b="1" dirty="0"/>
                        <a:t>Kidney function test</a:t>
                      </a:r>
                    </a:p>
                  </a:txBody>
                  <a:tcPr/>
                </a:tc>
                <a:extLst>
                  <a:ext uri="{0D108BD9-81ED-4DB2-BD59-A6C34878D82A}">
                    <a16:rowId xmlns:a16="http://schemas.microsoft.com/office/drawing/2014/main" val="4103328705"/>
                  </a:ext>
                </a:extLst>
              </a:tr>
              <a:tr h="898932">
                <a:tc>
                  <a:txBody>
                    <a:bodyPr/>
                    <a:lstStyle/>
                    <a:p>
                      <a:r>
                        <a:rPr lang="en-US" sz="2800" b="1" dirty="0"/>
                        <a:t>CBC</a:t>
                      </a:r>
                    </a:p>
                  </a:txBody>
                  <a:tcPr/>
                </a:tc>
                <a:tc>
                  <a:txBody>
                    <a:bodyPr/>
                    <a:lstStyle/>
                    <a:p>
                      <a:r>
                        <a:rPr lang="en-US" sz="2800" b="1" dirty="0"/>
                        <a:t>Cortisol level</a:t>
                      </a:r>
                    </a:p>
                  </a:txBody>
                  <a:tcPr/>
                </a:tc>
                <a:extLst>
                  <a:ext uri="{0D108BD9-81ED-4DB2-BD59-A6C34878D82A}">
                    <a16:rowId xmlns:a16="http://schemas.microsoft.com/office/drawing/2014/main" val="2643240166"/>
                  </a:ext>
                </a:extLst>
              </a:tr>
              <a:tr h="940683">
                <a:tc>
                  <a:txBody>
                    <a:bodyPr/>
                    <a:lstStyle/>
                    <a:p>
                      <a:r>
                        <a:rPr lang="en-US" sz="2800" b="1" dirty="0" err="1"/>
                        <a:t>Haemoglobin</a:t>
                      </a:r>
                      <a:r>
                        <a:rPr lang="en-US" sz="2800" b="1" dirty="0"/>
                        <a:t> A1c (Glycosylated)</a:t>
                      </a:r>
                    </a:p>
                  </a:txBody>
                  <a:tcPr/>
                </a:tc>
                <a:tc>
                  <a:txBody>
                    <a:bodyPr/>
                    <a:lstStyle/>
                    <a:p>
                      <a:r>
                        <a:rPr lang="en-US" sz="2800" b="1" dirty="0"/>
                        <a:t>Fasting blood sugar</a:t>
                      </a:r>
                    </a:p>
                  </a:txBody>
                  <a:tcPr/>
                </a:tc>
                <a:extLst>
                  <a:ext uri="{0D108BD9-81ED-4DB2-BD59-A6C34878D82A}">
                    <a16:rowId xmlns:a16="http://schemas.microsoft.com/office/drawing/2014/main" val="3336351074"/>
                  </a:ext>
                </a:extLst>
              </a:tr>
            </a:tbl>
          </a:graphicData>
        </a:graphic>
      </p:graphicFrame>
    </p:spTree>
    <p:extLst>
      <p:ext uri="{BB962C8B-B14F-4D97-AF65-F5344CB8AC3E}">
        <p14:creationId xmlns:p14="http://schemas.microsoft.com/office/powerpoint/2010/main" val="3161168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FBA564-E744-4DF7-89FE-4A2C9B450C2B}"/>
              </a:ext>
            </a:extLst>
          </p:cNvPr>
          <p:cNvPicPr>
            <a:picLocks noChangeAspect="1"/>
          </p:cNvPicPr>
          <p:nvPr/>
        </p:nvPicPr>
        <p:blipFill>
          <a:blip r:embed="rId2"/>
          <a:stretch>
            <a:fillRect/>
          </a:stretch>
        </p:blipFill>
        <p:spPr>
          <a:xfrm>
            <a:off x="-35192" y="-33623"/>
            <a:ext cx="12262384" cy="6925245"/>
          </a:xfrm>
          <a:prstGeom prst="rect">
            <a:avLst/>
          </a:prstGeom>
        </p:spPr>
      </p:pic>
      <p:pic>
        <p:nvPicPr>
          <p:cNvPr id="6" name="Picture 5">
            <a:extLst>
              <a:ext uri="{FF2B5EF4-FFF2-40B4-BE49-F238E27FC236}">
                <a16:creationId xmlns:a16="http://schemas.microsoft.com/office/drawing/2014/main" id="{4316BD4B-6ADE-483C-BF77-F1CEECA38E32}"/>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rot="20979317">
            <a:off x="6479089" y="2501638"/>
            <a:ext cx="1269638" cy="820032"/>
          </a:xfrm>
          <a:prstGeom prst="rect">
            <a:avLst/>
          </a:prstGeom>
        </p:spPr>
      </p:pic>
      <p:pic>
        <p:nvPicPr>
          <p:cNvPr id="12" name="Picture 11">
            <a:extLst>
              <a:ext uri="{FF2B5EF4-FFF2-40B4-BE49-F238E27FC236}">
                <a16:creationId xmlns:a16="http://schemas.microsoft.com/office/drawing/2014/main" id="{50772D3C-09FA-4D7D-B977-C05EE0171F6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5714710"/>
            <a:ext cx="12087844" cy="1143290"/>
          </a:xfrm>
          <a:prstGeom prst="rect">
            <a:avLst/>
          </a:prstGeom>
        </p:spPr>
      </p:pic>
      <p:pic>
        <p:nvPicPr>
          <p:cNvPr id="13" name="Picture 12">
            <a:extLst>
              <a:ext uri="{FF2B5EF4-FFF2-40B4-BE49-F238E27FC236}">
                <a16:creationId xmlns:a16="http://schemas.microsoft.com/office/drawing/2014/main" id="{E63D995F-A67A-445E-9DEF-7047D2EEE7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277" y="3642849"/>
            <a:ext cx="1702602" cy="3419694"/>
          </a:xfrm>
          <a:prstGeom prst="rect">
            <a:avLst/>
          </a:prstGeom>
        </p:spPr>
      </p:pic>
      <p:grpSp>
        <p:nvGrpSpPr>
          <p:cNvPr id="8" name="Group 7">
            <a:extLst>
              <a:ext uri="{FF2B5EF4-FFF2-40B4-BE49-F238E27FC236}">
                <a16:creationId xmlns:a16="http://schemas.microsoft.com/office/drawing/2014/main" id="{5A4D0121-788A-453A-BBB8-B114EDC5F60A}"/>
              </a:ext>
            </a:extLst>
          </p:cNvPr>
          <p:cNvGrpSpPr/>
          <p:nvPr/>
        </p:nvGrpSpPr>
        <p:grpSpPr>
          <a:xfrm flipH="1">
            <a:off x="-97601" y="4342303"/>
            <a:ext cx="1194839" cy="2430582"/>
            <a:chOff x="7043736" y="1413530"/>
            <a:chExt cx="1895475" cy="3530378"/>
          </a:xfrm>
        </p:grpSpPr>
        <p:pic>
          <p:nvPicPr>
            <p:cNvPr id="9" name="Picture 8">
              <a:extLst>
                <a:ext uri="{FF2B5EF4-FFF2-40B4-BE49-F238E27FC236}">
                  <a16:creationId xmlns:a16="http://schemas.microsoft.com/office/drawing/2014/main" id="{E984E3C2-D78D-4708-8DC3-F6F842BB99F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043736" y="2000683"/>
              <a:ext cx="1895475" cy="2943225"/>
            </a:xfrm>
            <a:prstGeom prst="rect">
              <a:avLst/>
            </a:prstGeom>
          </p:spPr>
        </p:pic>
        <p:pic>
          <p:nvPicPr>
            <p:cNvPr id="10" name="Picture 9">
              <a:extLst>
                <a:ext uri="{FF2B5EF4-FFF2-40B4-BE49-F238E27FC236}">
                  <a16:creationId xmlns:a16="http://schemas.microsoft.com/office/drawing/2014/main" id="{BCAB2DD0-B6EE-402D-B5DF-EDC6CF9D0205}"/>
                </a:ext>
              </a:extLst>
            </p:cNvPr>
            <p:cNvPicPr>
              <a:picLocks noChangeAspect="1"/>
            </p:cNvPicPr>
            <p:nvPr/>
          </p:nvPicPr>
          <p:blipFill>
            <a:blip r:embed="rId9">
              <a:clrChange>
                <a:clrFrom>
                  <a:srgbClr val="807567"/>
                </a:clrFrom>
                <a:clrTo>
                  <a:srgbClr val="807567">
                    <a:alpha val="0"/>
                  </a:srgbClr>
                </a:clrTo>
              </a:clrChange>
              <a:extLst>
                <a:ext uri="{28A0092B-C50C-407E-A947-70E740481C1C}">
                  <a14:useLocalDpi xmlns:a14="http://schemas.microsoft.com/office/drawing/2010/main" val="0"/>
                </a:ext>
              </a:extLst>
            </a:blip>
            <a:stretch>
              <a:fillRect/>
            </a:stretch>
          </p:blipFill>
          <p:spPr>
            <a:xfrm>
              <a:off x="7555878" y="1413530"/>
              <a:ext cx="789786" cy="886494"/>
            </a:xfrm>
            <a:prstGeom prst="rect">
              <a:avLst/>
            </a:prstGeom>
          </p:spPr>
        </p:pic>
      </p:grpSp>
      <p:grpSp>
        <p:nvGrpSpPr>
          <p:cNvPr id="11" name="Group 10">
            <a:extLst>
              <a:ext uri="{FF2B5EF4-FFF2-40B4-BE49-F238E27FC236}">
                <a16:creationId xmlns:a16="http://schemas.microsoft.com/office/drawing/2014/main" id="{EA9E4087-7870-4454-984F-DA33D6795F90}"/>
              </a:ext>
            </a:extLst>
          </p:cNvPr>
          <p:cNvGrpSpPr/>
          <p:nvPr/>
        </p:nvGrpSpPr>
        <p:grpSpPr>
          <a:xfrm flipH="1">
            <a:off x="6092946" y="4397166"/>
            <a:ext cx="1194839" cy="2430582"/>
            <a:chOff x="7043736" y="1413530"/>
            <a:chExt cx="1895475" cy="3530378"/>
          </a:xfrm>
        </p:grpSpPr>
        <p:pic>
          <p:nvPicPr>
            <p:cNvPr id="15" name="Picture 14">
              <a:extLst>
                <a:ext uri="{FF2B5EF4-FFF2-40B4-BE49-F238E27FC236}">
                  <a16:creationId xmlns:a16="http://schemas.microsoft.com/office/drawing/2014/main" id="{FEDA2436-E6BA-4159-8494-7F2FB89572D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043736" y="2000683"/>
              <a:ext cx="1895475" cy="2943225"/>
            </a:xfrm>
            <a:prstGeom prst="rect">
              <a:avLst/>
            </a:prstGeom>
          </p:spPr>
        </p:pic>
        <p:pic>
          <p:nvPicPr>
            <p:cNvPr id="17" name="Picture 16">
              <a:extLst>
                <a:ext uri="{FF2B5EF4-FFF2-40B4-BE49-F238E27FC236}">
                  <a16:creationId xmlns:a16="http://schemas.microsoft.com/office/drawing/2014/main" id="{4D686C40-FE24-4CAD-8969-4094EB811A16}"/>
                </a:ext>
              </a:extLst>
            </p:cNvPr>
            <p:cNvPicPr>
              <a:picLocks noChangeAspect="1"/>
            </p:cNvPicPr>
            <p:nvPr/>
          </p:nvPicPr>
          <p:blipFill>
            <a:blip r:embed="rId9">
              <a:clrChange>
                <a:clrFrom>
                  <a:srgbClr val="807567"/>
                </a:clrFrom>
                <a:clrTo>
                  <a:srgbClr val="807567">
                    <a:alpha val="0"/>
                  </a:srgbClr>
                </a:clrTo>
              </a:clrChange>
              <a:extLst>
                <a:ext uri="{28A0092B-C50C-407E-A947-70E740481C1C}">
                  <a14:useLocalDpi xmlns:a14="http://schemas.microsoft.com/office/drawing/2010/main" val="0"/>
                </a:ext>
              </a:extLst>
            </a:blip>
            <a:stretch>
              <a:fillRect/>
            </a:stretch>
          </p:blipFill>
          <p:spPr>
            <a:xfrm>
              <a:off x="7555878" y="1413530"/>
              <a:ext cx="789786" cy="886494"/>
            </a:xfrm>
            <a:prstGeom prst="rect">
              <a:avLst/>
            </a:prstGeom>
          </p:spPr>
        </p:pic>
      </p:grpSp>
      <p:pic>
        <p:nvPicPr>
          <p:cNvPr id="18" name="Picture 17">
            <a:extLst>
              <a:ext uri="{FF2B5EF4-FFF2-40B4-BE49-F238E27FC236}">
                <a16:creationId xmlns:a16="http://schemas.microsoft.com/office/drawing/2014/main" id="{948F791E-6BD8-470F-8B76-3E848F7176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90344" y="3583716"/>
            <a:ext cx="1702602" cy="2960749"/>
          </a:xfrm>
          <a:prstGeom prst="rect">
            <a:avLst/>
          </a:prstGeom>
        </p:spPr>
      </p:pic>
      <p:graphicFrame>
        <p:nvGraphicFramePr>
          <p:cNvPr id="2" name="Table 1">
            <a:extLst>
              <a:ext uri="{FF2B5EF4-FFF2-40B4-BE49-F238E27FC236}">
                <a16:creationId xmlns:a16="http://schemas.microsoft.com/office/drawing/2014/main" id="{FDA96C79-1B6E-4EB6-B685-DE13C6E5458D}"/>
              </a:ext>
            </a:extLst>
          </p:cNvPr>
          <p:cNvGraphicFramePr>
            <a:graphicFrameLocks noGrp="1"/>
          </p:cNvGraphicFramePr>
          <p:nvPr>
            <p:extLst/>
          </p:nvPr>
        </p:nvGraphicFramePr>
        <p:xfrm>
          <a:off x="9528313" y="46527"/>
          <a:ext cx="2663687" cy="4206240"/>
        </p:xfrm>
        <a:graphic>
          <a:graphicData uri="http://schemas.openxmlformats.org/drawingml/2006/table">
            <a:tbl>
              <a:tblPr firstRow="1" bandRow="1">
                <a:tableStyleId>{5C22544A-7EE6-4342-B048-85BDC9FD1C3A}</a:tableStyleId>
              </a:tblPr>
              <a:tblGrid>
                <a:gridCol w="2663687">
                  <a:extLst>
                    <a:ext uri="{9D8B030D-6E8A-4147-A177-3AD203B41FA5}">
                      <a16:colId xmlns:a16="http://schemas.microsoft.com/office/drawing/2014/main" val="2398485643"/>
                    </a:ext>
                  </a:extLst>
                </a:gridCol>
              </a:tblGrid>
              <a:tr h="4127908">
                <a:tc>
                  <a:txBody>
                    <a:bodyPr/>
                    <a:lstStyle/>
                    <a:p>
                      <a:pPr algn="ctr"/>
                      <a:r>
                        <a:rPr lang="ar-SA" sz="2800" b="1" cap="none" spc="0" dirty="0">
                          <a:ln w="12700" cmpd="sng">
                            <a:solidFill>
                              <a:schemeClr val="accent4"/>
                            </a:solidFill>
                            <a:prstDash val="solid"/>
                          </a:ln>
                          <a:solidFill>
                            <a:schemeClr val="accent4">
                              <a:lumMod val="75000"/>
                            </a:schemeClr>
                          </a:solidFill>
                          <a:effectLst/>
                        </a:rPr>
                        <a:t>مختبرات الكنعان(بيوجين)</a:t>
                      </a:r>
                    </a:p>
                    <a:p>
                      <a:pPr algn="ctr"/>
                      <a:endParaRPr lang="ar-SA" sz="2800" b="1" cap="none" spc="0" dirty="0">
                        <a:ln w="12700" cmpd="sng">
                          <a:solidFill>
                            <a:schemeClr val="accent4"/>
                          </a:solidFill>
                          <a:prstDash val="solid"/>
                        </a:ln>
                        <a:solidFill>
                          <a:schemeClr val="accent4">
                            <a:lumMod val="75000"/>
                          </a:schemeClr>
                        </a:solidFill>
                        <a:effectLst/>
                      </a:endParaRPr>
                    </a:p>
                    <a:p>
                      <a:pPr algn="ctr"/>
                      <a:r>
                        <a:rPr lang="ar-SA" sz="2800" b="1" cap="none" spc="0" dirty="0">
                          <a:ln w="12700" cmpd="sng">
                            <a:solidFill>
                              <a:schemeClr val="accent4"/>
                            </a:solidFill>
                            <a:prstDash val="solid"/>
                          </a:ln>
                          <a:solidFill>
                            <a:schemeClr val="accent4">
                              <a:lumMod val="75000"/>
                            </a:schemeClr>
                          </a:solidFill>
                          <a:effectLst/>
                        </a:rPr>
                        <a:t>العنوان:</a:t>
                      </a:r>
                    </a:p>
                    <a:p>
                      <a:pPr algn="ct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89 شارع وصفي التل (الجاردنز)</a:t>
                      </a:r>
                    </a:p>
                    <a:p>
                      <a:pPr algn="ct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3200" b="1" cap="none" spc="0" dirty="0">
                          <a:ln w="12700" cmpd="sng">
                            <a:solidFill>
                              <a:schemeClr val="accent4"/>
                            </a:solidFill>
                            <a:prstDash val="solid"/>
                          </a:ln>
                          <a:solidFill>
                            <a:schemeClr val="accent4">
                              <a:lumMod val="75000"/>
                            </a:schemeClr>
                          </a:solidFill>
                          <a:effectLst/>
                        </a:rPr>
                        <a:t>موبايل:</a:t>
                      </a:r>
                      <a:r>
                        <a:rPr lang="ar-SA" sz="3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0775557117</a:t>
                      </a:r>
                    </a:p>
                    <a:p>
                      <a:pPr algn="ctr"/>
                      <a:endParaRPr lang="en-US"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08424880"/>
                  </a:ext>
                </a:extLst>
              </a:tr>
            </a:tbl>
          </a:graphicData>
        </a:graphic>
      </p:graphicFrame>
    </p:spTree>
    <p:extLst>
      <p:ext uri="{BB962C8B-B14F-4D97-AF65-F5344CB8AC3E}">
        <p14:creationId xmlns:p14="http://schemas.microsoft.com/office/powerpoint/2010/main" val="3462245335"/>
      </p:ext>
    </p:extLst>
  </p:cSld>
  <p:clrMapOvr>
    <a:masterClrMapping/>
  </p:clrMapOvr>
  <mc:AlternateContent xmlns:mc="http://schemas.openxmlformats.org/markup-compatibility/2006" xmlns:p14="http://schemas.microsoft.com/office/powerpoint/2010/main">
    <mc:Choice Requires="p14">
      <p:transition spd="slow" p14:dur="2000" advTm="15520"/>
    </mc:Choice>
    <mc:Fallback xmlns="">
      <p:transition spd="slow" advTm="15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10000" decel="90000" fill="hold" nodeType="withEffect">
                                  <p:stCondLst>
                                    <p:cond delay="0"/>
                                  </p:stCondLst>
                                  <p:childTnLst>
                                    <p:animMotion origin="layout" path="M 4.375E-6 4.81481E-6 L 0.51445 0.0081 " pathEditMode="relative" rAng="0" ptsTypes="AA">
                                      <p:cBhvr>
                                        <p:cTn id="6" dur="5500" fill="hold"/>
                                        <p:tgtEl>
                                          <p:spTgt spid="8"/>
                                        </p:tgtEl>
                                        <p:attrNameLst>
                                          <p:attrName>ppt_x</p:attrName>
                                          <p:attrName>ppt_y</p:attrName>
                                        </p:attrNameLst>
                                      </p:cBhvr>
                                      <p:rCtr x="25716" y="394"/>
                                    </p:animMotion>
                                  </p:childTnLst>
                                  <p:subTnLst>
                                    <p:set>
                                      <p:cBhvr override="childStyle">
                                        <p:cTn dur="1" fill="hold" display="0" masterRel="sameClick" afterEffect="1">
                                          <p:stCondLst>
                                            <p:cond evt="end" delay="0">
                                              <p:tn val="5"/>
                                            </p:cond>
                                          </p:stCondLst>
                                        </p:cTn>
                                        <p:tgtEl>
                                          <p:spTgt spid="8"/>
                                        </p:tgtEl>
                                        <p:attrNameLst>
                                          <p:attrName>style.visibility</p:attrName>
                                        </p:attrNameLst>
                                      </p:cBhvr>
                                      <p:to>
                                        <p:strVal val="hidden"/>
                                      </p:to>
                                    </p:set>
                                  </p:subTnLst>
                                </p:cTn>
                              </p:par>
                              <p:par>
                                <p:cTn id="7" presetID="63" presetClass="path" presetSubtype="0" accel="50000" decel="50000" fill="hold" nodeType="withEffect">
                                  <p:stCondLst>
                                    <p:cond delay="0"/>
                                  </p:stCondLst>
                                  <p:childTnLst>
                                    <p:animMotion origin="layout" path="M 0.0237 -0.0845 L 0.37331 -0.05325 " pathEditMode="fixed" rAng="0" ptsTypes="AA">
                                      <p:cBhvr>
                                        <p:cTn id="8" dur="5500" fill="hold"/>
                                        <p:tgtEl>
                                          <p:spTgt spid="13"/>
                                        </p:tgtEl>
                                        <p:attrNameLst>
                                          <p:attrName>ppt_x</p:attrName>
                                          <p:attrName>ppt_y</p:attrName>
                                        </p:attrNameLst>
                                      </p:cBhvr>
                                      <p:rCtr x="17474" y="1551"/>
                                    </p:animMotion>
                                  </p:childTnLst>
                                  <p:subTnLst>
                                    <p:set>
                                      <p:cBhvr override="childStyle">
                                        <p:cTn dur="1" fill="hold" display="0" masterRel="sameClick" afterEffect="1">
                                          <p:stCondLst>
                                            <p:cond evt="end" delay="0">
                                              <p:tn val="7"/>
                                            </p:cond>
                                          </p:stCondLst>
                                        </p:cTn>
                                        <p:tgtEl>
                                          <p:spTgt spid="13"/>
                                        </p:tgtEl>
                                        <p:attrNameLst>
                                          <p:attrName>style.visibility</p:attrName>
                                        </p:attrNameLst>
                                      </p:cBhvr>
                                      <p:to>
                                        <p:strVal val="hidden"/>
                                      </p:to>
                                    </p:set>
                                  </p:subTnLst>
                                </p:cTn>
                              </p:par>
                            </p:childTnLst>
                          </p:cTn>
                        </p:par>
                        <p:par>
                          <p:cTn id="9" fill="hold">
                            <p:stCondLst>
                              <p:cond delay="5500"/>
                            </p:stCondLst>
                            <p:childTnLst>
                              <p:par>
                                <p:cTn id="10" presetID="1" presetClass="entr" presetSubtype="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p:stCondLst>
                              <p:cond delay="5500"/>
                            </p:stCondLst>
                            <p:childTnLst>
                              <p:par>
                                <p:cTn id="15" presetID="1"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6" presetClass="emph" presetSubtype="0" fill="hold" nodeType="withEffect">
                                  <p:stCondLst>
                                    <p:cond delay="0"/>
                                  </p:stCondLst>
                                  <p:childTnLst>
                                    <p:animScale>
                                      <p:cBhvr>
                                        <p:cTn id="18" dur="2000" fill="hold"/>
                                        <p:tgtEl>
                                          <p:spTgt spid="6"/>
                                        </p:tgtEl>
                                      </p:cBhvr>
                                      <p:by x="150000" y="150000"/>
                                    </p:animScale>
                                  </p:childTnLst>
                                </p:cTn>
                              </p:par>
                              <p:par>
                                <p:cTn id="19" presetID="8" presetClass="emph" presetSubtype="0" fill="hold" nodeType="withEffect">
                                  <p:stCondLst>
                                    <p:cond delay="0"/>
                                  </p:stCondLst>
                                  <p:childTnLst>
                                    <p:animRot by="21600000">
                                      <p:cBhvr>
                                        <p:cTn id="20"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EA622B5-727B-48BB-8AEC-4644203BA2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88084"/>
            <a:ext cx="12553627" cy="9124694"/>
          </a:xfrm>
        </p:spPr>
      </p:pic>
    </p:spTree>
    <p:extLst>
      <p:ext uri="{BB962C8B-B14F-4D97-AF65-F5344CB8AC3E}">
        <p14:creationId xmlns:p14="http://schemas.microsoft.com/office/powerpoint/2010/main" val="392150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F3B623F-71E9-4C57-BE23-90F2E66955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488" y="-945396"/>
            <a:ext cx="12739605" cy="8330339"/>
          </a:xfrm>
        </p:spPr>
      </p:pic>
    </p:spTree>
    <p:extLst>
      <p:ext uri="{BB962C8B-B14F-4D97-AF65-F5344CB8AC3E}">
        <p14:creationId xmlns:p14="http://schemas.microsoft.com/office/powerpoint/2010/main" val="3022596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2619B3-7D7B-455B-A1F2-C038542D20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309" y="-867906"/>
            <a:ext cx="12646617" cy="8276095"/>
          </a:xfrm>
          <a:prstGeom prst="rect">
            <a:avLst/>
          </a:prstGeom>
        </p:spPr>
      </p:pic>
    </p:spTree>
    <p:extLst>
      <p:ext uri="{BB962C8B-B14F-4D97-AF65-F5344CB8AC3E}">
        <p14:creationId xmlns:p14="http://schemas.microsoft.com/office/powerpoint/2010/main" val="2960580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42DE86-7729-4AEE-9083-057D7693D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3404"/>
            <a:ext cx="12315986" cy="8225725"/>
          </a:xfrm>
          <a:prstGeom prst="rect">
            <a:avLst/>
          </a:prstGeom>
        </p:spPr>
      </p:pic>
    </p:spTree>
    <p:extLst>
      <p:ext uri="{BB962C8B-B14F-4D97-AF65-F5344CB8AC3E}">
        <p14:creationId xmlns:p14="http://schemas.microsoft.com/office/powerpoint/2010/main" val="480393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095095-8035-44D6-9EE2-77BF700FF1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6650"/>
            <a:ext cx="12863593" cy="8268346"/>
          </a:xfrm>
          <a:prstGeom prst="rect">
            <a:avLst/>
          </a:prstGeom>
        </p:spPr>
      </p:pic>
    </p:spTree>
    <p:extLst>
      <p:ext uri="{BB962C8B-B14F-4D97-AF65-F5344CB8AC3E}">
        <p14:creationId xmlns:p14="http://schemas.microsoft.com/office/powerpoint/2010/main" val="2598537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76407C-24EC-4D4B-9533-5C1AC594CC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2810"/>
            <a:ext cx="12424475" cy="8043620"/>
          </a:xfrm>
          <a:prstGeom prst="rect">
            <a:avLst/>
          </a:prstGeom>
        </p:spPr>
      </p:pic>
    </p:spTree>
    <p:extLst>
      <p:ext uri="{BB962C8B-B14F-4D97-AF65-F5344CB8AC3E}">
        <p14:creationId xmlns:p14="http://schemas.microsoft.com/office/powerpoint/2010/main" val="1003248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0F805F-28F6-45F5-B6EE-1FA5B4176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95946"/>
            <a:ext cx="12191999" cy="8834033"/>
          </a:xfrm>
          <a:prstGeom prst="rect">
            <a:avLst/>
          </a:prstGeom>
        </p:spPr>
      </p:pic>
    </p:spTree>
    <p:extLst>
      <p:ext uri="{BB962C8B-B14F-4D97-AF65-F5344CB8AC3E}">
        <p14:creationId xmlns:p14="http://schemas.microsoft.com/office/powerpoint/2010/main" val="2283016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TotalTime>
  <Words>352</Words>
  <Application>Microsoft Office PowerPoint</Application>
  <PresentationFormat>Widescreen</PresentationFormat>
  <Paragraphs>59</Paragraphs>
  <Slides>21</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 DN</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Raed Kanan</dc:creator>
  <cp:lastModifiedBy>Raed Kanan</cp:lastModifiedBy>
  <cp:revision>15</cp:revision>
  <dcterms:created xsi:type="dcterms:W3CDTF">2018-10-20T08:01:14Z</dcterms:created>
  <dcterms:modified xsi:type="dcterms:W3CDTF">2018-10-20T12:04:53Z</dcterms:modified>
</cp:coreProperties>
</file>