
<file path=[Content_Types].xml><?xml version="1.0" encoding="utf-8"?>
<Types xmlns="http://schemas.openxmlformats.org/package/2006/content-types">
  <Default Extension="png" ContentType="image/png"/>
  <Default Extension="mp3" ContentType="audio/mpeg"/>
  <Default Extension="jpeg" ContentType="image/jpeg"/>
  <Default Extension="m4a" ContentType="audio/mp4"/>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3.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4.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5.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99" r:id="rId1"/>
    <p:sldMasterId id="2147484135" r:id="rId2"/>
    <p:sldMasterId id="2147484153" r:id="rId3"/>
    <p:sldMasterId id="2147484171" r:id="rId4"/>
    <p:sldMasterId id="2147484360" r:id="rId5"/>
  </p:sldMasterIdLst>
  <p:sldIdLst>
    <p:sldId id="269" r:id="rId6"/>
    <p:sldId id="293" r:id="rId7"/>
    <p:sldId id="295" r:id="rId8"/>
    <p:sldId id="296" r:id="rId9"/>
    <p:sldId id="297" r:id="rId10"/>
    <p:sldId id="256" r:id="rId11"/>
    <p:sldId id="300" r:id="rId12"/>
    <p:sldId id="257" r:id="rId13"/>
    <p:sldId id="299" r:id="rId14"/>
    <p:sldId id="258" r:id="rId15"/>
    <p:sldId id="273" r:id="rId16"/>
    <p:sldId id="259" r:id="rId17"/>
    <p:sldId id="301" r:id="rId18"/>
    <p:sldId id="261" r:id="rId19"/>
    <p:sldId id="262" r:id="rId20"/>
    <p:sldId id="263" r:id="rId21"/>
    <p:sldId id="264" r:id="rId22"/>
    <p:sldId id="274" r:id="rId23"/>
    <p:sldId id="270" r:id="rId24"/>
    <p:sldId id="271" r:id="rId25"/>
    <p:sldId id="276" r:id="rId26"/>
    <p:sldId id="272" r:id="rId27"/>
    <p:sldId id="303" r:id="rId28"/>
    <p:sldId id="305"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B913C"/>
    <a:srgbClr val="008000"/>
    <a:srgbClr val="336699"/>
    <a:srgbClr val="6600CC"/>
    <a:srgbClr val="0033CC"/>
    <a:srgbClr val="0066FF"/>
    <a:srgbClr val="1C5315"/>
    <a:srgbClr val="FFFFFF"/>
    <a:srgbClr val="FF3399"/>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47" autoAdjust="0"/>
    <p:restoredTop sz="94660"/>
  </p:normalViewPr>
  <p:slideViewPr>
    <p:cSldViewPr snapToGrid="0">
      <p:cViewPr varScale="1">
        <p:scale>
          <a:sx n="61" d="100"/>
          <a:sy n="61" d="100"/>
        </p:scale>
        <p:origin x="162" y="24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8"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3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3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3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3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3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3.xml"/><Relationship Id="rId1" Type="http://schemas.openxmlformats.org/officeDocument/2006/relationships/audio" Target="../media/audio1.wav"/></Relationships>
</file>

<file path=ppt/slideLayouts/_rels/slideLayout3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3.xml"/><Relationship Id="rId1" Type="http://schemas.openxmlformats.org/officeDocument/2006/relationships/audio" Target="../media/audio1.wav"/></Relationships>
</file>

<file path=ppt/slideLayouts/_rels/slideLayout3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3.xml"/><Relationship Id="rId1" Type="http://schemas.openxmlformats.org/officeDocument/2006/relationships/audio" Target="../media/audio1.wav"/></Relationships>
</file>

<file path=ppt/slideLayouts/_rels/slideLayout3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3.xml"/><Relationship Id="rId1" Type="http://schemas.openxmlformats.org/officeDocument/2006/relationships/audio" Target="../media/audio1.wav"/></Relationships>
</file>

<file path=ppt/slideLayouts/_rels/slideLayout3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3.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3.xml"/><Relationship Id="rId1" Type="http://schemas.openxmlformats.org/officeDocument/2006/relationships/audio" Target="../media/audio1.wav"/></Relationships>
</file>

<file path=ppt/slideLayouts/_rels/slideLayout4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3.xml"/><Relationship Id="rId1" Type="http://schemas.openxmlformats.org/officeDocument/2006/relationships/audio" Target="../media/audio1.wav"/></Relationships>
</file>

<file path=ppt/slideLayouts/_rels/slideLayout4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3.xml"/><Relationship Id="rId1" Type="http://schemas.openxmlformats.org/officeDocument/2006/relationships/audio" Target="../media/audio1.wav"/></Relationships>
</file>

<file path=ppt/slideLayouts/_rels/slideLayout4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3.xml"/><Relationship Id="rId1" Type="http://schemas.openxmlformats.org/officeDocument/2006/relationships/audio" Target="../media/audio1.wav"/></Relationships>
</file>

<file path=ppt/slideLayouts/_rels/slideLayout4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3.xml"/><Relationship Id="rId1" Type="http://schemas.openxmlformats.org/officeDocument/2006/relationships/audio" Target="../media/audio1.wav"/></Relationships>
</file>

<file path=ppt/slideLayouts/_rels/slideLayout4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3.xml"/><Relationship Id="rId1" Type="http://schemas.openxmlformats.org/officeDocument/2006/relationships/audio" Target="../media/audio1.wav"/></Relationships>
</file>

<file path=ppt/slideLayouts/_rels/slideLayout4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3.xml"/><Relationship Id="rId1" Type="http://schemas.openxmlformats.org/officeDocument/2006/relationships/audio" Target="../media/audio1.wav"/></Relationships>
</file>

<file path=ppt/slideLayouts/_rels/slideLayout4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3.xml"/><Relationship Id="rId1" Type="http://schemas.openxmlformats.org/officeDocument/2006/relationships/audio" Target="../media/audio1.wav"/></Relationships>
</file>

<file path=ppt/slideLayouts/_rels/slideLayout4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3.xml"/><Relationship Id="rId1" Type="http://schemas.openxmlformats.org/officeDocument/2006/relationships/audio" Target="../media/audio1.wav"/></Relationships>
</file>

<file path=ppt/slideLayouts/_rels/slideLayout4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3.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3.xml"/><Relationship Id="rId1" Type="http://schemas.openxmlformats.org/officeDocument/2006/relationships/audio" Target="../media/audio1.wav"/></Relationships>
</file>

<file path=ppt/slideLayouts/_rels/slideLayout5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3.xml"/><Relationship Id="rId1" Type="http://schemas.openxmlformats.org/officeDocument/2006/relationships/audio" Target="../media/audio1.wav"/></Relationships>
</file>

<file path=ppt/slideLayouts/_rels/slideLayout5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4.xml"/><Relationship Id="rId1" Type="http://schemas.openxmlformats.org/officeDocument/2006/relationships/audio" Target="../media/audio1.wav"/></Relationships>
</file>

<file path=ppt/slideLayouts/_rels/slideLayout5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4.xml"/><Relationship Id="rId1" Type="http://schemas.openxmlformats.org/officeDocument/2006/relationships/audio" Target="../media/audio1.wav"/></Relationships>
</file>

<file path=ppt/slideLayouts/_rels/slideLayout5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4.xml"/><Relationship Id="rId1" Type="http://schemas.openxmlformats.org/officeDocument/2006/relationships/audio" Target="../media/audio1.wav"/></Relationships>
</file>

<file path=ppt/slideLayouts/_rels/slideLayout5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4.xml"/><Relationship Id="rId1" Type="http://schemas.openxmlformats.org/officeDocument/2006/relationships/audio" Target="../media/audio1.wav"/></Relationships>
</file>

<file path=ppt/slideLayouts/_rels/slideLayout5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4.xml"/><Relationship Id="rId1" Type="http://schemas.openxmlformats.org/officeDocument/2006/relationships/audio" Target="../media/audio1.wav"/></Relationships>
</file>

<file path=ppt/slideLayouts/_rels/slideLayout5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4.xml"/><Relationship Id="rId1" Type="http://schemas.openxmlformats.org/officeDocument/2006/relationships/audio" Target="../media/audio1.wav"/></Relationships>
</file>

<file path=ppt/slideLayouts/_rels/slideLayout5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4.xml"/><Relationship Id="rId1" Type="http://schemas.openxmlformats.org/officeDocument/2006/relationships/audio" Target="../media/audio1.wav"/></Relationships>
</file>

<file path=ppt/slideLayouts/_rels/slideLayout5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4.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4.xml"/><Relationship Id="rId1" Type="http://schemas.openxmlformats.org/officeDocument/2006/relationships/audio" Target="../media/audio1.wav"/></Relationships>
</file>

<file path=ppt/slideLayouts/_rels/slideLayout6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4.xml"/><Relationship Id="rId1" Type="http://schemas.openxmlformats.org/officeDocument/2006/relationships/audio" Target="../media/audio1.wav"/></Relationships>
</file>

<file path=ppt/slideLayouts/_rels/slideLayout6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4.xml"/><Relationship Id="rId1" Type="http://schemas.openxmlformats.org/officeDocument/2006/relationships/audio" Target="../media/audio1.wav"/></Relationships>
</file>

<file path=ppt/slideLayouts/_rels/slideLayout6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4.xml"/><Relationship Id="rId1" Type="http://schemas.openxmlformats.org/officeDocument/2006/relationships/audio" Target="../media/audio1.wav"/></Relationships>
</file>

<file path=ppt/slideLayouts/_rels/slideLayout6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4.xml"/><Relationship Id="rId1" Type="http://schemas.openxmlformats.org/officeDocument/2006/relationships/audio" Target="../media/audio1.wav"/></Relationships>
</file>

<file path=ppt/slideLayouts/_rels/slideLayout6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4.xml"/><Relationship Id="rId1" Type="http://schemas.openxmlformats.org/officeDocument/2006/relationships/audio" Target="../media/audio1.wav"/></Relationships>
</file>

<file path=ppt/slideLayouts/_rels/slideLayout6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4.xml"/><Relationship Id="rId1" Type="http://schemas.openxmlformats.org/officeDocument/2006/relationships/audio" Target="../media/audio1.wav"/></Relationships>
</file>

<file path=ppt/slideLayouts/_rels/slideLayout6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4.xml"/><Relationship Id="rId1" Type="http://schemas.openxmlformats.org/officeDocument/2006/relationships/audio" Target="../media/audio1.wav"/></Relationships>
</file>

<file path=ppt/slideLayouts/_rels/slideLayout6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4.xml"/><Relationship Id="rId1" Type="http://schemas.openxmlformats.org/officeDocument/2006/relationships/audio" Target="../media/audio1.wav"/></Relationships>
</file>

<file path=ppt/slideLayouts/_rels/slideLayout6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5.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5.xml"/><Relationship Id="rId1" Type="http://schemas.openxmlformats.org/officeDocument/2006/relationships/audio" Target="../media/audio1.wav"/></Relationships>
</file>

<file path=ppt/slideLayouts/_rels/slideLayout7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5.xml"/><Relationship Id="rId1" Type="http://schemas.openxmlformats.org/officeDocument/2006/relationships/audio" Target="../media/audio1.wav"/></Relationships>
</file>

<file path=ppt/slideLayouts/_rels/slideLayout7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5.xml"/><Relationship Id="rId1" Type="http://schemas.openxmlformats.org/officeDocument/2006/relationships/audio" Target="../media/audio1.wav"/></Relationships>
</file>

<file path=ppt/slideLayouts/_rels/slideLayout7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5.xml"/><Relationship Id="rId1" Type="http://schemas.openxmlformats.org/officeDocument/2006/relationships/audio" Target="../media/audio1.wav"/></Relationships>
</file>

<file path=ppt/slideLayouts/_rels/slideLayout7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5.xml"/><Relationship Id="rId1" Type="http://schemas.openxmlformats.org/officeDocument/2006/relationships/audio" Target="../media/audio1.wav"/></Relationships>
</file>

<file path=ppt/slideLayouts/_rels/slideLayout7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5.xml"/><Relationship Id="rId1" Type="http://schemas.openxmlformats.org/officeDocument/2006/relationships/audio" Target="../media/audio1.wav"/></Relationships>
</file>

<file path=ppt/slideLayouts/_rels/slideLayout7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5.xml"/><Relationship Id="rId1" Type="http://schemas.openxmlformats.org/officeDocument/2006/relationships/audio" Target="../media/audio1.wav"/></Relationships>
</file>

<file path=ppt/slideLayouts/_rels/slideLayout7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5.xml"/><Relationship Id="rId1" Type="http://schemas.openxmlformats.org/officeDocument/2006/relationships/audio" Target="../media/audio1.wav"/></Relationships>
</file>

<file path=ppt/slideLayouts/_rels/slideLayout7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5.xml"/><Relationship Id="rId1" Type="http://schemas.openxmlformats.org/officeDocument/2006/relationships/audio" Target="../media/audio1.wav"/></Relationships>
</file>

<file path=ppt/slideLayouts/_rels/slideLayout7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5.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623C8A7-7CD1-4774-942B-70AFB17E7BC6}" type="datetimeFigureOut">
              <a:rPr lang="en-US" smtClean="0"/>
              <a:t>1/11/2018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2436743754"/>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799"/>
            <a:ext cx="8825658" cy="3640667"/>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623C8A7-7CD1-4774-942B-70AFB17E7BC6}" type="datetimeFigureOut">
              <a:rPr lang="en-US" smtClean="0"/>
              <a:t>1/11/2018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1165043455"/>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E623C8A7-7CD1-4774-942B-70AFB17E7BC6}" type="datetimeFigureOut">
              <a:rPr lang="en-US" smtClean="0"/>
              <a:t>1/11/2018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3940260342"/>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0"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lumMod val="60000"/>
                    <a:lumOff val="4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E623C8A7-7CD1-4774-942B-70AFB17E7BC6}" type="datetimeFigureOut">
              <a:rPr lang="en-US" smtClean="0"/>
              <a:t>1/11/2018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FCC1BB-E401-4BEC-BC16-D43933BC9D31}"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
        <p:nvSpPr>
          <p:cNvPr id="11" name="TextBox 10"/>
          <p:cNvSpPr txBox="1"/>
          <p:nvPr/>
        </p:nvSpPr>
        <p:spPr>
          <a:xfrm>
            <a:off x="9330490" y="2613787"/>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Tree>
    <p:extLst>
      <p:ext uri="{BB962C8B-B14F-4D97-AF65-F5344CB8AC3E}">
        <p14:creationId xmlns:p14="http://schemas.microsoft.com/office/powerpoint/2010/main" val="2319852703"/>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623C8A7-7CD1-4774-942B-70AFB17E7BC6}" type="datetimeFigureOut">
              <a:rPr lang="en-US" smtClean="0"/>
              <a:t>1/11/2018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2922752075"/>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623C8A7-7CD1-4774-942B-70AFB17E7BC6}" type="datetimeFigureOut">
              <a:rPr lang="en-US" smtClean="0"/>
              <a:t>1/11/2018</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3600093266"/>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623C8A7-7CD1-4774-942B-70AFB17E7BC6}" type="datetimeFigureOut">
              <a:rPr lang="en-US" smtClean="0"/>
              <a:t>1/11/2018</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4132145948"/>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623C8A7-7CD1-4774-942B-70AFB17E7BC6}" type="datetimeFigureOut">
              <a:rPr lang="en-US" smtClean="0"/>
              <a:t>1/11/2018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2358012569"/>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623C8A7-7CD1-4774-942B-70AFB17E7BC6}" type="datetimeFigureOut">
              <a:rPr lang="en-US" smtClean="0"/>
              <a:t>1/11/2018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3572738918"/>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623C8A7-7CD1-4774-942B-70AFB17E7BC6}" type="datetimeFigureOut">
              <a:rPr lang="en-US" smtClean="0"/>
              <a:t>1/11/2018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2447731659"/>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623C8A7-7CD1-4774-942B-70AFB17E7BC6}" type="datetimeFigureOut">
              <a:rPr lang="en-US" smtClean="0"/>
              <a:t>1/11/2018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1730182649"/>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623C8A7-7CD1-4774-942B-70AFB17E7BC6}" type="datetimeFigureOut">
              <a:rPr lang="en-US" smtClean="0"/>
              <a:t>1/11/2018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484833253"/>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623C8A7-7CD1-4774-942B-70AFB17E7BC6}" type="datetimeFigureOut">
              <a:rPr lang="en-US" smtClean="0"/>
              <a:t>1/11/2018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2020420310"/>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623C8A7-7CD1-4774-942B-70AFB17E7BC6}" type="datetimeFigureOut">
              <a:rPr lang="en-US" smtClean="0"/>
              <a:t>1/11/2018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2343613294"/>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623C8A7-7CD1-4774-942B-70AFB17E7BC6}" type="datetimeFigureOut">
              <a:rPr lang="en-US" smtClean="0"/>
              <a:t>1/11/2018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2555201824"/>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E623C8A7-7CD1-4774-942B-70AFB17E7BC6}" type="datetimeFigureOut">
              <a:rPr lang="en-US" smtClean="0"/>
              <a:t>1/11/2018</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2234982164"/>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E623C8A7-7CD1-4774-942B-70AFB17E7BC6}" type="datetimeFigureOut">
              <a:rPr lang="en-US" smtClean="0"/>
              <a:t>1/11/2018</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3001495647"/>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E623C8A7-7CD1-4774-942B-70AFB17E7BC6}" type="datetimeFigureOut">
              <a:rPr lang="en-US" smtClean="0"/>
              <a:t>1/11/2018</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11945272"/>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623C8A7-7CD1-4774-942B-70AFB17E7BC6}" type="datetimeFigureOut">
              <a:rPr lang="en-US" smtClean="0"/>
              <a:t>1/11/2018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1561639173"/>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623C8A7-7CD1-4774-942B-70AFB17E7BC6}" type="datetimeFigureOut">
              <a:rPr lang="en-US" smtClean="0"/>
              <a:t>1/11/2018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3421214669"/>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E623C8A7-7CD1-4774-942B-70AFB17E7BC6}" type="datetimeFigureOut">
              <a:rPr lang="en-US" smtClean="0"/>
              <a:t>1/11/2018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2806932189"/>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385828"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E623C8A7-7CD1-4774-942B-70AFB17E7BC6}" type="datetimeFigureOut">
              <a:rPr lang="en-US" smtClean="0"/>
              <a:t>1/11/2018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FCC1BB-E401-4BEC-BC16-D43933BC9D31}" type="slidenum">
              <a:rPr lang="en-US" smtClean="0"/>
              <a:t>‹#›</a:t>
            </a:fld>
            <a:endParaRPr lang="en-US"/>
          </a:p>
        </p:txBody>
      </p:sp>
      <p:sp>
        <p:nvSpPr>
          <p:cNvPr id="11" name="TextBox 10"/>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994171524"/>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623C8A7-7CD1-4774-942B-70AFB17E7BC6}" type="datetimeFigureOut">
              <a:rPr lang="en-US" smtClean="0"/>
              <a:t>1/11/2018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4147003659"/>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623C8A7-7CD1-4774-942B-70AFB17E7BC6}" type="datetimeFigureOut">
              <a:rPr lang="en-US" smtClean="0"/>
              <a:t>1/11/2018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3716615148"/>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623C8A7-7CD1-4774-942B-70AFB17E7BC6}" type="datetimeFigureOut">
              <a:rPr lang="en-US" smtClean="0"/>
              <a:t>1/11/2018</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2718333507"/>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623C8A7-7CD1-4774-942B-70AFB17E7BC6}" type="datetimeFigureOut">
              <a:rPr lang="en-US" smtClean="0"/>
              <a:t>1/11/2018</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395891396"/>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623C8A7-7CD1-4774-942B-70AFB17E7BC6}" type="datetimeFigureOut">
              <a:rPr lang="en-US" smtClean="0"/>
              <a:t>1/11/2018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1860310421"/>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623C8A7-7CD1-4774-942B-70AFB17E7BC6}" type="datetimeFigureOut">
              <a:rPr lang="en-US" smtClean="0"/>
              <a:t>1/11/2018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883362055"/>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623C8A7-7CD1-4774-942B-70AFB17E7BC6}" type="datetimeFigureOut">
              <a:rPr lang="en-US" smtClean="0"/>
              <a:t>1/11/2018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2973367747"/>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623C8A7-7CD1-4774-942B-70AFB17E7BC6}" type="datetimeFigureOut">
              <a:rPr lang="en-US" smtClean="0"/>
              <a:t>1/11/2018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3992945917"/>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623C8A7-7CD1-4774-942B-70AFB17E7BC6}" type="datetimeFigureOut">
              <a:rPr lang="en-US" smtClean="0"/>
              <a:t>1/11/2018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1560915272"/>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623C8A7-7CD1-4774-942B-70AFB17E7BC6}" type="datetimeFigureOut">
              <a:rPr lang="en-US" smtClean="0"/>
              <a:t>1/11/2018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2076301942"/>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623C8A7-7CD1-4774-942B-70AFB17E7BC6}" type="datetimeFigureOut">
              <a:rPr lang="en-US" smtClean="0"/>
              <a:t>1/11/2018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2896852206"/>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623C8A7-7CD1-4774-942B-70AFB17E7BC6}" type="datetimeFigureOut">
              <a:rPr lang="en-US" smtClean="0"/>
              <a:t>1/11/2018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822022992"/>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E623C8A7-7CD1-4774-942B-70AFB17E7BC6}" type="datetimeFigureOut">
              <a:rPr lang="en-US" smtClean="0"/>
              <a:t>1/11/2018</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586043703"/>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E623C8A7-7CD1-4774-942B-70AFB17E7BC6}" type="datetimeFigureOut">
              <a:rPr lang="en-US" smtClean="0"/>
              <a:t>1/11/2018</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2119984476"/>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E623C8A7-7CD1-4774-942B-70AFB17E7BC6}" type="datetimeFigureOut">
              <a:rPr lang="en-US" smtClean="0"/>
              <a:t>1/11/2018</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4130328837"/>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623C8A7-7CD1-4774-942B-70AFB17E7BC6}" type="datetimeFigureOut">
              <a:rPr lang="en-US" smtClean="0"/>
              <a:t>1/11/2018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781699904"/>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623C8A7-7CD1-4774-942B-70AFB17E7BC6}" type="datetimeFigureOut">
              <a:rPr lang="en-US" smtClean="0"/>
              <a:t>1/11/2018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1648842187"/>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E623C8A7-7CD1-4774-942B-70AFB17E7BC6}" type="datetimeFigureOut">
              <a:rPr lang="en-US" smtClean="0"/>
              <a:t>1/11/2018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1878972955"/>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E623C8A7-7CD1-4774-942B-70AFB17E7BC6}" type="datetimeFigureOut">
              <a:rPr lang="en-US" smtClean="0"/>
              <a:t>1/11/2018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FCC1BB-E401-4BEC-BC16-D43933BC9D31}" type="slidenum">
              <a:rPr lang="en-US" smtClean="0"/>
              <a:t>‹#›</a:t>
            </a:fld>
            <a:endParaRPr lang="en-US"/>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464675095"/>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623C8A7-7CD1-4774-942B-70AFB17E7BC6}" type="datetimeFigureOut">
              <a:rPr lang="en-US" smtClean="0"/>
              <a:t>1/11/2018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2574609835"/>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623C8A7-7CD1-4774-942B-70AFB17E7BC6}" type="datetimeFigureOut">
              <a:rPr lang="en-US" smtClean="0"/>
              <a:t>1/11/2018</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312101509"/>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623C8A7-7CD1-4774-942B-70AFB17E7BC6}" type="datetimeFigureOut">
              <a:rPr lang="en-US" smtClean="0"/>
              <a:t>1/11/2018</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1565336743"/>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623C8A7-7CD1-4774-942B-70AFB17E7BC6}" type="datetimeFigureOut">
              <a:rPr lang="en-US" smtClean="0"/>
              <a:t>1/11/2018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1223703430"/>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623C8A7-7CD1-4774-942B-70AFB17E7BC6}" type="datetimeFigureOut">
              <a:rPr lang="en-US" smtClean="0"/>
              <a:t>1/11/2018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1435596520"/>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623C8A7-7CD1-4774-942B-70AFB17E7BC6}" type="datetimeFigureOut">
              <a:rPr lang="en-US" smtClean="0"/>
              <a:t>1/11/2018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2328118134"/>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623C8A7-7CD1-4774-942B-70AFB17E7BC6}" type="datetimeFigureOut">
              <a:rPr lang="en-US" smtClean="0"/>
              <a:t>1/11/2018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3773531025"/>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623C8A7-7CD1-4774-942B-70AFB17E7BC6}" type="datetimeFigureOut">
              <a:rPr lang="en-US" smtClean="0"/>
              <a:t>1/11/2018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3526301299"/>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623C8A7-7CD1-4774-942B-70AFB17E7BC6}" type="datetimeFigureOut">
              <a:rPr lang="en-US" smtClean="0"/>
              <a:t>1/11/2018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429756683"/>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623C8A7-7CD1-4774-942B-70AFB17E7BC6}" type="datetimeFigureOut">
              <a:rPr lang="en-US" smtClean="0"/>
              <a:t>1/11/2018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3422202819"/>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623C8A7-7CD1-4774-942B-70AFB17E7BC6}" type="datetimeFigureOut">
              <a:rPr lang="en-US" smtClean="0"/>
              <a:t>1/11/2018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3948954418"/>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E623C8A7-7CD1-4774-942B-70AFB17E7BC6}" type="datetimeFigureOut">
              <a:rPr lang="en-US" smtClean="0"/>
              <a:t>1/11/2018</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610942875"/>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E623C8A7-7CD1-4774-942B-70AFB17E7BC6}" type="datetimeFigureOut">
              <a:rPr lang="en-US" smtClean="0"/>
              <a:t>1/11/2018</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2494534547"/>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E623C8A7-7CD1-4774-942B-70AFB17E7BC6}" type="datetimeFigureOut">
              <a:rPr lang="en-US" smtClean="0"/>
              <a:t>1/11/2018</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1623099510"/>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E623C8A7-7CD1-4774-942B-70AFB17E7BC6}" type="datetimeFigureOut">
              <a:rPr lang="en-US" smtClean="0"/>
              <a:t>1/11/2018</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3132680787"/>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623C8A7-7CD1-4774-942B-70AFB17E7BC6}" type="datetimeFigureOut">
              <a:rPr lang="en-US" smtClean="0"/>
              <a:t>1/11/2018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291627310"/>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623C8A7-7CD1-4774-942B-70AFB17E7BC6}" type="datetimeFigureOut">
              <a:rPr lang="en-US" smtClean="0"/>
              <a:t>1/11/2018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4084368329"/>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E623C8A7-7CD1-4774-942B-70AFB17E7BC6}" type="datetimeFigureOut">
              <a:rPr lang="en-US" smtClean="0"/>
              <a:t>1/11/2018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1627645692"/>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E623C8A7-7CD1-4774-942B-70AFB17E7BC6}" type="datetimeFigureOut">
              <a:rPr lang="en-US" smtClean="0"/>
              <a:t>1/11/2018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FCC1BB-E401-4BEC-BC16-D43933BC9D31}" type="slidenum">
              <a:rPr lang="en-US" smtClean="0"/>
              <a:t>‹#›</a:t>
            </a:fld>
            <a:endParaRPr lang="en-US"/>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9577842"/>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623C8A7-7CD1-4774-942B-70AFB17E7BC6}" type="datetimeFigureOut">
              <a:rPr lang="en-US" smtClean="0"/>
              <a:t>1/11/2018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4099882133"/>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623C8A7-7CD1-4774-942B-70AFB17E7BC6}" type="datetimeFigureOut">
              <a:rPr lang="en-US" smtClean="0"/>
              <a:t>1/11/2018</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3285318990"/>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623C8A7-7CD1-4774-942B-70AFB17E7BC6}" type="datetimeFigureOut">
              <a:rPr lang="en-US" smtClean="0"/>
              <a:t>1/11/2018</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2583177652"/>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623C8A7-7CD1-4774-942B-70AFB17E7BC6}" type="datetimeFigureOut">
              <a:rPr lang="en-US" smtClean="0"/>
              <a:t>1/11/2018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1687658016"/>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623C8A7-7CD1-4774-942B-70AFB17E7BC6}" type="datetimeFigureOut">
              <a:rPr lang="en-US" smtClean="0"/>
              <a:t>1/11/2018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3556804142"/>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0D0BD-D9F6-4BB0-B119-C94AFE8AA70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4C61B0B-82FC-4A35-9AD3-B7BA64EE12C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E3B1C4A-8C7A-40FB-98AE-E053328D09A9}"/>
              </a:ext>
            </a:extLst>
          </p:cNvPr>
          <p:cNvSpPr>
            <a:spLocks noGrp="1"/>
          </p:cNvSpPr>
          <p:nvPr>
            <p:ph type="dt" sz="half" idx="10"/>
          </p:nvPr>
        </p:nvSpPr>
        <p:spPr/>
        <p:txBody>
          <a:bodyPr/>
          <a:lstStyle/>
          <a:p>
            <a:fld id="{E623C8A7-7CD1-4774-942B-70AFB17E7BC6}" type="datetimeFigureOut">
              <a:rPr lang="en-US" smtClean="0"/>
              <a:t>1/11/2018</a:t>
            </a:fld>
            <a:endParaRPr lang="en-US"/>
          </a:p>
        </p:txBody>
      </p:sp>
      <p:sp>
        <p:nvSpPr>
          <p:cNvPr id="5" name="Footer Placeholder 4">
            <a:extLst>
              <a:ext uri="{FF2B5EF4-FFF2-40B4-BE49-F238E27FC236}">
                <a16:creationId xmlns:a16="http://schemas.microsoft.com/office/drawing/2014/main" id="{9C9F1CC9-8FA1-46B3-83A6-8C6CA7A928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BA8917-CAB9-4FE0-B64C-19C438652793}"/>
              </a:ext>
            </a:extLst>
          </p:cNvPr>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2220306788"/>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E623C8A7-7CD1-4774-942B-70AFB17E7BC6}" type="datetimeFigureOut">
              <a:rPr lang="en-US" smtClean="0"/>
              <a:t>1/11/2018</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2566881594"/>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EFA5A-C449-4ED5-BFDD-55A125BB4B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2C20809-A747-4FC7-BFF2-DE0456EF17D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D638D5-E54B-4A2C-9407-7DC667859DE4}"/>
              </a:ext>
            </a:extLst>
          </p:cNvPr>
          <p:cNvSpPr>
            <a:spLocks noGrp="1"/>
          </p:cNvSpPr>
          <p:nvPr>
            <p:ph type="dt" sz="half" idx="10"/>
          </p:nvPr>
        </p:nvSpPr>
        <p:spPr/>
        <p:txBody>
          <a:bodyPr/>
          <a:lstStyle/>
          <a:p>
            <a:fld id="{E623C8A7-7CD1-4774-942B-70AFB17E7BC6}" type="datetimeFigureOut">
              <a:rPr lang="en-US" smtClean="0"/>
              <a:t>1/11/2018</a:t>
            </a:fld>
            <a:endParaRPr lang="en-US"/>
          </a:p>
        </p:txBody>
      </p:sp>
      <p:sp>
        <p:nvSpPr>
          <p:cNvPr id="5" name="Footer Placeholder 4">
            <a:extLst>
              <a:ext uri="{FF2B5EF4-FFF2-40B4-BE49-F238E27FC236}">
                <a16:creationId xmlns:a16="http://schemas.microsoft.com/office/drawing/2014/main" id="{640C8CCB-1359-426B-8B17-363E45D3AB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C74085-68A2-48BD-8DC7-543A0E015C86}"/>
              </a:ext>
            </a:extLst>
          </p:cNvPr>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2902350096"/>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22970-7B5D-4E28-B1B0-4A12DFF3DCE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2165238-DB16-445D-8ED7-99EB1C16221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6E2925F-A0F1-4679-B509-4C65AC23C8A6}"/>
              </a:ext>
            </a:extLst>
          </p:cNvPr>
          <p:cNvSpPr>
            <a:spLocks noGrp="1"/>
          </p:cNvSpPr>
          <p:nvPr>
            <p:ph type="dt" sz="half" idx="10"/>
          </p:nvPr>
        </p:nvSpPr>
        <p:spPr/>
        <p:txBody>
          <a:bodyPr/>
          <a:lstStyle/>
          <a:p>
            <a:fld id="{E623C8A7-7CD1-4774-942B-70AFB17E7BC6}" type="datetimeFigureOut">
              <a:rPr lang="en-US" smtClean="0"/>
              <a:t>1/11/2018</a:t>
            </a:fld>
            <a:endParaRPr lang="en-US"/>
          </a:p>
        </p:txBody>
      </p:sp>
      <p:sp>
        <p:nvSpPr>
          <p:cNvPr id="5" name="Footer Placeholder 4">
            <a:extLst>
              <a:ext uri="{FF2B5EF4-FFF2-40B4-BE49-F238E27FC236}">
                <a16:creationId xmlns:a16="http://schemas.microsoft.com/office/drawing/2014/main" id="{6F06D0C1-8494-4F01-BDD5-5B3925A9A9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BAC096-8539-406C-83D1-5A9BA2C9FE95}"/>
              </a:ext>
            </a:extLst>
          </p:cNvPr>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690275659"/>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AF99A-5F38-42FF-8C80-A8D601E1E3C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8DD596-2571-4372-AEAE-D82498AFB69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059235-E417-49F6-BA5F-D87D778AF505}"/>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D21FACD-2372-488C-B93B-ACBE8EA15129}"/>
              </a:ext>
            </a:extLst>
          </p:cNvPr>
          <p:cNvSpPr>
            <a:spLocks noGrp="1"/>
          </p:cNvSpPr>
          <p:nvPr>
            <p:ph type="dt" sz="half" idx="10"/>
          </p:nvPr>
        </p:nvSpPr>
        <p:spPr/>
        <p:txBody>
          <a:bodyPr/>
          <a:lstStyle/>
          <a:p>
            <a:fld id="{E623C8A7-7CD1-4774-942B-70AFB17E7BC6}" type="datetimeFigureOut">
              <a:rPr lang="en-US" smtClean="0"/>
              <a:t>1/11/2018</a:t>
            </a:fld>
            <a:endParaRPr lang="en-US"/>
          </a:p>
        </p:txBody>
      </p:sp>
      <p:sp>
        <p:nvSpPr>
          <p:cNvPr id="6" name="Footer Placeholder 5">
            <a:extLst>
              <a:ext uri="{FF2B5EF4-FFF2-40B4-BE49-F238E27FC236}">
                <a16:creationId xmlns:a16="http://schemas.microsoft.com/office/drawing/2014/main" id="{1F9F8A13-CF5F-4168-8DC0-0109AA68EB3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C823FDF-700E-4FD5-86BF-7BB87C827F42}"/>
              </a:ext>
            </a:extLst>
          </p:cNvPr>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975279420"/>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83FE9-4526-4303-82FC-02CAF6F3F34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005F94A-A9EC-4D2C-BBF0-F3185C838E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11DE31E-8484-4296-978E-B2BC4382E79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584436A-91BE-46EE-B715-73D8F329AF0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7E70402-0462-4C81-9CD2-9ED6F446737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3C5A748-C3B3-478C-AAF5-BAE1A43F2F6A}"/>
              </a:ext>
            </a:extLst>
          </p:cNvPr>
          <p:cNvSpPr>
            <a:spLocks noGrp="1"/>
          </p:cNvSpPr>
          <p:nvPr>
            <p:ph type="dt" sz="half" idx="10"/>
          </p:nvPr>
        </p:nvSpPr>
        <p:spPr/>
        <p:txBody>
          <a:bodyPr/>
          <a:lstStyle/>
          <a:p>
            <a:fld id="{E623C8A7-7CD1-4774-942B-70AFB17E7BC6}" type="datetimeFigureOut">
              <a:rPr lang="en-US" smtClean="0"/>
              <a:t>1/11/2018</a:t>
            </a:fld>
            <a:endParaRPr lang="en-US"/>
          </a:p>
        </p:txBody>
      </p:sp>
      <p:sp>
        <p:nvSpPr>
          <p:cNvPr id="8" name="Footer Placeholder 7">
            <a:extLst>
              <a:ext uri="{FF2B5EF4-FFF2-40B4-BE49-F238E27FC236}">
                <a16:creationId xmlns:a16="http://schemas.microsoft.com/office/drawing/2014/main" id="{13C52617-6D4E-499F-86BF-D2655AC5C1B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A9FE83D-A781-4FC6-9599-A36BDDB668B1}"/>
              </a:ext>
            </a:extLst>
          </p:cNvPr>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2993273619"/>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1D966-1A87-443F-A731-AE17CE7795C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AE93A27-348F-47A1-94F5-52A02DF29B72}"/>
              </a:ext>
            </a:extLst>
          </p:cNvPr>
          <p:cNvSpPr>
            <a:spLocks noGrp="1"/>
          </p:cNvSpPr>
          <p:nvPr>
            <p:ph type="dt" sz="half" idx="10"/>
          </p:nvPr>
        </p:nvSpPr>
        <p:spPr/>
        <p:txBody>
          <a:bodyPr/>
          <a:lstStyle/>
          <a:p>
            <a:fld id="{E623C8A7-7CD1-4774-942B-70AFB17E7BC6}" type="datetimeFigureOut">
              <a:rPr lang="en-US" smtClean="0"/>
              <a:t>1/11/2018</a:t>
            </a:fld>
            <a:endParaRPr lang="en-US"/>
          </a:p>
        </p:txBody>
      </p:sp>
      <p:sp>
        <p:nvSpPr>
          <p:cNvPr id="4" name="Footer Placeholder 3">
            <a:extLst>
              <a:ext uri="{FF2B5EF4-FFF2-40B4-BE49-F238E27FC236}">
                <a16:creationId xmlns:a16="http://schemas.microsoft.com/office/drawing/2014/main" id="{D6AE5AF2-0D87-4A76-90AA-957DD3BF97C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A25503E-6ECB-41C5-867E-0D1C25C6EA52}"/>
              </a:ext>
            </a:extLst>
          </p:cNvPr>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996981347"/>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786E502-2E3E-4F4F-AA85-4AB144682D14}"/>
              </a:ext>
            </a:extLst>
          </p:cNvPr>
          <p:cNvSpPr>
            <a:spLocks noGrp="1"/>
          </p:cNvSpPr>
          <p:nvPr>
            <p:ph type="dt" sz="half" idx="10"/>
          </p:nvPr>
        </p:nvSpPr>
        <p:spPr/>
        <p:txBody>
          <a:bodyPr/>
          <a:lstStyle/>
          <a:p>
            <a:fld id="{E623C8A7-7CD1-4774-942B-70AFB17E7BC6}" type="datetimeFigureOut">
              <a:rPr lang="en-US" smtClean="0"/>
              <a:t>1/11/2018</a:t>
            </a:fld>
            <a:endParaRPr lang="en-US"/>
          </a:p>
        </p:txBody>
      </p:sp>
      <p:sp>
        <p:nvSpPr>
          <p:cNvPr id="3" name="Footer Placeholder 2">
            <a:extLst>
              <a:ext uri="{FF2B5EF4-FFF2-40B4-BE49-F238E27FC236}">
                <a16:creationId xmlns:a16="http://schemas.microsoft.com/office/drawing/2014/main" id="{F810C69C-AE48-4403-8BD3-F3FD421BB3C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83122CF-5112-4A82-891C-6031470EC821}"/>
              </a:ext>
            </a:extLst>
          </p:cNvPr>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3185071672"/>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9E674F-61C5-4A82-AEB3-0092B63B7E8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EC79BAB-58D3-4364-B4E0-49DD96924A2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A61DBDC-1A34-4AE4-9B67-C8D47C76BD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168C5CD-6795-4E29-8CC2-8484923F11D1}"/>
              </a:ext>
            </a:extLst>
          </p:cNvPr>
          <p:cNvSpPr>
            <a:spLocks noGrp="1"/>
          </p:cNvSpPr>
          <p:nvPr>
            <p:ph type="dt" sz="half" idx="10"/>
          </p:nvPr>
        </p:nvSpPr>
        <p:spPr/>
        <p:txBody>
          <a:bodyPr/>
          <a:lstStyle/>
          <a:p>
            <a:fld id="{E623C8A7-7CD1-4774-942B-70AFB17E7BC6}" type="datetimeFigureOut">
              <a:rPr lang="en-US" smtClean="0"/>
              <a:t>1/11/2018</a:t>
            </a:fld>
            <a:endParaRPr lang="en-US"/>
          </a:p>
        </p:txBody>
      </p:sp>
      <p:sp>
        <p:nvSpPr>
          <p:cNvPr id="6" name="Footer Placeholder 5">
            <a:extLst>
              <a:ext uri="{FF2B5EF4-FFF2-40B4-BE49-F238E27FC236}">
                <a16:creationId xmlns:a16="http://schemas.microsoft.com/office/drawing/2014/main" id="{BAB2B07B-2EE0-4B09-80D7-E897B066562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8A73537-057D-4026-A94A-0DBE03315E82}"/>
              </a:ext>
            </a:extLst>
          </p:cNvPr>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35045045"/>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3B36A5-9588-4A8F-8958-D85F4C92AD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76EC177-0D58-49E4-B426-749D0FC9079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1B31E53-9F41-480B-AEA8-211AC88F0E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D881C11-4313-446A-B2AA-4CC6C95E6623}"/>
              </a:ext>
            </a:extLst>
          </p:cNvPr>
          <p:cNvSpPr>
            <a:spLocks noGrp="1"/>
          </p:cNvSpPr>
          <p:nvPr>
            <p:ph type="dt" sz="half" idx="10"/>
          </p:nvPr>
        </p:nvSpPr>
        <p:spPr/>
        <p:txBody>
          <a:bodyPr/>
          <a:lstStyle/>
          <a:p>
            <a:fld id="{E623C8A7-7CD1-4774-942B-70AFB17E7BC6}" type="datetimeFigureOut">
              <a:rPr lang="en-US" smtClean="0"/>
              <a:t>1/11/2018</a:t>
            </a:fld>
            <a:endParaRPr lang="en-US"/>
          </a:p>
        </p:txBody>
      </p:sp>
      <p:sp>
        <p:nvSpPr>
          <p:cNvPr id="6" name="Footer Placeholder 5">
            <a:extLst>
              <a:ext uri="{FF2B5EF4-FFF2-40B4-BE49-F238E27FC236}">
                <a16:creationId xmlns:a16="http://schemas.microsoft.com/office/drawing/2014/main" id="{E97A4660-3253-423F-87AA-3AE79BE935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9AFA90-E0F6-4979-8CC6-CD16D0EF20BB}"/>
              </a:ext>
            </a:extLst>
          </p:cNvPr>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2680684622"/>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28B28E-B409-4D71-88F7-432F49766B1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BDE1717-6991-4FB0-A0A2-F13426EFBD6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5ADD9F-E79C-4260-87B8-92AF53D01495}"/>
              </a:ext>
            </a:extLst>
          </p:cNvPr>
          <p:cNvSpPr>
            <a:spLocks noGrp="1"/>
          </p:cNvSpPr>
          <p:nvPr>
            <p:ph type="dt" sz="half" idx="10"/>
          </p:nvPr>
        </p:nvSpPr>
        <p:spPr/>
        <p:txBody>
          <a:bodyPr/>
          <a:lstStyle/>
          <a:p>
            <a:fld id="{E623C8A7-7CD1-4774-942B-70AFB17E7BC6}" type="datetimeFigureOut">
              <a:rPr lang="en-US" smtClean="0"/>
              <a:t>1/11/2018</a:t>
            </a:fld>
            <a:endParaRPr lang="en-US"/>
          </a:p>
        </p:txBody>
      </p:sp>
      <p:sp>
        <p:nvSpPr>
          <p:cNvPr id="5" name="Footer Placeholder 4">
            <a:extLst>
              <a:ext uri="{FF2B5EF4-FFF2-40B4-BE49-F238E27FC236}">
                <a16:creationId xmlns:a16="http://schemas.microsoft.com/office/drawing/2014/main" id="{617114EA-EB54-4E80-AFD3-B55CAA4928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0E968A-1CAC-48C5-8F6D-7D8EE793B999}"/>
              </a:ext>
            </a:extLst>
          </p:cNvPr>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993669094"/>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102B85C-1497-4A30-AA45-F67CB00EC77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11F7F88-C7D2-4869-8584-F3BC268F46B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42CB6C-37E1-48B1-B1CB-5570874E9C8E}"/>
              </a:ext>
            </a:extLst>
          </p:cNvPr>
          <p:cNvSpPr>
            <a:spLocks noGrp="1"/>
          </p:cNvSpPr>
          <p:nvPr>
            <p:ph type="dt" sz="half" idx="10"/>
          </p:nvPr>
        </p:nvSpPr>
        <p:spPr/>
        <p:txBody>
          <a:bodyPr/>
          <a:lstStyle/>
          <a:p>
            <a:fld id="{E623C8A7-7CD1-4774-942B-70AFB17E7BC6}" type="datetimeFigureOut">
              <a:rPr lang="en-US" smtClean="0"/>
              <a:t>1/11/2018</a:t>
            </a:fld>
            <a:endParaRPr lang="en-US"/>
          </a:p>
        </p:txBody>
      </p:sp>
      <p:sp>
        <p:nvSpPr>
          <p:cNvPr id="5" name="Footer Placeholder 4">
            <a:extLst>
              <a:ext uri="{FF2B5EF4-FFF2-40B4-BE49-F238E27FC236}">
                <a16:creationId xmlns:a16="http://schemas.microsoft.com/office/drawing/2014/main" id="{75440BDA-E28E-4CB2-946B-93C4888B08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8F1EE5-3152-4834-A6EF-C71A8BFFF8A5}"/>
              </a:ext>
            </a:extLst>
          </p:cNvPr>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298035135"/>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3"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5" y="3129280"/>
            <a:ext cx="34010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E623C8A7-7CD1-4774-942B-70AFB17E7BC6}" type="datetimeFigureOut">
              <a:rPr lang="en-US" smtClean="0"/>
              <a:t>1/11/2018</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2040771294"/>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623C8A7-7CD1-4774-942B-70AFB17E7BC6}" type="datetimeFigureOut">
              <a:rPr lang="en-US" smtClean="0"/>
              <a:t>1/11/2018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FCC1BB-E401-4BEC-BC16-D43933BC9D31}" type="slidenum">
              <a:rPr lang="en-US" smtClean="0"/>
              <a:t>‹#›</a:t>
            </a:fld>
            <a:endParaRPr lang="en-US"/>
          </a:p>
        </p:txBody>
      </p:sp>
    </p:spTree>
    <p:extLst>
      <p:ext uri="{BB962C8B-B14F-4D97-AF65-F5344CB8AC3E}">
        <p14:creationId xmlns:p14="http://schemas.microsoft.com/office/powerpoint/2010/main" val="239419021"/>
      </p:ext>
    </p:extLst>
  </p:cSld>
  <p:clrMapOvr>
    <a:masterClrMapping/>
  </p:clrMapOvr>
  <mc:AlternateContent xmlns:mc="http://schemas.openxmlformats.org/markup-compatibility/2006" xmlns:p14="http://schemas.microsoft.com/office/powerpoint/2010/main">
    <mc:Choice Requires="p14">
      <p:transition p14:dur="10" advTm="0">
        <p:sndAc>
          <p:stSnd loop="1">
            <p:snd r:embed="rId1" name="mix2323_4m17s (audio-joiner.com).wav"/>
          </p:stSnd>
        </p:sndAc>
      </p:transition>
    </mc:Choice>
    <mc:Fallback xmlns="">
      <p:transition advTm="0">
        <p:sndAc>
          <p:stSnd loop="1">
            <p:snd r:embed="rId3" name="mix2323_4m17s (audio-joiner.com).wav"/>
          </p:stSnd>
        </p:sndAc>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audio" Target="../media/audio1.wav"/><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5.png"/><Relationship Id="rId10" Type="http://schemas.openxmlformats.org/officeDocument/2006/relationships/slideLayout" Target="../slideLayouts/slideLayout10.xml"/><Relationship Id="rId19" Type="http://schemas.openxmlformats.org/officeDocument/2006/relationships/audio" Target="../media/audio1.wav"/><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4.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21" Type="http://schemas.openxmlformats.org/officeDocument/2006/relationships/image" Target="../media/image7.png"/><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image" Target="../media/image6.png"/><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24" Type="http://schemas.openxmlformats.org/officeDocument/2006/relationships/audio" Target="../media/audio1.wav"/><Relationship Id="rId5" Type="http://schemas.openxmlformats.org/officeDocument/2006/relationships/slideLayout" Target="../slideLayouts/slideLayout22.xml"/><Relationship Id="rId15" Type="http://schemas.openxmlformats.org/officeDocument/2006/relationships/slideLayout" Target="../slideLayouts/slideLayout32.xml"/><Relationship Id="rId23" Type="http://schemas.openxmlformats.org/officeDocument/2006/relationships/image" Target="../media/image9.png"/><Relationship Id="rId10" Type="http://schemas.openxmlformats.org/officeDocument/2006/relationships/slideLayout" Target="../slideLayouts/slideLayout27.xml"/><Relationship Id="rId19" Type="http://schemas.openxmlformats.org/officeDocument/2006/relationships/audio" Target="../media/audio1.wav"/><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 Id="rId22" Type="http://schemas.openxmlformats.org/officeDocument/2006/relationships/image" Target="../media/image8.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theme" Target="../theme/theme3.xml"/><Relationship Id="rId3" Type="http://schemas.openxmlformats.org/officeDocument/2006/relationships/slideLayout" Target="../slideLayouts/slideLayout37.xml"/><Relationship Id="rId21" Type="http://schemas.openxmlformats.org/officeDocument/2006/relationships/image" Target="../media/image11.png"/><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image" Target="../media/image10.png"/><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24" Type="http://schemas.openxmlformats.org/officeDocument/2006/relationships/audio" Target="../media/audio1.wav"/><Relationship Id="rId5" Type="http://schemas.openxmlformats.org/officeDocument/2006/relationships/slideLayout" Target="../slideLayouts/slideLayout39.xml"/><Relationship Id="rId15" Type="http://schemas.openxmlformats.org/officeDocument/2006/relationships/slideLayout" Target="../slideLayouts/slideLayout49.xml"/><Relationship Id="rId23" Type="http://schemas.openxmlformats.org/officeDocument/2006/relationships/image" Target="../media/image13.png"/><Relationship Id="rId10" Type="http://schemas.openxmlformats.org/officeDocument/2006/relationships/slideLayout" Target="../slideLayouts/slideLayout44.xml"/><Relationship Id="rId19" Type="http://schemas.openxmlformats.org/officeDocument/2006/relationships/audio" Target="../media/audio1.wav"/><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 Id="rId22" Type="http://schemas.openxmlformats.org/officeDocument/2006/relationships/image" Target="../media/image1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slideLayout" Target="../slideLayouts/slideLayout64.xml"/><Relationship Id="rId18" Type="http://schemas.openxmlformats.org/officeDocument/2006/relationships/theme" Target="../theme/theme4.xml"/><Relationship Id="rId3" Type="http://schemas.openxmlformats.org/officeDocument/2006/relationships/slideLayout" Target="../slideLayouts/slideLayout54.xml"/><Relationship Id="rId21" Type="http://schemas.openxmlformats.org/officeDocument/2006/relationships/image" Target="../media/image11.png"/><Relationship Id="rId7" Type="http://schemas.openxmlformats.org/officeDocument/2006/relationships/slideLayout" Target="../slideLayouts/slideLayout58.xml"/><Relationship Id="rId12" Type="http://schemas.openxmlformats.org/officeDocument/2006/relationships/slideLayout" Target="../slideLayouts/slideLayout63.xml"/><Relationship Id="rId17" Type="http://schemas.openxmlformats.org/officeDocument/2006/relationships/slideLayout" Target="../slideLayouts/slideLayout68.xml"/><Relationship Id="rId2" Type="http://schemas.openxmlformats.org/officeDocument/2006/relationships/slideLayout" Target="../slideLayouts/slideLayout53.xml"/><Relationship Id="rId16" Type="http://schemas.openxmlformats.org/officeDocument/2006/relationships/slideLayout" Target="../slideLayouts/slideLayout67.xml"/><Relationship Id="rId20" Type="http://schemas.openxmlformats.org/officeDocument/2006/relationships/image" Target="../media/image10.png"/><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24" Type="http://schemas.openxmlformats.org/officeDocument/2006/relationships/audio" Target="../media/audio1.wav"/><Relationship Id="rId5" Type="http://schemas.openxmlformats.org/officeDocument/2006/relationships/slideLayout" Target="../slideLayouts/slideLayout56.xml"/><Relationship Id="rId15" Type="http://schemas.openxmlformats.org/officeDocument/2006/relationships/slideLayout" Target="../slideLayouts/slideLayout66.xml"/><Relationship Id="rId23" Type="http://schemas.openxmlformats.org/officeDocument/2006/relationships/image" Target="../media/image13.png"/><Relationship Id="rId10" Type="http://schemas.openxmlformats.org/officeDocument/2006/relationships/slideLayout" Target="../slideLayouts/slideLayout61.xml"/><Relationship Id="rId19" Type="http://schemas.openxmlformats.org/officeDocument/2006/relationships/audio" Target="../media/audio1.wav"/><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slideLayout" Target="../slideLayouts/slideLayout65.xml"/><Relationship Id="rId22" Type="http://schemas.openxmlformats.org/officeDocument/2006/relationships/image" Target="../media/image12.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audio" Target="../media/audio1.wav"/><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5.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audio" Target="../media/audio1.wav"/></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0">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7" name="Picture 6"/>
          <p:cNvPicPr>
            <a:picLocks noChangeAspect="1"/>
          </p:cNvPicPr>
          <p:nvPr/>
        </p:nvPicPr>
        <p:blipFill rotWithShape="1">
          <a:blip r:embed="rId21">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2">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3">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E623C8A7-7CD1-4774-942B-70AFB17E7BC6}" type="datetimeFigureOut">
              <a:rPr lang="en-US" smtClean="0"/>
              <a:t>1/11/2018</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13FCC1BB-E401-4BEC-BC16-D43933BC9D31}" type="slidenum">
              <a:rPr lang="en-US" smtClean="0"/>
              <a:t>‹#›</a:t>
            </a:fld>
            <a:endParaRPr lang="en-US"/>
          </a:p>
        </p:txBody>
      </p:sp>
    </p:spTree>
    <p:extLst>
      <p:ext uri="{BB962C8B-B14F-4D97-AF65-F5344CB8AC3E}">
        <p14:creationId xmlns:p14="http://schemas.microsoft.com/office/powerpoint/2010/main" val="2910831484"/>
      </p:ext>
    </p:extLst>
  </p:cSld>
  <p:clrMap bg1="dk1" tx1="lt1" bg2="dk2" tx2="lt2" accent1="accent1" accent2="accent2" accent3="accent3" accent4="accent4" accent5="accent5" accent6="accent6" hlink="hlink" folHlink="folHlink"/>
  <p:sldLayoutIdLst>
    <p:sldLayoutId id="2147484100" r:id="rId1"/>
    <p:sldLayoutId id="2147484101" r:id="rId2"/>
    <p:sldLayoutId id="2147484102" r:id="rId3"/>
    <p:sldLayoutId id="2147484103" r:id="rId4"/>
    <p:sldLayoutId id="2147484104" r:id="rId5"/>
    <p:sldLayoutId id="2147484105" r:id="rId6"/>
    <p:sldLayoutId id="2147484106" r:id="rId7"/>
    <p:sldLayoutId id="2147484107" r:id="rId8"/>
    <p:sldLayoutId id="2147484108" r:id="rId9"/>
    <p:sldLayoutId id="2147484109" r:id="rId10"/>
    <p:sldLayoutId id="2147484110" r:id="rId11"/>
    <p:sldLayoutId id="2147484111" r:id="rId12"/>
    <p:sldLayoutId id="2147484112" r:id="rId13"/>
    <p:sldLayoutId id="2147484113" r:id="rId14"/>
    <p:sldLayoutId id="2147484114" r:id="rId15"/>
    <p:sldLayoutId id="2147484115" r:id="rId16"/>
    <p:sldLayoutId id="2147484116" r:id="rId17"/>
  </p:sldLayoutIdLst>
  <mc:AlternateContent xmlns:mc="http://schemas.openxmlformats.org/markup-compatibility/2006" xmlns:p14="http://schemas.microsoft.com/office/powerpoint/2010/main">
    <mc:Choice Requires="p14">
      <p:transition p14:dur="10" advTm="0">
        <p:sndAc>
          <p:stSnd loop="1">
            <p:snd r:embed="rId19" name="mix2323_4m17s (audio-joiner.com).wav"/>
          </p:stSnd>
        </p:sndAc>
      </p:transition>
    </mc:Choice>
    <mc:Fallback xmlns="">
      <p:transition advTm="0">
        <p:sndAc>
          <p:stSnd loop="1">
            <p:snd r:embed="rId24" name="mix2323_4m17s (audio-joiner.com).wav"/>
          </p:stSnd>
        </p:sndAc>
      </p:transition>
    </mc:Fallback>
  </mc:AlternateConten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0">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1">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2">
            <a:extLst>
              <a:ext uri="{28A0092B-C50C-407E-A947-70E740481C1C}">
                <a14:useLocalDpi xmlns:a14="http://schemas.microsoft.com/office/drawing/2010/main" val="0"/>
              </a:ext>
            </a:extLst>
          </a:blip>
          <a:srcRect t="28713"/>
          <a:stretch/>
        </p:blipFill>
        <p:spPr>
          <a:xfrm>
            <a:off x="8000197" y="0"/>
            <a:ext cx="1603387" cy="1143000"/>
          </a:xfrm>
          <a:prstGeom prst="rect">
            <a:avLst/>
          </a:prstGeom>
        </p:spPr>
      </p:pic>
      <p:pic>
        <p:nvPicPr>
          <p:cNvPr id="10" name="Picture 9"/>
          <p:cNvPicPr>
            <a:picLocks noChangeAspect="1"/>
          </p:cNvPicPr>
          <p:nvPr/>
        </p:nvPicPr>
        <p:blipFill rotWithShape="1">
          <a:blip r:embed="rId23">
            <a:extLst>
              <a:ext uri="{28A0092B-C50C-407E-A947-70E740481C1C}">
                <a14:useLocalDpi xmlns:a14="http://schemas.microsoft.com/office/drawing/2010/main" val="0"/>
              </a:ext>
            </a:extLst>
          </a:blip>
          <a:srcRect b="24199"/>
          <a:stretch/>
        </p:blipFill>
        <p:spPr>
          <a:xfrm>
            <a:off x="8609012" y="6092866"/>
            <a:ext cx="993734" cy="765134"/>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E623C8A7-7CD1-4774-942B-70AFB17E7BC6}" type="datetimeFigureOut">
              <a:rPr lang="en-US" smtClean="0"/>
              <a:t>1/11/2018</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13FCC1BB-E401-4BEC-BC16-D43933BC9D31}" type="slidenum">
              <a:rPr lang="en-US" smtClean="0"/>
              <a:t>‹#›</a:t>
            </a:fld>
            <a:endParaRPr lang="en-US"/>
          </a:p>
        </p:txBody>
      </p:sp>
    </p:spTree>
    <p:extLst>
      <p:ext uri="{BB962C8B-B14F-4D97-AF65-F5344CB8AC3E}">
        <p14:creationId xmlns:p14="http://schemas.microsoft.com/office/powerpoint/2010/main" val="837226268"/>
      </p:ext>
    </p:extLst>
  </p:cSld>
  <p:clrMap bg1="dk1" tx1="lt1" bg2="dk2" tx2="lt2" accent1="accent1" accent2="accent2" accent3="accent3" accent4="accent4" accent5="accent5" accent6="accent6" hlink="hlink" folHlink="folHlink"/>
  <p:sldLayoutIdLst>
    <p:sldLayoutId id="2147484136" r:id="rId1"/>
    <p:sldLayoutId id="2147484137" r:id="rId2"/>
    <p:sldLayoutId id="2147484138" r:id="rId3"/>
    <p:sldLayoutId id="2147484139" r:id="rId4"/>
    <p:sldLayoutId id="2147484140" r:id="rId5"/>
    <p:sldLayoutId id="2147484141" r:id="rId6"/>
    <p:sldLayoutId id="2147484142" r:id="rId7"/>
    <p:sldLayoutId id="2147484143" r:id="rId8"/>
    <p:sldLayoutId id="2147484144" r:id="rId9"/>
    <p:sldLayoutId id="2147484145" r:id="rId10"/>
    <p:sldLayoutId id="2147484146" r:id="rId11"/>
    <p:sldLayoutId id="2147484147" r:id="rId12"/>
    <p:sldLayoutId id="2147484148" r:id="rId13"/>
    <p:sldLayoutId id="2147484149" r:id="rId14"/>
    <p:sldLayoutId id="2147484150" r:id="rId15"/>
    <p:sldLayoutId id="2147484151" r:id="rId16"/>
    <p:sldLayoutId id="2147484152" r:id="rId17"/>
  </p:sldLayoutIdLst>
  <mc:AlternateContent xmlns:mc="http://schemas.openxmlformats.org/markup-compatibility/2006" xmlns:p14="http://schemas.microsoft.com/office/powerpoint/2010/main">
    <mc:Choice Requires="p14">
      <p:transition p14:dur="10" advTm="0">
        <p:sndAc>
          <p:stSnd loop="1">
            <p:snd r:embed="rId19" name="mix2323_4m17s (audio-joiner.com).wav"/>
          </p:stSnd>
        </p:sndAc>
      </p:transition>
    </mc:Choice>
    <mc:Fallback xmlns="">
      <p:transition advTm="0">
        <p:sndAc>
          <p:stSnd loop="1">
            <p:snd r:embed="rId24" name="mix2323_4m17s (audio-joiner.com).wav"/>
          </p:stSnd>
        </p:sndAc>
      </p:transition>
    </mc:Fallback>
  </mc:AlternateConten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0">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1">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2">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3">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E623C8A7-7CD1-4774-942B-70AFB17E7BC6}" type="datetimeFigureOut">
              <a:rPr lang="en-US" smtClean="0"/>
              <a:t>1/11/2018</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13FCC1BB-E401-4BEC-BC16-D43933BC9D31}" type="slidenum">
              <a:rPr lang="en-US" smtClean="0"/>
              <a:t>‹#›</a:t>
            </a:fld>
            <a:endParaRPr lang="en-US"/>
          </a:p>
        </p:txBody>
      </p:sp>
    </p:spTree>
    <p:extLst>
      <p:ext uri="{BB962C8B-B14F-4D97-AF65-F5344CB8AC3E}">
        <p14:creationId xmlns:p14="http://schemas.microsoft.com/office/powerpoint/2010/main" val="1929523563"/>
      </p:ext>
    </p:extLst>
  </p:cSld>
  <p:clrMap bg1="dk1" tx1="lt1" bg2="dk2" tx2="lt2" accent1="accent1" accent2="accent2" accent3="accent3" accent4="accent4" accent5="accent5" accent6="accent6" hlink="hlink" folHlink="folHlink"/>
  <p:sldLayoutIdLst>
    <p:sldLayoutId id="2147484154" r:id="rId1"/>
    <p:sldLayoutId id="2147484155" r:id="rId2"/>
    <p:sldLayoutId id="2147484156" r:id="rId3"/>
    <p:sldLayoutId id="2147484157" r:id="rId4"/>
    <p:sldLayoutId id="2147484158" r:id="rId5"/>
    <p:sldLayoutId id="2147484159" r:id="rId6"/>
    <p:sldLayoutId id="2147484160" r:id="rId7"/>
    <p:sldLayoutId id="2147484161" r:id="rId8"/>
    <p:sldLayoutId id="2147484162" r:id="rId9"/>
    <p:sldLayoutId id="2147484163" r:id="rId10"/>
    <p:sldLayoutId id="2147484164" r:id="rId11"/>
    <p:sldLayoutId id="2147484165" r:id="rId12"/>
    <p:sldLayoutId id="2147484166" r:id="rId13"/>
    <p:sldLayoutId id="2147484167" r:id="rId14"/>
    <p:sldLayoutId id="2147484168" r:id="rId15"/>
    <p:sldLayoutId id="2147484169" r:id="rId16"/>
    <p:sldLayoutId id="2147484170" r:id="rId17"/>
  </p:sldLayoutIdLst>
  <mc:AlternateContent xmlns:mc="http://schemas.openxmlformats.org/markup-compatibility/2006" xmlns:p14="http://schemas.microsoft.com/office/powerpoint/2010/main">
    <mc:Choice Requires="p14">
      <p:transition p14:dur="10" advTm="0">
        <p:sndAc>
          <p:stSnd loop="1">
            <p:snd r:embed="rId19" name="mix2323_4m17s (audio-joiner.com).wav"/>
          </p:stSnd>
        </p:sndAc>
      </p:transition>
    </mc:Choice>
    <mc:Fallback xmlns="">
      <p:transition advTm="0">
        <p:sndAc>
          <p:stSnd loop="1">
            <p:snd r:embed="rId24" name="mix2323_4m17s (audio-joiner.com).wav"/>
          </p:stSnd>
        </p:sndAc>
      </p:transition>
    </mc:Fallback>
  </mc:AlternateConten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0">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1">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2">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3">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E623C8A7-7CD1-4774-942B-70AFB17E7BC6}" type="datetimeFigureOut">
              <a:rPr lang="en-US" smtClean="0"/>
              <a:t>1/11/2018</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13FCC1BB-E401-4BEC-BC16-D43933BC9D31}" type="slidenum">
              <a:rPr lang="en-US" smtClean="0"/>
              <a:t>‹#›</a:t>
            </a:fld>
            <a:endParaRPr lang="en-US"/>
          </a:p>
        </p:txBody>
      </p:sp>
    </p:spTree>
    <p:extLst>
      <p:ext uri="{BB962C8B-B14F-4D97-AF65-F5344CB8AC3E}">
        <p14:creationId xmlns:p14="http://schemas.microsoft.com/office/powerpoint/2010/main" val="2236837995"/>
      </p:ext>
    </p:extLst>
  </p:cSld>
  <p:clrMap bg1="dk1" tx1="lt1" bg2="dk2" tx2="lt2" accent1="accent1" accent2="accent2" accent3="accent3" accent4="accent4" accent5="accent5" accent6="accent6" hlink="hlink" folHlink="folHlink"/>
  <p:sldLayoutIdLst>
    <p:sldLayoutId id="2147484172" r:id="rId1"/>
    <p:sldLayoutId id="2147484173" r:id="rId2"/>
    <p:sldLayoutId id="2147484174" r:id="rId3"/>
    <p:sldLayoutId id="2147484175" r:id="rId4"/>
    <p:sldLayoutId id="2147484176" r:id="rId5"/>
    <p:sldLayoutId id="2147484177" r:id="rId6"/>
    <p:sldLayoutId id="2147484178" r:id="rId7"/>
    <p:sldLayoutId id="2147484179" r:id="rId8"/>
    <p:sldLayoutId id="2147484180" r:id="rId9"/>
    <p:sldLayoutId id="2147484181" r:id="rId10"/>
    <p:sldLayoutId id="2147484182" r:id="rId11"/>
    <p:sldLayoutId id="2147484183" r:id="rId12"/>
    <p:sldLayoutId id="2147484184" r:id="rId13"/>
    <p:sldLayoutId id="2147484185" r:id="rId14"/>
    <p:sldLayoutId id="2147484186" r:id="rId15"/>
    <p:sldLayoutId id="2147484187" r:id="rId16"/>
    <p:sldLayoutId id="2147484188" r:id="rId17"/>
  </p:sldLayoutIdLst>
  <mc:AlternateContent xmlns:mc="http://schemas.openxmlformats.org/markup-compatibility/2006" xmlns:p14="http://schemas.microsoft.com/office/powerpoint/2010/main">
    <mc:Choice Requires="p14">
      <p:transition p14:dur="10" advTm="0">
        <p:sndAc>
          <p:stSnd loop="1">
            <p:snd r:embed="rId19" name="mix2323_4m17s (audio-joiner.com).wav"/>
          </p:stSnd>
        </p:sndAc>
      </p:transition>
    </mc:Choice>
    <mc:Fallback xmlns="">
      <p:transition advTm="0">
        <p:sndAc>
          <p:stSnd loop="1">
            <p:snd r:embed="rId24" name="mix2323_4m17s (audio-joiner.com).wav"/>
          </p:stSnd>
        </p:sndAc>
      </p:transition>
    </mc:Fallback>
  </mc:AlternateConten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D45D45-FB11-4EE2-A1C2-C7BB9067818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460F816-3405-418A-B4E3-E7878F85DF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999660-4C5A-4AD9-943B-803558E0E13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23C8A7-7CD1-4774-942B-70AFB17E7BC6}" type="datetimeFigureOut">
              <a:rPr lang="en-US" smtClean="0"/>
              <a:t>1/11/2018</a:t>
            </a:fld>
            <a:endParaRPr lang="en-US"/>
          </a:p>
        </p:txBody>
      </p:sp>
      <p:sp>
        <p:nvSpPr>
          <p:cNvPr id="5" name="Footer Placeholder 4">
            <a:extLst>
              <a:ext uri="{FF2B5EF4-FFF2-40B4-BE49-F238E27FC236}">
                <a16:creationId xmlns:a16="http://schemas.microsoft.com/office/drawing/2014/main" id="{B869EC2F-19A4-4071-959D-CB1CF7798E1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1637F48-7F4E-4218-B672-F3FCA5972E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FCC1BB-E401-4BEC-BC16-D43933BC9D31}" type="slidenum">
              <a:rPr lang="en-US" smtClean="0"/>
              <a:t>‹#›</a:t>
            </a:fld>
            <a:endParaRPr lang="en-US"/>
          </a:p>
        </p:txBody>
      </p:sp>
    </p:spTree>
    <p:extLst>
      <p:ext uri="{BB962C8B-B14F-4D97-AF65-F5344CB8AC3E}">
        <p14:creationId xmlns:p14="http://schemas.microsoft.com/office/powerpoint/2010/main" val="3644166774"/>
      </p:ext>
    </p:extLst>
  </p:cSld>
  <p:clrMap bg1="lt1" tx1="dk1" bg2="lt2" tx2="dk2" accent1="accent1" accent2="accent2" accent3="accent3" accent4="accent4" accent5="accent5" accent6="accent6" hlink="hlink" folHlink="folHlink"/>
  <p:sldLayoutIdLst>
    <p:sldLayoutId id="2147484361" r:id="rId1"/>
    <p:sldLayoutId id="2147484362" r:id="rId2"/>
    <p:sldLayoutId id="2147484363" r:id="rId3"/>
    <p:sldLayoutId id="2147484364" r:id="rId4"/>
    <p:sldLayoutId id="2147484365" r:id="rId5"/>
    <p:sldLayoutId id="2147484366" r:id="rId6"/>
    <p:sldLayoutId id="2147484367" r:id="rId7"/>
    <p:sldLayoutId id="2147484368" r:id="rId8"/>
    <p:sldLayoutId id="2147484369" r:id="rId9"/>
    <p:sldLayoutId id="2147484370" r:id="rId10"/>
    <p:sldLayoutId id="2147484371" r:id="rId11"/>
  </p:sldLayoutIdLst>
  <mc:AlternateContent xmlns:mc="http://schemas.openxmlformats.org/markup-compatibility/2006" xmlns:p14="http://schemas.microsoft.com/office/powerpoint/2010/main">
    <mc:Choice Requires="p14">
      <p:transition p14:dur="10" advTm="0">
        <p:sndAc>
          <p:stSnd loop="1">
            <p:snd r:embed="rId13" name="mix2323_4m17s (audio-joiner.com).wav"/>
          </p:stSnd>
        </p:sndAc>
      </p:transition>
    </mc:Choice>
    <mc:Fallback xmlns="">
      <p:transition advTm="0">
        <p:sndAc>
          <p:stSnd loop="1">
            <p:snd r:embed="rId14" name="mix2323_4m17s (audio-joiner.com).wav"/>
          </p:stSnd>
        </p:sndAc>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6.png"/><Relationship Id="rId3" Type="http://schemas.microsoft.com/office/2007/relationships/media" Target="../media/media2.mp3"/><Relationship Id="rId7" Type="http://schemas.openxmlformats.org/officeDocument/2006/relationships/image" Target="../media/image15.jp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4.gif"/><Relationship Id="rId5" Type="http://schemas.openxmlformats.org/officeDocument/2006/relationships/slideLayout" Target="../slideLayouts/slideLayout1.xml"/><Relationship Id="rId4" Type="http://schemas.openxmlformats.org/officeDocument/2006/relationships/audio" Target="../media/media2.mp3"/></Relationships>
</file>

<file path=ppt/slides/_rels/slide1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1.png"/><Relationship Id="rId1" Type="http://schemas.openxmlformats.org/officeDocument/2006/relationships/slideLayout" Target="../slideLayouts/slideLayout69.xml"/></Relationships>
</file>

<file path=ppt/slides/_rels/slide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slideLayout" Target="../slideLayouts/slideLayout69.xml"/><Relationship Id="rId1" Type="http://schemas.openxmlformats.org/officeDocument/2006/relationships/tags" Target="../tags/tag3.xml"/><Relationship Id="rId4" Type="http://schemas.microsoft.com/office/2007/relationships/hdphoto" Target="../media/hdphoto3.wdp"/></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69.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16.png"/><Relationship Id="rId4" Type="http://schemas.openxmlformats.org/officeDocument/2006/relationships/image" Target="../media/image33.jpeg"/></Relationships>
</file>

<file path=ppt/slides/_rels/slide1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69.xml"/></Relationships>
</file>

<file path=ppt/slides/_rels/slide1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9.xml"/></Relationships>
</file>

<file path=ppt/slides/_rels/slide1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69.xml"/></Relationships>
</file>

<file path=ppt/slides/_rels/slide16.xml.rels><?xml version="1.0" encoding="UTF-8" standalone="yes"?>
<Relationships xmlns="http://schemas.openxmlformats.org/package/2006/relationships"><Relationship Id="rId2" Type="http://schemas.openxmlformats.org/officeDocument/2006/relationships/image" Target="../media/image36.gif"/><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audio" Target="../media/media3.mp3"/><Relationship Id="rId2" Type="http://schemas.microsoft.com/office/2007/relationships/media" Target="../media/media3.mp3"/><Relationship Id="rId1" Type="http://schemas.openxmlformats.org/officeDocument/2006/relationships/tags" Target="../tags/tag4.xml"/><Relationship Id="rId5" Type="http://schemas.openxmlformats.org/officeDocument/2006/relationships/image" Target="../media/image16.png"/><Relationship Id="rId4" Type="http://schemas.openxmlformats.org/officeDocument/2006/relationships/slideLayout" Target="../slideLayouts/slideLayout35.xml"/></Relationships>
</file>

<file path=ppt/slides/_rels/slide1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8.png"/><Relationship Id="rId1" Type="http://schemas.openxmlformats.org/officeDocument/2006/relationships/slideLayout" Target="../slideLayouts/slideLayout69.xml"/></Relationships>
</file>

<file path=ppt/slides/_rels/slide2.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gif"/><Relationship Id="rId7" Type="http://schemas.openxmlformats.org/officeDocument/2006/relationships/image" Target="../media/image22.gif"/><Relationship Id="rId2" Type="http://schemas.openxmlformats.org/officeDocument/2006/relationships/image" Target="../media/image17.gif"/><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24.png"/></Relationships>
</file>

<file path=ppt/slides/_rels/slide2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69.xml"/></Relationships>
</file>

<file path=ppt/slides/_rels/slide2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52.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69.xml"/><Relationship Id="rId2" Type="http://schemas.openxmlformats.org/officeDocument/2006/relationships/audio" Target="../media/media4.mp3"/><Relationship Id="rId1" Type="http://schemas.microsoft.com/office/2007/relationships/media" Target="../media/media4.mp3"/><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69.xml"/><Relationship Id="rId1" Type="http://schemas.openxmlformats.org/officeDocument/2006/relationships/tags" Target="../tags/tag5.xml"/></Relationships>
</file>

<file path=ppt/slides/_rels/slide24.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media/image50.gif"/><Relationship Id="rId3" Type="http://schemas.microsoft.com/office/2007/relationships/media" Target="../media/media6.mp3"/><Relationship Id="rId7" Type="http://schemas.openxmlformats.org/officeDocument/2006/relationships/image" Target="../media/image46.png"/><Relationship Id="rId12" Type="http://schemas.openxmlformats.org/officeDocument/2006/relationships/image" Target="../media/image16.png"/><Relationship Id="rId17" Type="http://schemas.microsoft.com/office/2007/relationships/hdphoto" Target="../media/hdphoto5.wdp"/><Relationship Id="rId2" Type="http://schemas.openxmlformats.org/officeDocument/2006/relationships/audio" Target="../media/media5.m4a"/><Relationship Id="rId16" Type="http://schemas.openxmlformats.org/officeDocument/2006/relationships/image" Target="../media/image52.png"/><Relationship Id="rId1" Type="http://schemas.microsoft.com/office/2007/relationships/media" Target="../media/media5.m4a"/><Relationship Id="rId6" Type="http://schemas.openxmlformats.org/officeDocument/2006/relationships/image" Target="../media/image45.png"/><Relationship Id="rId11" Type="http://schemas.openxmlformats.org/officeDocument/2006/relationships/image" Target="../media/image49.png"/><Relationship Id="rId5" Type="http://schemas.openxmlformats.org/officeDocument/2006/relationships/slideLayout" Target="../slideLayouts/slideLayout70.xml"/><Relationship Id="rId15" Type="http://schemas.openxmlformats.org/officeDocument/2006/relationships/image" Target="../media/image51.png"/><Relationship Id="rId10" Type="http://schemas.openxmlformats.org/officeDocument/2006/relationships/image" Target="../media/image48.png"/><Relationship Id="rId4" Type="http://schemas.openxmlformats.org/officeDocument/2006/relationships/audio" Target="../media/media6.mp3"/><Relationship Id="rId9" Type="http://schemas.openxmlformats.org/officeDocument/2006/relationships/image" Target="../media/image47.png"/><Relationship Id="rId14" Type="http://schemas.openxmlformats.org/officeDocument/2006/relationships/image" Target="../media/image17.gif"/></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5.jpg"/><Relationship Id="rId2"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1.png"/></Relationships>
</file>

<file path=ppt/slides/_rels/slide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gif"/><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gif"/><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69.xml"/></Relationships>
</file>

<file path=ppt/slides/_rels/slide7.xml.rels><?xml version="1.0" encoding="UTF-8" standalone="yes"?>
<Relationships xmlns="http://schemas.openxmlformats.org/package/2006/relationships"><Relationship Id="rId8" Type="http://schemas.openxmlformats.org/officeDocument/2006/relationships/image" Target="../media/image36.gif"/><Relationship Id="rId3" Type="http://schemas.openxmlformats.org/officeDocument/2006/relationships/image" Target="../media/image32.png"/><Relationship Id="rId7" Type="http://schemas.openxmlformats.org/officeDocument/2006/relationships/image" Target="../media/image35.jpeg"/><Relationship Id="rId2" Type="http://schemas.openxmlformats.org/officeDocument/2006/relationships/image" Target="../media/image31.jpeg"/><Relationship Id="rId1" Type="http://schemas.openxmlformats.org/officeDocument/2006/relationships/slideLayout" Target="../slideLayouts/slideLayout70.xml"/><Relationship Id="rId6" Type="http://schemas.openxmlformats.org/officeDocument/2006/relationships/image" Target="../media/image34.png"/><Relationship Id="rId11" Type="http://schemas.microsoft.com/office/2007/relationships/hdphoto" Target="../media/hdphoto2.wdp"/><Relationship Id="rId5" Type="http://schemas.openxmlformats.org/officeDocument/2006/relationships/image" Target="../media/image33.jpeg"/><Relationship Id="rId10" Type="http://schemas.openxmlformats.org/officeDocument/2006/relationships/image" Target="../media/image38.png"/><Relationship Id="rId4" Type="http://schemas.microsoft.com/office/2007/relationships/hdphoto" Target="../media/hdphoto1.wdp"/><Relationship Id="rId9" Type="http://schemas.openxmlformats.org/officeDocument/2006/relationships/image" Target="../media/image37.png"/></Relationships>
</file>

<file path=ppt/slides/_rels/slide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slideLayout" Target="../slideLayouts/slideLayout69.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slideLayout" Target="../slideLayouts/slideLayout69.xml"/><Relationship Id="rId1" Type="http://schemas.openxmlformats.org/officeDocument/2006/relationships/tags" Target="../tags/tag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77C4E45-8FFC-4A8C-9A18-C8F54DBC180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7547" y="-280555"/>
            <a:ext cx="13037128" cy="7419109"/>
          </a:xfrm>
          <a:prstGeom prst="rect">
            <a:avLst/>
          </a:prstGeom>
        </p:spPr>
      </p:pic>
      <p:pic>
        <p:nvPicPr>
          <p:cNvPr id="8" name="Picture 7">
            <a:extLst>
              <a:ext uri="{FF2B5EF4-FFF2-40B4-BE49-F238E27FC236}">
                <a16:creationId xmlns:a16="http://schemas.microsoft.com/office/drawing/2014/main" id="{6FEF1A31-7581-4CAF-B0CD-925C02A20C55}"/>
              </a:ext>
            </a:extLst>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677669" y="1002052"/>
            <a:ext cx="6526696" cy="4340941"/>
          </a:xfrm>
          <a:prstGeom prst="rect">
            <a:avLst/>
          </a:prstGeom>
        </p:spPr>
      </p:pic>
      <p:sp>
        <p:nvSpPr>
          <p:cNvPr id="9" name="Oval 8">
            <a:extLst>
              <a:ext uri="{FF2B5EF4-FFF2-40B4-BE49-F238E27FC236}">
                <a16:creationId xmlns:a16="http://schemas.microsoft.com/office/drawing/2014/main" id="{0ECA8038-C7FB-458F-B47B-EFB183D4FF5E}"/>
              </a:ext>
            </a:extLst>
          </p:cNvPr>
          <p:cNvSpPr/>
          <p:nvPr/>
        </p:nvSpPr>
        <p:spPr>
          <a:xfrm>
            <a:off x="4454577" y="4934058"/>
            <a:ext cx="3282846" cy="1049311"/>
          </a:xfrm>
          <a:prstGeom prst="ellipse">
            <a:avLst/>
          </a:prstGeom>
          <a:solidFill>
            <a:srgbClr val="2B913C"/>
          </a:solidFill>
          <a:ln w="57150">
            <a:solidFill>
              <a:srgbClr val="2B91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3200" b="1" dirty="0">
                <a:solidFill>
                  <a:srgbClr val="002060"/>
                </a:solidFill>
              </a:rPr>
              <a:t>صحتك تهمنا </a:t>
            </a:r>
            <a:endParaRPr lang="en-US" sz="3200" b="1" dirty="0">
              <a:solidFill>
                <a:srgbClr val="002060"/>
              </a:solidFill>
            </a:endParaRPr>
          </a:p>
        </p:txBody>
      </p:sp>
      <p:sp>
        <p:nvSpPr>
          <p:cNvPr id="10" name="Rectangle 9">
            <a:extLst>
              <a:ext uri="{FF2B5EF4-FFF2-40B4-BE49-F238E27FC236}">
                <a16:creationId xmlns:a16="http://schemas.microsoft.com/office/drawing/2014/main" id="{563A1B50-5C8F-47C4-87C6-D0CBDC2E9430}"/>
              </a:ext>
            </a:extLst>
          </p:cNvPr>
          <p:cNvSpPr/>
          <p:nvPr/>
        </p:nvSpPr>
        <p:spPr>
          <a:xfrm>
            <a:off x="4059224" y="4934058"/>
            <a:ext cx="4073551" cy="923330"/>
          </a:xfrm>
          <a:prstGeom prst="rect">
            <a:avLst/>
          </a:prstGeom>
          <a:noFill/>
        </p:spPr>
        <p:txBody>
          <a:bodyPr wrap="none" lIns="91440" tIns="45720" rIns="91440" bIns="45720">
            <a:spAutoFit/>
          </a:bodyPr>
          <a:lstStyle/>
          <a:p>
            <a:pPr algn="ctr"/>
            <a:r>
              <a:rPr lang="ar-SA" sz="5400" b="1" cap="none" spc="0" dirty="0">
                <a:ln w="12700">
                  <a:solidFill>
                    <a:schemeClr val="accent1"/>
                  </a:solidFill>
                  <a:prstDash val="solid"/>
                </a:ln>
                <a:solidFill>
                  <a:srgbClr val="2B913C"/>
                </a:solidFill>
                <a:effectLst>
                  <a:outerShdw dist="38100" dir="2640000" algn="bl" rotWithShape="0">
                    <a:schemeClr val="accent1"/>
                  </a:outerShdw>
                </a:effectLst>
              </a:rPr>
              <a:t>الإجهاض المتكرر</a:t>
            </a:r>
            <a:endParaRPr lang="en-US" sz="5400" b="1" cap="none" spc="0" dirty="0">
              <a:ln w="12700">
                <a:solidFill>
                  <a:schemeClr val="accent1"/>
                </a:solidFill>
                <a:prstDash val="solid"/>
              </a:ln>
              <a:solidFill>
                <a:srgbClr val="2B913C"/>
              </a:solidFill>
              <a:effectLst>
                <a:outerShdw dist="38100" dir="2640000" algn="bl" rotWithShape="0">
                  <a:schemeClr val="accent1"/>
                </a:outerShdw>
              </a:effectLst>
            </a:endParaRPr>
          </a:p>
        </p:txBody>
      </p:sp>
      <p:pic>
        <p:nvPicPr>
          <p:cNvPr id="4" name="mix.MERGE 111_1m39s (audio-joiner.com)">
            <a:hlinkClick r:id="" action="ppaction://media"/>
            <a:extLst>
              <a:ext uri="{FF2B5EF4-FFF2-40B4-BE49-F238E27FC236}">
                <a16:creationId xmlns:a16="http://schemas.microsoft.com/office/drawing/2014/main" id="{AB9A46C8-EB63-42DF-A9DC-7C81C9A59E48}"/>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849981" y="6960476"/>
            <a:ext cx="609600" cy="609600"/>
          </a:xfrm>
          <a:prstGeom prst="rect">
            <a:avLst/>
          </a:prstGeom>
        </p:spPr>
      </p:pic>
      <p:pic>
        <p:nvPicPr>
          <p:cNvPr id="13" name="444444mix_9m43s (audio-joiner.com)">
            <a:hlinkClick r:id="" action="ppaction://media"/>
            <a:extLst>
              <a:ext uri="{FF2B5EF4-FFF2-40B4-BE49-F238E27FC236}">
                <a16:creationId xmlns:a16="http://schemas.microsoft.com/office/drawing/2014/main" id="{9FB9A86C-382C-4FAE-AD1C-7A736F328723}"/>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604207880"/>
      </p:ext>
    </p:extLst>
  </p:cSld>
  <p:clrMapOvr>
    <a:masterClrMapping/>
  </p:clrMapOvr>
  <mc:AlternateContent xmlns:mc="http://schemas.openxmlformats.org/markup-compatibility/2006">
    <mc:Choice xmlns:p14="http://schemas.microsoft.com/office/powerpoint/2010/main" Requires="p14">
      <p:transition p14:dur="10" advTm="11810"/>
    </mc:Choice>
    <mc:Fallback>
      <p:transition advTm="118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par>
                                <p:cTn id="7" presetID="53" presetClass="entr" presetSubtype="528" fill="hold" nodeType="withEffect">
                                  <p:stCondLst>
                                    <p:cond delay="500"/>
                                  </p:stCondLst>
                                  <p:childTnLst>
                                    <p:set>
                                      <p:cBhvr>
                                        <p:cTn id="8" dur="1" fill="hold">
                                          <p:stCondLst>
                                            <p:cond delay="0"/>
                                          </p:stCondLst>
                                        </p:cTn>
                                        <p:tgtEl>
                                          <p:spTgt spid="8"/>
                                        </p:tgtEl>
                                        <p:attrNameLst>
                                          <p:attrName>style.visibility</p:attrName>
                                        </p:attrNameLst>
                                      </p:cBhvr>
                                      <p:to>
                                        <p:strVal val="visible"/>
                                      </p:to>
                                    </p:set>
                                    <p:anim calcmode="lin" valueType="num">
                                      <p:cBhvr>
                                        <p:cTn id="9" dur="1250" fill="hold"/>
                                        <p:tgtEl>
                                          <p:spTgt spid="8"/>
                                        </p:tgtEl>
                                        <p:attrNameLst>
                                          <p:attrName>ppt_w</p:attrName>
                                        </p:attrNameLst>
                                      </p:cBhvr>
                                      <p:tavLst>
                                        <p:tav tm="0">
                                          <p:val>
                                            <p:fltVal val="0"/>
                                          </p:val>
                                        </p:tav>
                                        <p:tav tm="100000">
                                          <p:val>
                                            <p:strVal val="#ppt_w"/>
                                          </p:val>
                                        </p:tav>
                                      </p:tavLst>
                                    </p:anim>
                                    <p:anim calcmode="lin" valueType="num">
                                      <p:cBhvr>
                                        <p:cTn id="10" dur="1250" fill="hold"/>
                                        <p:tgtEl>
                                          <p:spTgt spid="8"/>
                                        </p:tgtEl>
                                        <p:attrNameLst>
                                          <p:attrName>ppt_h</p:attrName>
                                        </p:attrNameLst>
                                      </p:cBhvr>
                                      <p:tavLst>
                                        <p:tav tm="0">
                                          <p:val>
                                            <p:fltVal val="0"/>
                                          </p:val>
                                        </p:tav>
                                        <p:tav tm="100000">
                                          <p:val>
                                            <p:strVal val="#ppt_h"/>
                                          </p:val>
                                        </p:tav>
                                      </p:tavLst>
                                    </p:anim>
                                    <p:animEffect transition="in" filter="fade">
                                      <p:cBhvr>
                                        <p:cTn id="11" dur="1250"/>
                                        <p:tgtEl>
                                          <p:spTgt spid="8"/>
                                        </p:tgtEl>
                                      </p:cBhvr>
                                    </p:animEffect>
                                    <p:anim calcmode="lin" valueType="num">
                                      <p:cBhvr>
                                        <p:cTn id="12" dur="1250" fill="hold"/>
                                        <p:tgtEl>
                                          <p:spTgt spid="8"/>
                                        </p:tgtEl>
                                        <p:attrNameLst>
                                          <p:attrName>ppt_x</p:attrName>
                                        </p:attrNameLst>
                                      </p:cBhvr>
                                      <p:tavLst>
                                        <p:tav tm="0">
                                          <p:val>
                                            <p:fltVal val="0.5"/>
                                          </p:val>
                                        </p:tav>
                                        <p:tav tm="100000">
                                          <p:val>
                                            <p:strVal val="#ppt_x"/>
                                          </p:val>
                                        </p:tav>
                                      </p:tavLst>
                                    </p:anim>
                                    <p:anim calcmode="lin" valueType="num">
                                      <p:cBhvr>
                                        <p:cTn id="13" dur="1250" fill="hold"/>
                                        <p:tgtEl>
                                          <p:spTgt spid="8"/>
                                        </p:tgtEl>
                                        <p:attrNameLst>
                                          <p:attrName>ppt_y</p:attrName>
                                        </p:attrNameLst>
                                      </p:cBhvr>
                                      <p:tavLst>
                                        <p:tav tm="0">
                                          <p:val>
                                            <p:fltVal val="0.5"/>
                                          </p:val>
                                        </p:tav>
                                        <p:tav tm="100000">
                                          <p:val>
                                            <p:strVal val="#ppt_y"/>
                                          </p:val>
                                        </p:tav>
                                      </p:tavLst>
                                    </p:anim>
                                  </p:childTnLst>
                                </p:cTn>
                              </p:par>
                            </p:childTnLst>
                          </p:cTn>
                        </p:par>
                        <p:par>
                          <p:cTn id="14" fill="hold">
                            <p:stCondLst>
                              <p:cond delay="1750"/>
                            </p:stCondLst>
                            <p:childTnLst>
                              <p:par>
                                <p:cTn id="15" presetID="1" presetClass="entr" presetSubtype="0" fill="hold" grpId="0" nodeType="afterEffect">
                                  <p:stCondLst>
                                    <p:cond delay="250"/>
                                  </p:stCondLst>
                                  <p:iterate type="lt">
                                    <p:tmAbs val="0"/>
                                  </p:iterate>
                                  <p:childTnLst>
                                    <p:set>
                                      <p:cBhvr>
                                        <p:cTn id="16" dur="1" fill="hold">
                                          <p:stCondLst>
                                            <p:cond delay="0"/>
                                          </p:stCondLst>
                                        </p:cTn>
                                        <p:tgtEl>
                                          <p:spTgt spid="9"/>
                                        </p:tgtEl>
                                        <p:attrNameLst>
                                          <p:attrName>style.visibility</p:attrName>
                                        </p:attrNameLst>
                                      </p:cBhvr>
                                      <p:to>
                                        <p:strVal val="visible"/>
                                      </p:to>
                                    </p:set>
                                  </p:childTnLst>
                                </p:cTn>
                              </p:par>
                              <p:par>
                                <p:cTn id="17" presetID="34" presetClass="emph" presetSubtype="0" fill="hold" grpId="1" nodeType="withEffect">
                                  <p:stCondLst>
                                    <p:cond delay="0"/>
                                  </p:stCondLst>
                                  <p:iterate type="lt">
                                    <p:tmPct val="10000"/>
                                  </p:iterate>
                                  <p:childTnLst>
                                    <p:animMotion origin="layout" path="M 0.0 0.0 L 0.0 -0.07213" pathEditMode="relative" ptsTypes="">
                                      <p:cBhvr>
                                        <p:cTn id="18" dur="250" accel="50000" decel="50000" autoRev="1" fill="hold">
                                          <p:stCondLst>
                                            <p:cond delay="0"/>
                                          </p:stCondLst>
                                        </p:cTn>
                                        <p:tgtEl>
                                          <p:spTgt spid="9"/>
                                        </p:tgtEl>
                                        <p:attrNameLst>
                                          <p:attrName>ppt_x</p:attrName>
                                          <p:attrName>ppt_y</p:attrName>
                                        </p:attrNameLst>
                                      </p:cBhvr>
                                    </p:animMotion>
                                    <p:animRot by="1500000">
                                      <p:cBhvr>
                                        <p:cTn id="19" dur="125" fill="hold">
                                          <p:stCondLst>
                                            <p:cond delay="0"/>
                                          </p:stCondLst>
                                        </p:cTn>
                                        <p:tgtEl>
                                          <p:spTgt spid="9"/>
                                        </p:tgtEl>
                                        <p:attrNameLst>
                                          <p:attrName>r</p:attrName>
                                        </p:attrNameLst>
                                      </p:cBhvr>
                                    </p:animRot>
                                    <p:animRot by="-1500000">
                                      <p:cBhvr>
                                        <p:cTn id="20" dur="125" fill="hold">
                                          <p:stCondLst>
                                            <p:cond delay="125"/>
                                          </p:stCondLst>
                                        </p:cTn>
                                        <p:tgtEl>
                                          <p:spTgt spid="9"/>
                                        </p:tgtEl>
                                        <p:attrNameLst>
                                          <p:attrName>r</p:attrName>
                                        </p:attrNameLst>
                                      </p:cBhvr>
                                    </p:animRot>
                                    <p:animRot by="-1500000">
                                      <p:cBhvr>
                                        <p:cTn id="21" dur="125" fill="hold">
                                          <p:stCondLst>
                                            <p:cond delay="250"/>
                                          </p:stCondLst>
                                        </p:cTn>
                                        <p:tgtEl>
                                          <p:spTgt spid="9"/>
                                        </p:tgtEl>
                                        <p:attrNameLst>
                                          <p:attrName>r</p:attrName>
                                        </p:attrNameLst>
                                      </p:cBhvr>
                                    </p:animRot>
                                    <p:animRot by="1500000">
                                      <p:cBhvr>
                                        <p:cTn id="22" dur="125" fill="hold">
                                          <p:stCondLst>
                                            <p:cond delay="375"/>
                                          </p:stCondLst>
                                        </p:cTn>
                                        <p:tgtEl>
                                          <p:spTgt spid="9"/>
                                        </p:tgtEl>
                                        <p:attrNameLst>
                                          <p:attrName>r</p:attrName>
                                        </p:attrNameLst>
                                      </p:cBhvr>
                                    </p:animRot>
                                  </p:childTnLst>
                                </p:cTn>
                              </p:par>
                            </p:childTnLst>
                          </p:cTn>
                        </p:par>
                        <p:par>
                          <p:cTn id="23" fill="hold">
                            <p:stCondLst>
                              <p:cond delay="2650"/>
                            </p:stCondLst>
                            <p:childTnLst>
                              <p:par>
                                <p:cTn id="24" presetID="6" presetClass="exit" presetSubtype="32" fill="hold" grpId="2" nodeType="afterEffect">
                                  <p:stCondLst>
                                    <p:cond delay="0"/>
                                  </p:stCondLst>
                                  <p:iterate type="lt">
                                    <p:tmPct val="0"/>
                                  </p:iterate>
                                  <p:childTnLst>
                                    <p:animEffect transition="out" filter="circle(out)">
                                      <p:cBhvr>
                                        <p:cTn id="25" dur="2000"/>
                                        <p:tgtEl>
                                          <p:spTgt spid="9"/>
                                        </p:tgtEl>
                                      </p:cBhvr>
                                    </p:animEffect>
                                    <p:set>
                                      <p:cBhvr>
                                        <p:cTn id="26" dur="1" fill="hold">
                                          <p:stCondLst>
                                            <p:cond delay="1999"/>
                                          </p:stCondLst>
                                        </p:cTn>
                                        <p:tgtEl>
                                          <p:spTgt spid="9"/>
                                        </p:tgtEl>
                                        <p:attrNameLst>
                                          <p:attrName>style.visibility</p:attrName>
                                        </p:attrNameLst>
                                      </p:cBhvr>
                                      <p:to>
                                        <p:strVal val="hidden"/>
                                      </p:to>
                                    </p:set>
                                  </p:childTnLst>
                                </p:cTn>
                              </p:par>
                            </p:childTnLst>
                          </p:cTn>
                        </p:par>
                        <p:par>
                          <p:cTn id="27" fill="hold">
                            <p:stCondLst>
                              <p:cond delay="4650"/>
                            </p:stCondLst>
                            <p:childTnLst>
                              <p:par>
                                <p:cTn id="28" presetID="6" presetClass="entr" presetSubtype="16" fill="hold" grpId="0" nodeType="afterEffect">
                                  <p:stCondLst>
                                    <p:cond delay="0"/>
                                  </p:stCondLst>
                                  <p:iterate type="lt">
                                    <p:tmPct val="10000"/>
                                  </p:iterate>
                                  <p:childTnLst>
                                    <p:set>
                                      <p:cBhvr>
                                        <p:cTn id="29" dur="1" fill="hold">
                                          <p:stCondLst>
                                            <p:cond delay="0"/>
                                          </p:stCondLst>
                                        </p:cTn>
                                        <p:tgtEl>
                                          <p:spTgt spid="10"/>
                                        </p:tgtEl>
                                        <p:attrNameLst>
                                          <p:attrName>style.visibility</p:attrName>
                                        </p:attrNameLst>
                                      </p:cBhvr>
                                      <p:to>
                                        <p:strVal val="visible"/>
                                      </p:to>
                                    </p:set>
                                    <p:animEffect transition="in" filter="circle(in)">
                                      <p:cBhvr>
                                        <p:cTn id="30" dur="1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31" repeatCount="indefinite" fill="hold" display="0">
                  <p:stCondLst>
                    <p:cond delay="indefinite"/>
                  </p:stCondLst>
                  <p:endCondLst>
                    <p:cond evt="onStopAudio" delay="0">
                      <p:tgtEl>
                        <p:sldTgt/>
                      </p:tgtEl>
                    </p:cond>
                  </p:endCondLst>
                </p:cTn>
                <p:tgtEl>
                  <p:spTgt spid="4"/>
                </p:tgtEl>
              </p:cMediaNode>
            </p:audio>
            <p:audio>
              <p:cMediaNode vol="80000" numSld="21" showWhenStopped="0">
                <p:cTn id="32" repeatCount="indefinite" fill="hold" display="0">
                  <p:stCondLst>
                    <p:cond delay="indefinite"/>
                  </p:stCondLst>
                  <p:endCondLst>
                    <p:cond evt="onStopAudio" delay="0">
                      <p:tgtEl>
                        <p:sldTgt/>
                      </p:tgtEl>
                    </p:cond>
                  </p:endCondLst>
                </p:cTn>
                <p:tgtEl>
                  <p:spTgt spid="13"/>
                </p:tgtEl>
              </p:cMediaNode>
            </p:audio>
          </p:childTnLst>
        </p:cTn>
      </p:par>
    </p:tnLst>
    <p:bldLst>
      <p:bldP spid="9" grpId="0" animBg="1"/>
      <p:bldP spid="9" grpId="1" animBg="1"/>
      <p:bldP spid="9" grpId="2" animBg="1"/>
      <p:bldP spid="10" grpId="0"/>
    </p:bldLst>
  </p:timing>
  <p:extLst mod="1">
    <p:ext uri="{E180D4A7-C9FB-4DFB-919C-405C955672EB}">
      <p14:showEvtLst xmlns:p14="http://schemas.microsoft.com/office/powerpoint/2010/main">
        <p14:playEvt time="0" objId="13"/>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309093"/>
            <a:ext cx="9144000" cy="1331532"/>
          </a:xfrm>
        </p:spPr>
        <p:txBody>
          <a:bodyPr>
            <a:noAutofit/>
          </a:bodyPr>
          <a:lstStyle/>
          <a:p>
            <a:pPr rtl="1"/>
            <a:r>
              <a:rPr lang="ar-SA" sz="4800" b="1" dirty="0">
                <a:solidFill>
                  <a:schemeClr val="accent2">
                    <a:lumMod val="50000"/>
                  </a:schemeClr>
                </a:solidFill>
              </a:rPr>
              <a:t>خلل تشريحي في الرحم يسبب الاجهاض المتكرر</a:t>
            </a:r>
            <a:endParaRPr lang="en-US" sz="4800" b="1" dirty="0">
              <a:solidFill>
                <a:schemeClr val="accent2">
                  <a:lumMod val="50000"/>
                </a:schemeClr>
              </a:solidFill>
            </a:endParaRPr>
          </a:p>
        </p:txBody>
      </p:sp>
      <p:sp>
        <p:nvSpPr>
          <p:cNvPr id="3" name="Subtitle 2"/>
          <p:cNvSpPr>
            <a:spLocks noGrp="1"/>
          </p:cNvSpPr>
          <p:nvPr>
            <p:ph type="subTitle" idx="1"/>
          </p:nvPr>
        </p:nvSpPr>
        <p:spPr>
          <a:xfrm>
            <a:off x="3525457" y="1867337"/>
            <a:ext cx="7130618" cy="2757672"/>
          </a:xfrm>
        </p:spPr>
        <p:txBody>
          <a:bodyPr>
            <a:noAutofit/>
          </a:bodyPr>
          <a:lstStyle/>
          <a:p>
            <a:pPr algn="just" rtl="1"/>
            <a:r>
              <a:rPr lang="ar-SA" sz="2800" b="1" dirty="0">
                <a:solidFill>
                  <a:schemeClr val="accent6">
                    <a:lumMod val="50000"/>
                  </a:schemeClr>
                </a:solidFill>
              </a:rPr>
              <a:t>تشكل 10 – 15 % من أسباب الاجهاض المتكرر ومن أسباب هذا الخلل التشريحي :-</a:t>
            </a:r>
            <a:endParaRPr lang="ar-JO" sz="2800" b="1" dirty="0">
              <a:solidFill>
                <a:schemeClr val="accent6">
                  <a:lumMod val="50000"/>
                </a:schemeClr>
              </a:solidFill>
            </a:endParaRPr>
          </a:p>
          <a:p>
            <a:pPr algn="just" rtl="1"/>
            <a:r>
              <a:rPr lang="ar-JO" b="1" dirty="0">
                <a:solidFill>
                  <a:schemeClr val="accent6">
                    <a:lumMod val="50000"/>
                  </a:schemeClr>
                </a:solidFill>
              </a:rPr>
              <a:t>1</a:t>
            </a:r>
            <a:r>
              <a:rPr lang="ar-JO" b="1" dirty="0">
                <a:solidFill>
                  <a:schemeClr val="accent2">
                    <a:lumMod val="50000"/>
                  </a:schemeClr>
                </a:solidFill>
              </a:rPr>
              <a:t>-</a:t>
            </a:r>
            <a:r>
              <a:rPr lang="ar-SA" b="1" dirty="0">
                <a:solidFill>
                  <a:schemeClr val="accent2">
                    <a:lumMod val="50000"/>
                  </a:schemeClr>
                </a:solidFill>
              </a:rPr>
              <a:t> خلل خلقي</a:t>
            </a:r>
            <a:r>
              <a:rPr lang="ar-JO" b="1" dirty="0">
                <a:solidFill>
                  <a:schemeClr val="accent6">
                    <a:lumMod val="50000"/>
                  </a:schemeClr>
                </a:solidFill>
              </a:rPr>
              <a:t>:</a:t>
            </a:r>
          </a:p>
          <a:p>
            <a:pPr algn="just" rtl="1"/>
            <a:r>
              <a:rPr lang="ar-SA" b="1" dirty="0">
                <a:solidFill>
                  <a:schemeClr val="accent6">
                    <a:lumMod val="50000"/>
                  </a:schemeClr>
                </a:solidFill>
              </a:rPr>
              <a:t> كالحاجز الرحمي حيث انه يغير من الشكل التشريحي للرحم إضافة إلى احتوائه على شعيرات دموية أقل لا تكون كافية لتغذية الحمل.</a:t>
            </a:r>
          </a:p>
          <a:p>
            <a:pPr algn="just" rtl="1"/>
            <a:endParaRPr lang="ar-SA" sz="2800" b="1" dirty="0">
              <a:solidFill>
                <a:schemeClr val="accent6">
                  <a:lumMod val="50000"/>
                </a:schemeClr>
              </a:solidFill>
            </a:endParaRPr>
          </a:p>
          <a:p>
            <a:pPr algn="just" rtl="1"/>
            <a:r>
              <a:rPr lang="ar-SA" b="1" dirty="0">
                <a:solidFill>
                  <a:schemeClr val="accent6">
                    <a:lumMod val="50000"/>
                  </a:schemeClr>
                </a:solidFill>
              </a:rPr>
              <a:t>2</a:t>
            </a:r>
            <a:r>
              <a:rPr lang="ar-JO" b="1" dirty="0">
                <a:solidFill>
                  <a:schemeClr val="accent6">
                    <a:lumMod val="50000"/>
                  </a:schemeClr>
                </a:solidFill>
              </a:rPr>
              <a:t>-</a:t>
            </a:r>
            <a:r>
              <a:rPr lang="ar-SA" b="1" dirty="0">
                <a:solidFill>
                  <a:schemeClr val="accent6">
                    <a:lumMod val="50000"/>
                  </a:schemeClr>
                </a:solidFill>
              </a:rPr>
              <a:t> </a:t>
            </a:r>
            <a:r>
              <a:rPr lang="ar-SA" b="1" dirty="0">
                <a:solidFill>
                  <a:schemeClr val="accent2">
                    <a:lumMod val="50000"/>
                  </a:schemeClr>
                </a:solidFill>
              </a:rPr>
              <a:t>الألياف الرحمية</a:t>
            </a:r>
            <a:r>
              <a:rPr lang="ar-JO" b="1" dirty="0">
                <a:solidFill>
                  <a:schemeClr val="accent6">
                    <a:lumMod val="50000"/>
                  </a:schemeClr>
                </a:solidFill>
              </a:rPr>
              <a:t>:</a:t>
            </a:r>
          </a:p>
          <a:p>
            <a:pPr algn="just" rtl="1"/>
            <a:r>
              <a:rPr lang="ar-SA" b="1" dirty="0">
                <a:solidFill>
                  <a:schemeClr val="accent6">
                    <a:lumMod val="50000"/>
                  </a:schemeClr>
                </a:solidFill>
              </a:rPr>
              <a:t> وتعتمد في تأثيرها على موقعها من الرحم وتتداخل مع انغراس الجنين في بطانة الرحم فوق الليف ويكون الحل بالتدخل الجراحي بواسطة المنظار الرحمي</a:t>
            </a:r>
            <a:r>
              <a:rPr lang="ar-JO" b="1" dirty="0">
                <a:solidFill>
                  <a:schemeClr val="accent6">
                    <a:lumMod val="50000"/>
                  </a:schemeClr>
                </a:solidFill>
              </a:rPr>
              <a:t>.</a:t>
            </a:r>
            <a:endParaRPr lang="ar-SA" b="1" dirty="0">
              <a:solidFill>
                <a:schemeClr val="accent6">
                  <a:lumMod val="50000"/>
                </a:schemeClr>
              </a:solidFill>
            </a:endParaRPr>
          </a:p>
          <a:p>
            <a:pPr algn="just" rtl="1"/>
            <a:endParaRPr lang="ar-SA" sz="2800" b="1" dirty="0">
              <a:solidFill>
                <a:schemeClr val="accent6">
                  <a:lumMod val="50000"/>
                </a:schemeClr>
              </a:solidFill>
            </a:endParaRPr>
          </a:p>
          <a:p>
            <a:pPr algn="just" rtl="1"/>
            <a:endParaRPr lang="en-US" sz="3200" b="1" dirty="0">
              <a:solidFill>
                <a:schemeClr val="accent6">
                  <a:lumMod val="50000"/>
                </a:schemeClr>
              </a:solidFill>
            </a:endParaRPr>
          </a:p>
        </p:txBody>
      </p:sp>
      <p:pic>
        <p:nvPicPr>
          <p:cNvPr id="2050" name="Picture 2" descr="Related image">
            <a:extLst>
              <a:ext uri="{FF2B5EF4-FFF2-40B4-BE49-F238E27FC236}">
                <a16:creationId xmlns:a16="http://schemas.microsoft.com/office/drawing/2014/main" id="{13C6E4CC-049C-413D-BD89-233BE861A11D}"/>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99392" y="2002709"/>
            <a:ext cx="3246783" cy="3251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2266850"/>
      </p:ext>
    </p:extLst>
  </p:cSld>
  <p:clrMapOvr>
    <a:masterClrMapping/>
  </p:clrMapOvr>
  <mc:AlternateContent xmlns:mc="http://schemas.openxmlformats.org/markup-compatibility/2006">
    <mc:Choice xmlns:p14="http://schemas.microsoft.com/office/powerpoint/2010/main" Requires="p14">
      <p:transition spd="slow" p14:dur="1600" advTm="26474">
        <p14:gallery dir="l"/>
      </p:transition>
    </mc:Choice>
    <mc:Fallback>
      <p:transition spd="slow" advTm="2647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 presetClass="entr" presetSubtype="0" fill="hold" nodeType="afterEffect">
                                  <p:stCondLst>
                                    <p:cond delay="0"/>
                                  </p:stCondLst>
                                  <p:childTnLst>
                                    <p:set>
                                      <p:cBhvr>
                                        <p:cTn id="11" dur="1" fill="hold">
                                          <p:stCondLst>
                                            <p:cond delay="0"/>
                                          </p:stCondLst>
                                        </p:cTn>
                                        <p:tgtEl>
                                          <p:spTgt spid="2050"/>
                                        </p:tgtEl>
                                        <p:attrNameLst>
                                          <p:attrName>style.visibility</p:attrName>
                                        </p:attrNameLst>
                                      </p:cBhvr>
                                      <p:to>
                                        <p:strVal val="visible"/>
                                      </p:to>
                                    </p:set>
                                  </p:childTnLst>
                                </p:cTn>
                              </p:par>
                            </p:childTnLst>
                          </p:cTn>
                        </p:par>
                        <p:par>
                          <p:cTn id="12" fill="hold">
                            <p:stCondLst>
                              <p:cond delay="500"/>
                            </p:stCondLst>
                            <p:childTnLst>
                              <p:par>
                                <p:cTn id="13" presetID="42" presetClass="entr" presetSubtype="0" fill="hold" grpId="0" nodeType="after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1000"/>
                                        <p:tgtEl>
                                          <p:spTgt spid="3">
                                            <p:txEl>
                                              <p:pRg st="0" end="0"/>
                                            </p:txEl>
                                          </p:spTgt>
                                        </p:tgtEl>
                                      </p:cBhvr>
                                    </p:animEffect>
                                    <p:anim calcmode="lin" valueType="num">
                                      <p:cBhvr>
                                        <p:cTn id="16"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8" fill="hold">
                            <p:stCondLst>
                              <p:cond delay="1500"/>
                            </p:stCondLst>
                            <p:childTnLst>
                              <p:par>
                                <p:cTn id="19" presetID="42" presetClass="entr" presetSubtype="0" fill="hold" grpId="0" nodeType="after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24" fill="hold">
                            <p:stCondLst>
                              <p:cond delay="2500"/>
                            </p:stCondLst>
                            <p:childTnLst>
                              <p:par>
                                <p:cTn id="25" presetID="42" presetClass="entr" presetSubtype="0" fill="hold" grpId="0" nodeType="after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1000"/>
                                        <p:tgtEl>
                                          <p:spTgt spid="3">
                                            <p:txEl>
                                              <p:pRg st="2" end="2"/>
                                            </p:txEl>
                                          </p:spTgt>
                                        </p:tgtEl>
                                      </p:cBhvr>
                                    </p:animEffect>
                                    <p:anim calcmode="lin" valueType="num">
                                      <p:cBhvr>
                                        <p:cTn id="2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30" fill="hold">
                            <p:stCondLst>
                              <p:cond delay="3500"/>
                            </p:stCondLst>
                            <p:childTnLst>
                              <p:par>
                                <p:cTn id="31" presetID="42" presetClass="entr" presetSubtype="0" fill="hold" grpId="0" nodeType="after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1000"/>
                                        <p:tgtEl>
                                          <p:spTgt spid="3">
                                            <p:txEl>
                                              <p:pRg st="4" end="4"/>
                                            </p:txEl>
                                          </p:spTgt>
                                        </p:tgtEl>
                                      </p:cBhvr>
                                    </p:animEffect>
                                    <p:anim calcmode="lin" valueType="num">
                                      <p:cBhvr>
                                        <p:cTn id="3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36" fill="hold">
                            <p:stCondLst>
                              <p:cond delay="4500"/>
                            </p:stCondLst>
                            <p:childTnLst>
                              <p:par>
                                <p:cTn id="37" presetID="42" presetClass="entr" presetSubtype="0" fill="hold" grpId="0" nodeType="after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fade">
                                      <p:cBhvr>
                                        <p:cTn id="39" dur="1000"/>
                                        <p:tgtEl>
                                          <p:spTgt spid="3">
                                            <p:txEl>
                                              <p:pRg st="5" end="5"/>
                                            </p:txEl>
                                          </p:spTgt>
                                        </p:tgtEl>
                                      </p:cBhvr>
                                    </p:animEffect>
                                    <p:anim calcmode="lin" valueType="num">
                                      <p:cBhvr>
                                        <p:cTn id="4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729948" y="1931831"/>
            <a:ext cx="8148033" cy="4572000"/>
          </a:xfrm>
          <a:noFill/>
        </p:spPr>
        <p:txBody>
          <a:bodyPr>
            <a:normAutofit/>
          </a:bodyPr>
          <a:lstStyle/>
          <a:p>
            <a:pPr algn="just" rtl="1"/>
            <a:r>
              <a:rPr lang="ar-SA" sz="2800" b="1" dirty="0">
                <a:solidFill>
                  <a:schemeClr val="accent6">
                    <a:lumMod val="50000"/>
                  </a:schemeClr>
                </a:solidFill>
              </a:rPr>
              <a:t>3- </a:t>
            </a:r>
            <a:r>
              <a:rPr lang="ar-SA" sz="2800" b="1" dirty="0">
                <a:solidFill>
                  <a:schemeClr val="accent2">
                    <a:lumMod val="50000"/>
                  </a:schemeClr>
                </a:solidFill>
              </a:rPr>
              <a:t>التصاقات داخل الرحم</a:t>
            </a:r>
            <a:r>
              <a:rPr lang="ar-JO" sz="2800" b="1" dirty="0">
                <a:solidFill>
                  <a:schemeClr val="accent6">
                    <a:lumMod val="50000"/>
                  </a:schemeClr>
                </a:solidFill>
              </a:rPr>
              <a:t>:</a:t>
            </a:r>
          </a:p>
          <a:p>
            <a:pPr algn="just" rtl="1"/>
            <a:r>
              <a:rPr lang="ar-SA" sz="2800" b="1" dirty="0">
                <a:solidFill>
                  <a:schemeClr val="accent6">
                    <a:lumMod val="50000"/>
                  </a:schemeClr>
                </a:solidFill>
              </a:rPr>
              <a:t> وقد تنتج عن التهابات رحمية شديدة</a:t>
            </a:r>
            <a:r>
              <a:rPr lang="ar-JO" sz="2800" b="1" dirty="0">
                <a:solidFill>
                  <a:schemeClr val="accent6">
                    <a:lumMod val="50000"/>
                  </a:schemeClr>
                </a:solidFill>
              </a:rPr>
              <a:t>،</a:t>
            </a:r>
            <a:r>
              <a:rPr lang="ar-SA" sz="2800" b="1" dirty="0">
                <a:solidFill>
                  <a:schemeClr val="accent6">
                    <a:lumMod val="50000"/>
                  </a:schemeClr>
                </a:solidFill>
              </a:rPr>
              <a:t>أو بعد عمليات التنظيفات أو بعد العمليات الجراحية الرحمية بشكل عام كعملية استئصال </a:t>
            </a:r>
            <a:r>
              <a:rPr lang="ar-JO" sz="2800" b="1" dirty="0">
                <a:solidFill>
                  <a:schemeClr val="accent6">
                    <a:lumMod val="50000"/>
                  </a:schemeClr>
                </a:solidFill>
              </a:rPr>
              <a:t>ألياف الرحم.</a:t>
            </a:r>
          </a:p>
          <a:p>
            <a:pPr algn="just" rtl="1"/>
            <a:endParaRPr lang="en-US" sz="2800" b="1" dirty="0">
              <a:solidFill>
                <a:schemeClr val="accent6">
                  <a:lumMod val="50000"/>
                </a:schemeClr>
              </a:solidFill>
            </a:endParaRPr>
          </a:p>
          <a:p>
            <a:pPr algn="just" rtl="1"/>
            <a:r>
              <a:rPr lang="ar-SA" sz="2800" b="1" dirty="0">
                <a:solidFill>
                  <a:schemeClr val="accent6">
                    <a:lumMod val="50000"/>
                  </a:schemeClr>
                </a:solidFill>
              </a:rPr>
              <a:t>4</a:t>
            </a:r>
            <a:r>
              <a:rPr lang="ar-JO" sz="2800" b="1" dirty="0">
                <a:solidFill>
                  <a:schemeClr val="accent6">
                    <a:lumMod val="50000"/>
                  </a:schemeClr>
                </a:solidFill>
              </a:rPr>
              <a:t>-</a:t>
            </a:r>
            <a:r>
              <a:rPr lang="ar-SA" sz="2800" b="1" dirty="0">
                <a:solidFill>
                  <a:schemeClr val="accent6">
                    <a:lumMod val="50000"/>
                  </a:schemeClr>
                </a:solidFill>
              </a:rPr>
              <a:t> </a:t>
            </a:r>
            <a:r>
              <a:rPr lang="ar-SA" sz="2800" b="1" dirty="0">
                <a:solidFill>
                  <a:schemeClr val="accent2">
                    <a:lumMod val="50000"/>
                  </a:schemeClr>
                </a:solidFill>
              </a:rPr>
              <a:t>ارتخاء عنق الرحم</a:t>
            </a:r>
            <a:r>
              <a:rPr lang="ar-JO" sz="2800" b="1" dirty="0">
                <a:solidFill>
                  <a:schemeClr val="accent6">
                    <a:lumMod val="50000"/>
                  </a:schemeClr>
                </a:solidFill>
              </a:rPr>
              <a:t>:</a:t>
            </a:r>
          </a:p>
          <a:p>
            <a:pPr algn="just" rtl="1"/>
            <a:r>
              <a:rPr lang="ar-SA" sz="2800" b="1" dirty="0">
                <a:solidFill>
                  <a:schemeClr val="accent6">
                    <a:lumMod val="50000"/>
                  </a:schemeClr>
                </a:solidFill>
              </a:rPr>
              <a:t> ويتسبب في إسقاطات الجزء الثاني من الحمل وليس الأول ويمكن أن يفيد ربط عنق الرحم بحالات قليلة .</a:t>
            </a:r>
            <a:endParaRPr lang="en-US" sz="2800" b="1" dirty="0">
              <a:solidFill>
                <a:schemeClr val="accent6">
                  <a:lumMod val="50000"/>
                </a:schemeClr>
              </a:solidFill>
            </a:endParaRPr>
          </a:p>
        </p:txBody>
      </p:sp>
      <p:sp>
        <p:nvSpPr>
          <p:cNvPr id="6" name="Title 1">
            <a:extLst>
              <a:ext uri="{FF2B5EF4-FFF2-40B4-BE49-F238E27FC236}">
                <a16:creationId xmlns:a16="http://schemas.microsoft.com/office/drawing/2014/main" id="{BB4AD6CB-A8FF-41D0-8DCE-4E71099A59C5}"/>
              </a:ext>
            </a:extLst>
          </p:cNvPr>
          <p:cNvSpPr>
            <a:spLocks noGrp="1"/>
          </p:cNvSpPr>
          <p:nvPr>
            <p:ph type="ctrTitle"/>
          </p:nvPr>
        </p:nvSpPr>
        <p:spPr>
          <a:xfrm>
            <a:off x="1524000" y="309093"/>
            <a:ext cx="9144000" cy="1331532"/>
          </a:xfrm>
        </p:spPr>
        <p:txBody>
          <a:bodyPr>
            <a:noAutofit/>
          </a:bodyPr>
          <a:lstStyle/>
          <a:p>
            <a:pPr rtl="1"/>
            <a:r>
              <a:rPr lang="ar-SA" sz="4800" b="1" dirty="0">
                <a:solidFill>
                  <a:schemeClr val="accent2">
                    <a:lumMod val="50000"/>
                  </a:schemeClr>
                </a:solidFill>
              </a:rPr>
              <a:t>خلل تشريحي في الرحم يسبب الاجهاض المتكرر</a:t>
            </a:r>
            <a:endParaRPr lang="en-US" sz="4800" b="1" dirty="0">
              <a:solidFill>
                <a:schemeClr val="accent2">
                  <a:lumMod val="50000"/>
                </a:schemeClr>
              </a:solidFill>
            </a:endParaRPr>
          </a:p>
        </p:txBody>
      </p:sp>
      <p:pic>
        <p:nvPicPr>
          <p:cNvPr id="4098" name="Picture 2" descr="Related image">
            <a:extLst>
              <a:ext uri="{FF2B5EF4-FFF2-40B4-BE49-F238E27FC236}">
                <a16:creationId xmlns:a16="http://schemas.microsoft.com/office/drawing/2014/main" id="{69BFCF0F-9F5C-43EF-B4D2-CF0B1EF26692}"/>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46338" y="2672606"/>
            <a:ext cx="2535362" cy="2681272"/>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286920240"/>
      </p:ext>
    </p:extLst>
  </p:cSld>
  <p:clrMapOvr>
    <a:masterClrMapping/>
  </p:clrMapOvr>
  <mc:AlternateContent xmlns:mc="http://schemas.openxmlformats.org/markup-compatibility/2006">
    <mc:Choice xmlns:p14="http://schemas.microsoft.com/office/powerpoint/2010/main" Requires="p14">
      <p:transition spd="slow" p14:dur="2000" advTm="17896">
        <p14:prism isContent="1"/>
      </p:transition>
    </mc:Choice>
    <mc:Fallback>
      <p:transition spd="slow" advTm="1789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2"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 presetClass="entr" presetSubtype="0" fill="hold" nodeType="afterEffect">
                                  <p:stCondLst>
                                    <p:cond delay="0"/>
                                  </p:stCondLst>
                                  <p:childTnLst>
                                    <p:set>
                                      <p:cBhvr>
                                        <p:cTn id="12" dur="1" fill="hold">
                                          <p:stCondLst>
                                            <p:cond delay="0"/>
                                          </p:stCondLst>
                                        </p:cTn>
                                        <p:tgtEl>
                                          <p:spTgt spid="4098"/>
                                        </p:tgtEl>
                                        <p:attrNameLst>
                                          <p:attrName>style.visibility</p:attrName>
                                        </p:attrNameLst>
                                      </p:cBhvr>
                                      <p:to>
                                        <p:strVal val="visible"/>
                                      </p:to>
                                    </p:set>
                                  </p:childTnLst>
                                </p:cTn>
                              </p:par>
                            </p:childTnLst>
                          </p:cTn>
                        </p:par>
                        <p:par>
                          <p:cTn id="13" fill="hold">
                            <p:stCondLst>
                              <p:cond delay="1000"/>
                            </p:stCondLst>
                            <p:childTnLst>
                              <p:par>
                                <p:cTn id="14" presetID="16" presetClass="entr" presetSubtype="21" fill="hold" grpId="0" nodeType="after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barn(inVertical)">
                                      <p:cBhvr>
                                        <p:cTn id="16" dur="500"/>
                                        <p:tgtEl>
                                          <p:spTgt spid="3">
                                            <p:txEl>
                                              <p:pRg st="0" end="0"/>
                                            </p:txEl>
                                          </p:spTgt>
                                        </p:tgtEl>
                                      </p:cBhvr>
                                    </p:animEffect>
                                  </p:childTnLst>
                                </p:cTn>
                              </p:par>
                            </p:childTnLst>
                          </p:cTn>
                        </p:par>
                        <p:par>
                          <p:cTn id="17" fill="hold">
                            <p:stCondLst>
                              <p:cond delay="1500"/>
                            </p:stCondLst>
                            <p:childTnLst>
                              <p:par>
                                <p:cTn id="18" presetID="16" presetClass="entr" presetSubtype="21" fill="hold" grpId="0" nodeType="after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barn(inVertical)">
                                      <p:cBhvr>
                                        <p:cTn id="20" dur="500"/>
                                        <p:tgtEl>
                                          <p:spTgt spid="3">
                                            <p:txEl>
                                              <p:pRg st="1" end="1"/>
                                            </p:txEl>
                                          </p:spTgt>
                                        </p:tgtEl>
                                      </p:cBhvr>
                                    </p:animEffect>
                                  </p:childTnLst>
                                </p:cTn>
                              </p:par>
                            </p:childTnLst>
                          </p:cTn>
                        </p:par>
                        <p:par>
                          <p:cTn id="21" fill="hold">
                            <p:stCondLst>
                              <p:cond delay="2000"/>
                            </p:stCondLst>
                            <p:childTnLst>
                              <p:par>
                                <p:cTn id="22" presetID="16" presetClass="entr" presetSubtype="21" fill="hold" grpId="0" nodeType="after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barn(inVertical)">
                                      <p:cBhvr>
                                        <p:cTn id="24" dur="500"/>
                                        <p:tgtEl>
                                          <p:spTgt spid="3">
                                            <p:txEl>
                                              <p:pRg st="3" end="3"/>
                                            </p:txEl>
                                          </p:spTgt>
                                        </p:tgtEl>
                                      </p:cBhvr>
                                    </p:animEffect>
                                  </p:childTnLst>
                                </p:cTn>
                              </p:par>
                            </p:childTnLst>
                          </p:cTn>
                        </p:par>
                        <p:par>
                          <p:cTn id="25" fill="hold">
                            <p:stCondLst>
                              <p:cond delay="2500"/>
                            </p:stCondLst>
                            <p:childTnLst>
                              <p:par>
                                <p:cTn id="26" presetID="16" presetClass="entr" presetSubtype="21" fill="hold" grpId="0" nodeType="after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barn(inVertical)">
                                      <p:cBhvr>
                                        <p:cTn id="28"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2"/>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54530" y="435428"/>
            <a:ext cx="9144000" cy="1074057"/>
          </a:xfrm>
        </p:spPr>
        <p:txBody>
          <a:bodyPr>
            <a:normAutofit/>
          </a:bodyPr>
          <a:lstStyle/>
          <a:p>
            <a:pPr rtl="1"/>
            <a:r>
              <a:rPr lang="ar-SA" sz="4800" b="1" dirty="0">
                <a:solidFill>
                  <a:schemeClr val="accent2">
                    <a:lumMod val="50000"/>
                  </a:schemeClr>
                </a:solidFill>
              </a:rPr>
              <a:t>أسباب هرمونية </a:t>
            </a:r>
            <a:r>
              <a:rPr lang="ar-JO" sz="4800" b="1" dirty="0">
                <a:solidFill>
                  <a:schemeClr val="accent2">
                    <a:lumMod val="50000"/>
                  </a:schemeClr>
                </a:solidFill>
              </a:rPr>
              <a:t>ل</a:t>
            </a:r>
            <a:r>
              <a:rPr lang="ar-SA" sz="4800" b="1" dirty="0">
                <a:solidFill>
                  <a:schemeClr val="accent2">
                    <a:lumMod val="50000"/>
                  </a:schemeClr>
                </a:solidFill>
              </a:rPr>
              <a:t>لإجهاض المتكرر</a:t>
            </a:r>
            <a:endParaRPr lang="en-US" sz="4400" b="1" dirty="0">
              <a:solidFill>
                <a:schemeClr val="accent2"/>
              </a:solidFill>
            </a:endParaRPr>
          </a:p>
        </p:txBody>
      </p:sp>
      <p:sp>
        <p:nvSpPr>
          <p:cNvPr id="3" name="Subtitle 2"/>
          <p:cNvSpPr>
            <a:spLocks noGrp="1"/>
          </p:cNvSpPr>
          <p:nvPr>
            <p:ph type="subTitle" idx="1"/>
          </p:nvPr>
        </p:nvSpPr>
        <p:spPr>
          <a:xfrm>
            <a:off x="1354530" y="2280582"/>
            <a:ext cx="10113438" cy="2858341"/>
          </a:xfrm>
        </p:spPr>
        <p:txBody>
          <a:bodyPr>
            <a:noAutofit/>
          </a:bodyPr>
          <a:lstStyle/>
          <a:p>
            <a:pPr algn="just" rtl="1"/>
            <a:r>
              <a:rPr lang="ar-SA" sz="2800" b="1" dirty="0">
                <a:solidFill>
                  <a:schemeClr val="accent6">
                    <a:lumMod val="50000"/>
                  </a:schemeClr>
                </a:solidFill>
              </a:rPr>
              <a:t>وتشكل 10 – 15 % من أسباب الإسقاط المتكرر وتتمثل في :-</a:t>
            </a:r>
            <a:endParaRPr lang="en-US" sz="2800" b="1" dirty="0">
              <a:solidFill>
                <a:schemeClr val="accent6">
                  <a:lumMod val="50000"/>
                </a:schemeClr>
              </a:solidFill>
            </a:endParaRPr>
          </a:p>
          <a:p>
            <a:pPr marL="457200" indent="-457200" algn="just" rtl="1">
              <a:buFont typeface="+mj-lt"/>
              <a:buAutoNum type="arabicParenR"/>
            </a:pPr>
            <a:r>
              <a:rPr lang="ar-SA" sz="2800" b="1" dirty="0">
                <a:solidFill>
                  <a:schemeClr val="accent6">
                    <a:lumMod val="50000"/>
                  </a:schemeClr>
                </a:solidFill>
              </a:rPr>
              <a:t>نقص في إفراز هرمون البروجسترون ( </a:t>
            </a:r>
            <a:r>
              <a:rPr lang="en-US" sz="2800" b="1" dirty="0">
                <a:solidFill>
                  <a:schemeClr val="accent6">
                    <a:lumMod val="50000"/>
                  </a:schemeClr>
                </a:solidFill>
              </a:rPr>
              <a:t>Luteal phase insufficiency</a:t>
            </a:r>
            <a:r>
              <a:rPr lang="ar-SA" sz="2800" b="1" dirty="0">
                <a:solidFill>
                  <a:schemeClr val="accent6">
                    <a:lumMod val="50000"/>
                  </a:schemeClr>
                </a:solidFill>
              </a:rPr>
              <a:t> )</a:t>
            </a:r>
            <a:r>
              <a:rPr lang="ar-JO" sz="2800" b="1" dirty="0">
                <a:solidFill>
                  <a:schemeClr val="accent6">
                    <a:lumMod val="50000"/>
                  </a:schemeClr>
                </a:solidFill>
              </a:rPr>
              <a:t>:</a:t>
            </a:r>
            <a:r>
              <a:rPr lang="ar-SA" sz="2800" b="1" dirty="0">
                <a:solidFill>
                  <a:schemeClr val="accent6">
                    <a:lumMod val="50000"/>
                  </a:schemeClr>
                </a:solidFill>
              </a:rPr>
              <a:t> وفي هذه الحالات فقط يمكن اللجوء لعلاجات التثبيت المتعارف عليها كالحبوب والتحاميل وابر </a:t>
            </a:r>
            <a:r>
              <a:rPr lang="en-US" sz="2800" b="1" dirty="0">
                <a:solidFill>
                  <a:schemeClr val="accent6">
                    <a:lumMod val="50000"/>
                  </a:schemeClr>
                </a:solidFill>
              </a:rPr>
              <a:t>Progesterone</a:t>
            </a:r>
            <a:r>
              <a:rPr lang="ar-SA" sz="2800" b="1" dirty="0">
                <a:solidFill>
                  <a:schemeClr val="accent6">
                    <a:lumMod val="50000"/>
                  </a:schemeClr>
                </a:solidFill>
              </a:rPr>
              <a:t> أو ابر </a:t>
            </a:r>
            <a:r>
              <a:rPr lang="en-US" sz="2800" b="1" dirty="0">
                <a:solidFill>
                  <a:schemeClr val="accent6">
                    <a:lumMod val="50000"/>
                  </a:schemeClr>
                </a:solidFill>
              </a:rPr>
              <a:t>HCG</a:t>
            </a:r>
            <a:r>
              <a:rPr lang="ar-JO" sz="2800" b="1" dirty="0">
                <a:solidFill>
                  <a:schemeClr val="accent6">
                    <a:lumMod val="50000"/>
                  </a:schemeClr>
                </a:solidFill>
              </a:rPr>
              <a:t>.</a:t>
            </a:r>
          </a:p>
          <a:p>
            <a:pPr marL="457200" indent="-457200" algn="just" rtl="1">
              <a:buFont typeface="+mj-lt"/>
              <a:buAutoNum type="arabicParenR"/>
            </a:pPr>
            <a:endParaRPr lang="en-US" sz="2800" b="1" dirty="0">
              <a:solidFill>
                <a:schemeClr val="accent6">
                  <a:lumMod val="50000"/>
                </a:schemeClr>
              </a:solidFill>
            </a:endParaRPr>
          </a:p>
          <a:p>
            <a:pPr marL="457200" indent="-457200" algn="just" rtl="1">
              <a:buFont typeface="+mj-lt"/>
              <a:buAutoNum type="arabicParenR"/>
            </a:pPr>
            <a:r>
              <a:rPr lang="ar-SA" sz="2800" b="1" dirty="0">
                <a:solidFill>
                  <a:schemeClr val="accent6">
                    <a:lumMod val="50000"/>
                  </a:schemeClr>
                </a:solidFill>
              </a:rPr>
              <a:t>الحالات المصابة بمرض السكري والخارجة عن السيطرة وغير المسيطر عليها عن طريق الدواء سواء العلاج الدوائي عن طريق الفم أو ابر الأنسولين</a:t>
            </a:r>
            <a:r>
              <a:rPr lang="ar-JO" sz="2800" b="1" dirty="0">
                <a:solidFill>
                  <a:schemeClr val="accent6">
                    <a:lumMod val="50000"/>
                  </a:schemeClr>
                </a:solidFill>
              </a:rPr>
              <a:t>،و</a:t>
            </a:r>
            <a:r>
              <a:rPr lang="ar-SA" sz="2800" b="1" dirty="0">
                <a:solidFill>
                  <a:schemeClr val="accent6">
                    <a:lumMod val="50000"/>
                  </a:schemeClr>
                </a:solidFill>
              </a:rPr>
              <a:t>عدم السيطرة على مرض السكري يرفع من احتماليات الإجهاض والتشوهات الخلقية للأجنة فعلى الطبيب المعالج إجراء الفحوصات الدورية منذ بداية الحمل للسيطرة على هذا الاضطراب</a:t>
            </a:r>
            <a:r>
              <a:rPr lang="ar-JO" sz="2800" b="1" dirty="0">
                <a:solidFill>
                  <a:schemeClr val="accent6">
                    <a:lumMod val="50000"/>
                  </a:schemeClr>
                </a:solidFill>
              </a:rPr>
              <a:t>.</a:t>
            </a:r>
            <a:endParaRPr lang="en-US" sz="2800" b="1" dirty="0">
              <a:solidFill>
                <a:schemeClr val="accent6">
                  <a:lumMod val="50000"/>
                </a:schemeClr>
              </a:solidFill>
            </a:endParaRPr>
          </a:p>
        </p:txBody>
      </p:sp>
      <p:pic>
        <p:nvPicPr>
          <p:cNvPr id="5122" name="Picture 2" descr="Image result for hormones in recurrent abortion">
            <a:extLst>
              <a:ext uri="{FF2B5EF4-FFF2-40B4-BE49-F238E27FC236}">
                <a16:creationId xmlns:a16="http://schemas.microsoft.com/office/drawing/2014/main" id="{D05D2CF7-CE8D-4167-8B8B-4BE92B48B9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49357"/>
            <a:ext cx="2610678" cy="1923299"/>
          </a:xfrm>
          <a:prstGeom prst="rect">
            <a:avLst/>
          </a:prstGeom>
          <a:noFill/>
          <a:extLst>
            <a:ext uri="{909E8E84-426E-40DD-AFC4-6F175D3DCCD1}">
              <a14:hiddenFill xmlns:a14="http://schemas.microsoft.com/office/drawing/2010/main">
                <a:solidFill>
                  <a:srgbClr val="FFFFFF"/>
                </a:solidFill>
              </a14:hiddenFill>
            </a:ext>
          </a:extLst>
        </p:spPr>
      </p:pic>
      <p:pic>
        <p:nvPicPr>
          <p:cNvPr id="4" name="sad_piano_music">
            <a:hlinkClick r:id="" action="ppaction://media"/>
            <a:extLst>
              <a:ext uri="{FF2B5EF4-FFF2-40B4-BE49-F238E27FC236}">
                <a16:creationId xmlns:a16="http://schemas.microsoft.com/office/drawing/2014/main" id="{C20DB909-D893-4D56-ACBD-09A61D6EE1B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1412836880"/>
      </p:ext>
    </p:extLst>
  </p:cSld>
  <p:clrMapOvr>
    <a:masterClrMapping/>
  </p:clrMapOvr>
  <mc:AlternateContent xmlns:mc="http://schemas.openxmlformats.org/markup-compatibility/2006">
    <mc:Choice xmlns:p14="http://schemas.microsoft.com/office/powerpoint/2010/main" Requires="p14">
      <p:transition spd="slow" p14:dur="1500" advTm="27741">
        <p14:window dir="vert"/>
      </p:transition>
    </mc:Choice>
    <mc:Fallback>
      <p:transition spd="slow" advTm="2774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5122"/>
                                        </p:tgtEl>
                                        <p:attrNameLst>
                                          <p:attrName>style.visibility</p:attrName>
                                        </p:attrNameLst>
                                      </p:cBhvr>
                                      <p:to>
                                        <p:strVal val="visible"/>
                                      </p:to>
                                    </p:set>
                                  </p:childTnLst>
                                </p:cTn>
                              </p:par>
                            </p:childTnLst>
                          </p:cTn>
                        </p:par>
                        <p:par>
                          <p:cTn id="11" fill="hold">
                            <p:stCondLst>
                              <p:cond delay="500"/>
                            </p:stCondLst>
                            <p:childTnLst>
                              <p:par>
                                <p:cTn id="12" presetID="26" presetClass="entr" presetSubtype="0" fill="hold" grpId="0"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80">
                                          <p:stCondLst>
                                            <p:cond delay="0"/>
                                          </p:stCondLst>
                                        </p:cTn>
                                        <p:tgtEl>
                                          <p:spTgt spid="3">
                                            <p:txEl>
                                              <p:pRg st="0" end="0"/>
                                            </p:txEl>
                                          </p:spTgt>
                                        </p:tgtEl>
                                      </p:cBhvr>
                                    </p:animEffect>
                                    <p:anim calcmode="lin" valueType="num">
                                      <p:cBhvr>
                                        <p:cTn id="15"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20" dur="26">
                                          <p:stCondLst>
                                            <p:cond delay="650"/>
                                          </p:stCondLst>
                                        </p:cTn>
                                        <p:tgtEl>
                                          <p:spTgt spid="3">
                                            <p:txEl>
                                              <p:pRg st="0" end="0"/>
                                            </p:txEl>
                                          </p:spTgt>
                                        </p:tgtEl>
                                      </p:cBhvr>
                                      <p:to x="100000" y="60000"/>
                                    </p:animScale>
                                    <p:animScale>
                                      <p:cBhvr>
                                        <p:cTn id="21" dur="166" decel="50000">
                                          <p:stCondLst>
                                            <p:cond delay="676"/>
                                          </p:stCondLst>
                                        </p:cTn>
                                        <p:tgtEl>
                                          <p:spTgt spid="3">
                                            <p:txEl>
                                              <p:pRg st="0" end="0"/>
                                            </p:txEl>
                                          </p:spTgt>
                                        </p:tgtEl>
                                      </p:cBhvr>
                                      <p:to x="100000" y="100000"/>
                                    </p:animScale>
                                    <p:animScale>
                                      <p:cBhvr>
                                        <p:cTn id="22" dur="26">
                                          <p:stCondLst>
                                            <p:cond delay="1312"/>
                                          </p:stCondLst>
                                        </p:cTn>
                                        <p:tgtEl>
                                          <p:spTgt spid="3">
                                            <p:txEl>
                                              <p:pRg st="0" end="0"/>
                                            </p:txEl>
                                          </p:spTgt>
                                        </p:tgtEl>
                                      </p:cBhvr>
                                      <p:to x="100000" y="80000"/>
                                    </p:animScale>
                                    <p:animScale>
                                      <p:cBhvr>
                                        <p:cTn id="23" dur="166" decel="50000">
                                          <p:stCondLst>
                                            <p:cond delay="1338"/>
                                          </p:stCondLst>
                                        </p:cTn>
                                        <p:tgtEl>
                                          <p:spTgt spid="3">
                                            <p:txEl>
                                              <p:pRg st="0" end="0"/>
                                            </p:txEl>
                                          </p:spTgt>
                                        </p:tgtEl>
                                      </p:cBhvr>
                                      <p:to x="100000" y="100000"/>
                                    </p:animScale>
                                    <p:animScale>
                                      <p:cBhvr>
                                        <p:cTn id="24" dur="26">
                                          <p:stCondLst>
                                            <p:cond delay="1642"/>
                                          </p:stCondLst>
                                        </p:cTn>
                                        <p:tgtEl>
                                          <p:spTgt spid="3">
                                            <p:txEl>
                                              <p:pRg st="0" end="0"/>
                                            </p:txEl>
                                          </p:spTgt>
                                        </p:tgtEl>
                                      </p:cBhvr>
                                      <p:to x="100000" y="90000"/>
                                    </p:animScale>
                                    <p:animScale>
                                      <p:cBhvr>
                                        <p:cTn id="25" dur="166" decel="50000">
                                          <p:stCondLst>
                                            <p:cond delay="1668"/>
                                          </p:stCondLst>
                                        </p:cTn>
                                        <p:tgtEl>
                                          <p:spTgt spid="3">
                                            <p:txEl>
                                              <p:pRg st="0" end="0"/>
                                            </p:txEl>
                                          </p:spTgt>
                                        </p:tgtEl>
                                      </p:cBhvr>
                                      <p:to x="100000" y="100000"/>
                                    </p:animScale>
                                    <p:animScale>
                                      <p:cBhvr>
                                        <p:cTn id="26" dur="26">
                                          <p:stCondLst>
                                            <p:cond delay="1808"/>
                                          </p:stCondLst>
                                        </p:cTn>
                                        <p:tgtEl>
                                          <p:spTgt spid="3">
                                            <p:txEl>
                                              <p:pRg st="0" end="0"/>
                                            </p:txEl>
                                          </p:spTgt>
                                        </p:tgtEl>
                                      </p:cBhvr>
                                      <p:to x="100000" y="95000"/>
                                    </p:animScale>
                                    <p:animScale>
                                      <p:cBhvr>
                                        <p:cTn id="27" dur="166" decel="50000">
                                          <p:stCondLst>
                                            <p:cond delay="1834"/>
                                          </p:stCondLst>
                                        </p:cTn>
                                        <p:tgtEl>
                                          <p:spTgt spid="3">
                                            <p:txEl>
                                              <p:pRg st="0" end="0"/>
                                            </p:txEl>
                                          </p:spTgt>
                                        </p:tgtEl>
                                      </p:cBhvr>
                                      <p:to x="100000" y="100000"/>
                                    </p:animScale>
                                  </p:childTnLst>
                                </p:cTn>
                              </p:par>
                            </p:childTnLst>
                          </p:cTn>
                        </p:par>
                        <p:par>
                          <p:cTn id="28" fill="hold">
                            <p:stCondLst>
                              <p:cond delay="2500"/>
                            </p:stCondLst>
                            <p:childTnLst>
                              <p:par>
                                <p:cTn id="29" presetID="26" presetClass="entr" presetSubtype="0" fill="hold" grpId="0" nodeType="after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animEffect transition="in" filter="wipe(down)">
                                      <p:cBhvr>
                                        <p:cTn id="31" dur="580">
                                          <p:stCondLst>
                                            <p:cond delay="0"/>
                                          </p:stCondLst>
                                        </p:cTn>
                                        <p:tgtEl>
                                          <p:spTgt spid="3">
                                            <p:txEl>
                                              <p:pRg st="1" end="1"/>
                                            </p:txEl>
                                          </p:spTgt>
                                        </p:tgtEl>
                                      </p:cBhvr>
                                    </p:animEffect>
                                    <p:anim calcmode="lin" valueType="num">
                                      <p:cBhvr>
                                        <p:cTn id="32"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7" dur="26">
                                          <p:stCondLst>
                                            <p:cond delay="650"/>
                                          </p:stCondLst>
                                        </p:cTn>
                                        <p:tgtEl>
                                          <p:spTgt spid="3">
                                            <p:txEl>
                                              <p:pRg st="1" end="1"/>
                                            </p:txEl>
                                          </p:spTgt>
                                        </p:tgtEl>
                                      </p:cBhvr>
                                      <p:to x="100000" y="60000"/>
                                    </p:animScale>
                                    <p:animScale>
                                      <p:cBhvr>
                                        <p:cTn id="38" dur="166" decel="50000">
                                          <p:stCondLst>
                                            <p:cond delay="676"/>
                                          </p:stCondLst>
                                        </p:cTn>
                                        <p:tgtEl>
                                          <p:spTgt spid="3">
                                            <p:txEl>
                                              <p:pRg st="1" end="1"/>
                                            </p:txEl>
                                          </p:spTgt>
                                        </p:tgtEl>
                                      </p:cBhvr>
                                      <p:to x="100000" y="100000"/>
                                    </p:animScale>
                                    <p:animScale>
                                      <p:cBhvr>
                                        <p:cTn id="39" dur="26">
                                          <p:stCondLst>
                                            <p:cond delay="1312"/>
                                          </p:stCondLst>
                                        </p:cTn>
                                        <p:tgtEl>
                                          <p:spTgt spid="3">
                                            <p:txEl>
                                              <p:pRg st="1" end="1"/>
                                            </p:txEl>
                                          </p:spTgt>
                                        </p:tgtEl>
                                      </p:cBhvr>
                                      <p:to x="100000" y="80000"/>
                                    </p:animScale>
                                    <p:animScale>
                                      <p:cBhvr>
                                        <p:cTn id="40" dur="166" decel="50000">
                                          <p:stCondLst>
                                            <p:cond delay="1338"/>
                                          </p:stCondLst>
                                        </p:cTn>
                                        <p:tgtEl>
                                          <p:spTgt spid="3">
                                            <p:txEl>
                                              <p:pRg st="1" end="1"/>
                                            </p:txEl>
                                          </p:spTgt>
                                        </p:tgtEl>
                                      </p:cBhvr>
                                      <p:to x="100000" y="100000"/>
                                    </p:animScale>
                                    <p:animScale>
                                      <p:cBhvr>
                                        <p:cTn id="41" dur="26">
                                          <p:stCondLst>
                                            <p:cond delay="1642"/>
                                          </p:stCondLst>
                                        </p:cTn>
                                        <p:tgtEl>
                                          <p:spTgt spid="3">
                                            <p:txEl>
                                              <p:pRg st="1" end="1"/>
                                            </p:txEl>
                                          </p:spTgt>
                                        </p:tgtEl>
                                      </p:cBhvr>
                                      <p:to x="100000" y="90000"/>
                                    </p:animScale>
                                    <p:animScale>
                                      <p:cBhvr>
                                        <p:cTn id="42" dur="166" decel="50000">
                                          <p:stCondLst>
                                            <p:cond delay="1668"/>
                                          </p:stCondLst>
                                        </p:cTn>
                                        <p:tgtEl>
                                          <p:spTgt spid="3">
                                            <p:txEl>
                                              <p:pRg st="1" end="1"/>
                                            </p:txEl>
                                          </p:spTgt>
                                        </p:tgtEl>
                                      </p:cBhvr>
                                      <p:to x="100000" y="100000"/>
                                    </p:animScale>
                                    <p:animScale>
                                      <p:cBhvr>
                                        <p:cTn id="43" dur="26">
                                          <p:stCondLst>
                                            <p:cond delay="1808"/>
                                          </p:stCondLst>
                                        </p:cTn>
                                        <p:tgtEl>
                                          <p:spTgt spid="3">
                                            <p:txEl>
                                              <p:pRg st="1" end="1"/>
                                            </p:txEl>
                                          </p:spTgt>
                                        </p:tgtEl>
                                      </p:cBhvr>
                                      <p:to x="100000" y="95000"/>
                                    </p:animScale>
                                    <p:animScale>
                                      <p:cBhvr>
                                        <p:cTn id="44" dur="166" decel="50000">
                                          <p:stCondLst>
                                            <p:cond delay="1834"/>
                                          </p:stCondLst>
                                        </p:cTn>
                                        <p:tgtEl>
                                          <p:spTgt spid="3">
                                            <p:txEl>
                                              <p:pRg st="1" end="1"/>
                                            </p:txEl>
                                          </p:spTgt>
                                        </p:tgtEl>
                                      </p:cBhvr>
                                      <p:to x="100000" y="100000"/>
                                    </p:animScale>
                                  </p:childTnLst>
                                </p:cTn>
                              </p:par>
                            </p:childTnLst>
                          </p:cTn>
                        </p:par>
                        <p:par>
                          <p:cTn id="45" fill="hold">
                            <p:stCondLst>
                              <p:cond delay="4500"/>
                            </p:stCondLst>
                            <p:childTnLst>
                              <p:par>
                                <p:cTn id="46" presetID="26" presetClass="entr" presetSubtype="0" fill="hold" grpId="0" nodeType="afterEffect">
                                  <p:stCondLst>
                                    <p:cond delay="0"/>
                                  </p:stCondLst>
                                  <p:childTnLst>
                                    <p:set>
                                      <p:cBhvr>
                                        <p:cTn id="47" dur="1" fill="hold">
                                          <p:stCondLst>
                                            <p:cond delay="0"/>
                                          </p:stCondLst>
                                        </p:cTn>
                                        <p:tgtEl>
                                          <p:spTgt spid="3">
                                            <p:txEl>
                                              <p:pRg st="3" end="3"/>
                                            </p:txEl>
                                          </p:spTgt>
                                        </p:tgtEl>
                                        <p:attrNameLst>
                                          <p:attrName>style.visibility</p:attrName>
                                        </p:attrNameLst>
                                      </p:cBhvr>
                                      <p:to>
                                        <p:strVal val="visible"/>
                                      </p:to>
                                    </p:set>
                                    <p:animEffect transition="in" filter="wipe(down)">
                                      <p:cBhvr>
                                        <p:cTn id="48" dur="580">
                                          <p:stCondLst>
                                            <p:cond delay="0"/>
                                          </p:stCondLst>
                                        </p:cTn>
                                        <p:tgtEl>
                                          <p:spTgt spid="3">
                                            <p:txEl>
                                              <p:pRg st="3" end="3"/>
                                            </p:txEl>
                                          </p:spTgt>
                                        </p:tgtEl>
                                      </p:cBhvr>
                                    </p:animEffect>
                                    <p:anim calcmode="lin" valueType="num">
                                      <p:cBhvr>
                                        <p:cTn id="49"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54" dur="26">
                                          <p:stCondLst>
                                            <p:cond delay="650"/>
                                          </p:stCondLst>
                                        </p:cTn>
                                        <p:tgtEl>
                                          <p:spTgt spid="3">
                                            <p:txEl>
                                              <p:pRg st="3" end="3"/>
                                            </p:txEl>
                                          </p:spTgt>
                                        </p:tgtEl>
                                      </p:cBhvr>
                                      <p:to x="100000" y="60000"/>
                                    </p:animScale>
                                    <p:animScale>
                                      <p:cBhvr>
                                        <p:cTn id="55" dur="166" decel="50000">
                                          <p:stCondLst>
                                            <p:cond delay="676"/>
                                          </p:stCondLst>
                                        </p:cTn>
                                        <p:tgtEl>
                                          <p:spTgt spid="3">
                                            <p:txEl>
                                              <p:pRg st="3" end="3"/>
                                            </p:txEl>
                                          </p:spTgt>
                                        </p:tgtEl>
                                      </p:cBhvr>
                                      <p:to x="100000" y="100000"/>
                                    </p:animScale>
                                    <p:animScale>
                                      <p:cBhvr>
                                        <p:cTn id="56" dur="26">
                                          <p:stCondLst>
                                            <p:cond delay="1312"/>
                                          </p:stCondLst>
                                        </p:cTn>
                                        <p:tgtEl>
                                          <p:spTgt spid="3">
                                            <p:txEl>
                                              <p:pRg st="3" end="3"/>
                                            </p:txEl>
                                          </p:spTgt>
                                        </p:tgtEl>
                                      </p:cBhvr>
                                      <p:to x="100000" y="80000"/>
                                    </p:animScale>
                                    <p:animScale>
                                      <p:cBhvr>
                                        <p:cTn id="57" dur="166" decel="50000">
                                          <p:stCondLst>
                                            <p:cond delay="1338"/>
                                          </p:stCondLst>
                                        </p:cTn>
                                        <p:tgtEl>
                                          <p:spTgt spid="3">
                                            <p:txEl>
                                              <p:pRg st="3" end="3"/>
                                            </p:txEl>
                                          </p:spTgt>
                                        </p:tgtEl>
                                      </p:cBhvr>
                                      <p:to x="100000" y="100000"/>
                                    </p:animScale>
                                    <p:animScale>
                                      <p:cBhvr>
                                        <p:cTn id="58" dur="26">
                                          <p:stCondLst>
                                            <p:cond delay="1642"/>
                                          </p:stCondLst>
                                        </p:cTn>
                                        <p:tgtEl>
                                          <p:spTgt spid="3">
                                            <p:txEl>
                                              <p:pRg st="3" end="3"/>
                                            </p:txEl>
                                          </p:spTgt>
                                        </p:tgtEl>
                                      </p:cBhvr>
                                      <p:to x="100000" y="90000"/>
                                    </p:animScale>
                                    <p:animScale>
                                      <p:cBhvr>
                                        <p:cTn id="59" dur="166" decel="50000">
                                          <p:stCondLst>
                                            <p:cond delay="1668"/>
                                          </p:stCondLst>
                                        </p:cTn>
                                        <p:tgtEl>
                                          <p:spTgt spid="3">
                                            <p:txEl>
                                              <p:pRg st="3" end="3"/>
                                            </p:txEl>
                                          </p:spTgt>
                                        </p:tgtEl>
                                      </p:cBhvr>
                                      <p:to x="100000" y="100000"/>
                                    </p:animScale>
                                    <p:animScale>
                                      <p:cBhvr>
                                        <p:cTn id="60" dur="26">
                                          <p:stCondLst>
                                            <p:cond delay="1808"/>
                                          </p:stCondLst>
                                        </p:cTn>
                                        <p:tgtEl>
                                          <p:spTgt spid="3">
                                            <p:txEl>
                                              <p:pRg st="3" end="3"/>
                                            </p:txEl>
                                          </p:spTgt>
                                        </p:tgtEl>
                                      </p:cBhvr>
                                      <p:to x="100000" y="95000"/>
                                    </p:animScale>
                                    <p:animScale>
                                      <p:cBhvr>
                                        <p:cTn id="61" dur="166" decel="50000">
                                          <p:stCondLst>
                                            <p:cond delay="1834"/>
                                          </p:stCondLst>
                                        </p:cTn>
                                        <p:tgtEl>
                                          <p:spTgt spid="3">
                                            <p:txEl>
                                              <p:pRg st="3" end="3"/>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62" repeatCount="indefinite" fill="hold" display="0">
                  <p:stCondLst>
                    <p:cond delay="indefinite"/>
                  </p:stCondLst>
                  <p:endCondLst>
                    <p:cond evt="onStopAudio" delay="0">
                      <p:tgtEl>
                        <p:sldTgt/>
                      </p:tgtEl>
                    </p:cond>
                  </p:endCondLst>
                </p:cTn>
                <p:tgtEl>
                  <p:spTgt spid="4"/>
                </p:tgtEl>
              </p:cMediaNode>
            </p:audio>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59869" y="408132"/>
            <a:ext cx="9144000" cy="1074057"/>
          </a:xfrm>
        </p:spPr>
        <p:txBody>
          <a:bodyPr>
            <a:normAutofit/>
          </a:bodyPr>
          <a:lstStyle/>
          <a:p>
            <a:pPr rtl="1"/>
            <a:r>
              <a:rPr lang="ar-SA" sz="4800" b="1" dirty="0">
                <a:solidFill>
                  <a:schemeClr val="accent2">
                    <a:lumMod val="50000"/>
                  </a:schemeClr>
                </a:solidFill>
              </a:rPr>
              <a:t>أسباب هرمونية </a:t>
            </a:r>
            <a:r>
              <a:rPr lang="ar-JO" sz="4800" b="1" dirty="0">
                <a:solidFill>
                  <a:schemeClr val="accent2">
                    <a:lumMod val="50000"/>
                  </a:schemeClr>
                </a:solidFill>
              </a:rPr>
              <a:t>ل</a:t>
            </a:r>
            <a:r>
              <a:rPr lang="ar-SA" sz="4800" b="1" dirty="0">
                <a:solidFill>
                  <a:schemeClr val="accent2">
                    <a:lumMod val="50000"/>
                  </a:schemeClr>
                </a:solidFill>
              </a:rPr>
              <a:t>لإجهاض المتكرر</a:t>
            </a:r>
            <a:endParaRPr lang="en-US" sz="4400" b="1" dirty="0">
              <a:solidFill>
                <a:schemeClr val="accent2"/>
              </a:solidFill>
            </a:endParaRPr>
          </a:p>
        </p:txBody>
      </p:sp>
      <p:sp>
        <p:nvSpPr>
          <p:cNvPr id="3" name="Subtitle 2"/>
          <p:cNvSpPr>
            <a:spLocks noGrp="1"/>
          </p:cNvSpPr>
          <p:nvPr>
            <p:ph type="subTitle" idx="1"/>
          </p:nvPr>
        </p:nvSpPr>
        <p:spPr>
          <a:xfrm>
            <a:off x="1039281" y="2486388"/>
            <a:ext cx="10113438" cy="4101918"/>
          </a:xfrm>
        </p:spPr>
        <p:txBody>
          <a:bodyPr>
            <a:noAutofit/>
          </a:bodyPr>
          <a:lstStyle/>
          <a:p>
            <a:pPr marL="514350" indent="-514350" algn="just" rtl="1">
              <a:buFont typeface="+mj-lt"/>
              <a:buAutoNum type="arabicParenR" startAt="3"/>
            </a:pPr>
            <a:r>
              <a:rPr lang="ar-SA" sz="2800" b="1" dirty="0">
                <a:solidFill>
                  <a:schemeClr val="accent6">
                    <a:lumMod val="50000"/>
                  </a:schemeClr>
                </a:solidFill>
              </a:rPr>
              <a:t>مرض تكيس المبايض والذي يصاحبه ارتفاع في هرمون </a:t>
            </a:r>
            <a:r>
              <a:rPr lang="en-US" sz="2800" b="1" dirty="0">
                <a:solidFill>
                  <a:schemeClr val="accent6">
                    <a:lumMod val="50000"/>
                  </a:schemeClr>
                </a:solidFill>
              </a:rPr>
              <a:t>LH</a:t>
            </a:r>
            <a:r>
              <a:rPr lang="ar-SA" sz="2800" b="1" dirty="0">
                <a:solidFill>
                  <a:schemeClr val="accent6">
                    <a:lumMod val="50000"/>
                  </a:schemeClr>
                </a:solidFill>
              </a:rPr>
              <a:t> والذي أثبتت الدراسات دوره في مشاكل العقم والإسقاطات المتكررة</a:t>
            </a:r>
            <a:r>
              <a:rPr lang="ar-JO" sz="2800" b="1" dirty="0">
                <a:solidFill>
                  <a:schemeClr val="accent6">
                    <a:lumMod val="50000"/>
                  </a:schemeClr>
                </a:solidFill>
              </a:rPr>
              <a:t>،و</a:t>
            </a:r>
            <a:r>
              <a:rPr lang="ar-SA" sz="2800" b="1" dirty="0">
                <a:solidFill>
                  <a:schemeClr val="accent6">
                    <a:lumMod val="50000"/>
                  </a:schemeClr>
                </a:solidFill>
              </a:rPr>
              <a:t>في هذه الحالات ينصح بإعطاء علاج </a:t>
            </a:r>
            <a:r>
              <a:rPr lang="en-US" sz="2800" b="1" dirty="0">
                <a:solidFill>
                  <a:schemeClr val="accent6">
                    <a:lumMod val="50000"/>
                  </a:schemeClr>
                </a:solidFill>
              </a:rPr>
              <a:t>Metformin</a:t>
            </a:r>
            <a:r>
              <a:rPr lang="ar-SA" sz="2800" b="1" dirty="0">
                <a:solidFill>
                  <a:schemeClr val="accent6">
                    <a:lumMod val="50000"/>
                  </a:schemeClr>
                </a:solidFill>
              </a:rPr>
              <a:t> قبل حدوث الحمل وخلال الثلاثة أشهر الأولى من الحمل.</a:t>
            </a:r>
            <a:endParaRPr lang="en-US" sz="2800" b="1" dirty="0">
              <a:solidFill>
                <a:schemeClr val="accent6">
                  <a:lumMod val="50000"/>
                </a:schemeClr>
              </a:solidFill>
            </a:endParaRPr>
          </a:p>
          <a:p>
            <a:pPr marL="514350" indent="-514350" algn="just" rtl="1">
              <a:buFont typeface="+mj-lt"/>
              <a:buAutoNum type="arabicParenR" startAt="3"/>
            </a:pPr>
            <a:r>
              <a:rPr lang="ar-SA" sz="2800" b="1" dirty="0">
                <a:solidFill>
                  <a:schemeClr val="accent6">
                    <a:lumMod val="50000"/>
                  </a:schemeClr>
                </a:solidFill>
              </a:rPr>
              <a:t>اضطرابات التبويض والتي ينتج عنها بويضات مشوهة أو غير ناضجة أو نضوجها لا يتماشى مع بطانة الرحم</a:t>
            </a:r>
            <a:r>
              <a:rPr lang="ar-JO" sz="2800" b="1" dirty="0">
                <a:solidFill>
                  <a:schemeClr val="accent6">
                    <a:lumMod val="50000"/>
                  </a:schemeClr>
                </a:solidFill>
              </a:rPr>
              <a:t>،</a:t>
            </a:r>
            <a:r>
              <a:rPr lang="ar-SA" sz="2800" b="1" dirty="0">
                <a:solidFill>
                  <a:schemeClr val="accent6">
                    <a:lumMod val="50000"/>
                  </a:schemeClr>
                </a:solidFill>
              </a:rPr>
              <a:t>وهذه الحالات تشخص بمراقبة التبويض وتعالج بعلاج الخلل المسبب</a:t>
            </a:r>
            <a:r>
              <a:rPr lang="ar-JO" sz="2800" b="1" dirty="0">
                <a:solidFill>
                  <a:schemeClr val="accent6">
                    <a:lumMod val="50000"/>
                  </a:schemeClr>
                </a:solidFill>
              </a:rPr>
              <a:t>.</a:t>
            </a:r>
            <a:endParaRPr lang="en-US" sz="2800" b="1" dirty="0">
              <a:solidFill>
                <a:schemeClr val="accent6">
                  <a:lumMod val="50000"/>
                </a:schemeClr>
              </a:solidFill>
            </a:endParaRPr>
          </a:p>
          <a:p>
            <a:pPr marL="514350" indent="-514350" algn="just" rtl="1">
              <a:buFont typeface="+mj-lt"/>
              <a:buAutoNum type="arabicParenR" startAt="3"/>
            </a:pPr>
            <a:r>
              <a:rPr lang="ar-SA" sz="2800" b="1" dirty="0">
                <a:solidFill>
                  <a:schemeClr val="accent6">
                    <a:lumMod val="50000"/>
                  </a:schemeClr>
                </a:solidFill>
              </a:rPr>
              <a:t>أما عن اضطرابات الغدة الدرقية فقد كان الاعتقاد السائد تأثير اضطراباتها على الإسقاطات إلا أن ذلك لم يثبت علميا غير أن اضطرابات الغدد الأخرى تؤثر.</a:t>
            </a:r>
            <a:endParaRPr lang="en-US" sz="2800" b="1" dirty="0">
              <a:solidFill>
                <a:schemeClr val="accent6">
                  <a:lumMod val="50000"/>
                </a:schemeClr>
              </a:solidFill>
            </a:endParaRPr>
          </a:p>
          <a:p>
            <a:pPr algn="just" rtl="1"/>
            <a:endParaRPr lang="en-US" sz="2800" b="1" dirty="0">
              <a:solidFill>
                <a:schemeClr val="accent6">
                  <a:lumMod val="50000"/>
                </a:schemeClr>
              </a:solidFill>
            </a:endParaRPr>
          </a:p>
        </p:txBody>
      </p:sp>
      <p:pic>
        <p:nvPicPr>
          <p:cNvPr id="4" name="Picture 2" descr="Image result for hormones in recurrent abortion">
            <a:extLst>
              <a:ext uri="{FF2B5EF4-FFF2-40B4-BE49-F238E27FC236}">
                <a16:creationId xmlns:a16="http://schemas.microsoft.com/office/drawing/2014/main" id="{E8EE0006-661F-4BE0-9A28-6B5E812BEE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131" y="269694"/>
            <a:ext cx="2610678" cy="19232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4291817"/>
      </p:ext>
    </p:extLst>
  </p:cSld>
  <p:clrMapOvr>
    <a:masterClrMapping/>
  </p:clrMapOvr>
  <mc:AlternateContent xmlns:mc="http://schemas.openxmlformats.org/markup-compatibility/2006">
    <mc:Choice xmlns:p14="http://schemas.microsoft.com/office/powerpoint/2010/main" Requires="p14">
      <p:transition spd="slow" p14:dur="2000" advTm="31361">
        <p14:ferris dir="l"/>
      </p:transition>
    </mc:Choice>
    <mc:Fallback>
      <p:transition spd="slow" advTm="3136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par>
                          <p:cTn id="11" fill="hold">
                            <p:stCondLst>
                              <p:cond delay="500"/>
                            </p:stCondLst>
                            <p:childTnLst>
                              <p:par>
                                <p:cTn id="12" presetID="26" presetClass="entr" presetSubtype="0" fill="hold" grpId="0"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80">
                                          <p:stCondLst>
                                            <p:cond delay="0"/>
                                          </p:stCondLst>
                                        </p:cTn>
                                        <p:tgtEl>
                                          <p:spTgt spid="3">
                                            <p:txEl>
                                              <p:pRg st="0" end="0"/>
                                            </p:txEl>
                                          </p:spTgt>
                                        </p:tgtEl>
                                      </p:cBhvr>
                                    </p:animEffect>
                                    <p:anim calcmode="lin" valueType="num">
                                      <p:cBhvr>
                                        <p:cTn id="15"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20" dur="26">
                                          <p:stCondLst>
                                            <p:cond delay="650"/>
                                          </p:stCondLst>
                                        </p:cTn>
                                        <p:tgtEl>
                                          <p:spTgt spid="3">
                                            <p:txEl>
                                              <p:pRg st="0" end="0"/>
                                            </p:txEl>
                                          </p:spTgt>
                                        </p:tgtEl>
                                      </p:cBhvr>
                                      <p:to x="100000" y="60000"/>
                                    </p:animScale>
                                    <p:animScale>
                                      <p:cBhvr>
                                        <p:cTn id="21" dur="166" decel="50000">
                                          <p:stCondLst>
                                            <p:cond delay="676"/>
                                          </p:stCondLst>
                                        </p:cTn>
                                        <p:tgtEl>
                                          <p:spTgt spid="3">
                                            <p:txEl>
                                              <p:pRg st="0" end="0"/>
                                            </p:txEl>
                                          </p:spTgt>
                                        </p:tgtEl>
                                      </p:cBhvr>
                                      <p:to x="100000" y="100000"/>
                                    </p:animScale>
                                    <p:animScale>
                                      <p:cBhvr>
                                        <p:cTn id="22" dur="26">
                                          <p:stCondLst>
                                            <p:cond delay="1312"/>
                                          </p:stCondLst>
                                        </p:cTn>
                                        <p:tgtEl>
                                          <p:spTgt spid="3">
                                            <p:txEl>
                                              <p:pRg st="0" end="0"/>
                                            </p:txEl>
                                          </p:spTgt>
                                        </p:tgtEl>
                                      </p:cBhvr>
                                      <p:to x="100000" y="80000"/>
                                    </p:animScale>
                                    <p:animScale>
                                      <p:cBhvr>
                                        <p:cTn id="23" dur="166" decel="50000">
                                          <p:stCondLst>
                                            <p:cond delay="1338"/>
                                          </p:stCondLst>
                                        </p:cTn>
                                        <p:tgtEl>
                                          <p:spTgt spid="3">
                                            <p:txEl>
                                              <p:pRg st="0" end="0"/>
                                            </p:txEl>
                                          </p:spTgt>
                                        </p:tgtEl>
                                      </p:cBhvr>
                                      <p:to x="100000" y="100000"/>
                                    </p:animScale>
                                    <p:animScale>
                                      <p:cBhvr>
                                        <p:cTn id="24" dur="26">
                                          <p:stCondLst>
                                            <p:cond delay="1642"/>
                                          </p:stCondLst>
                                        </p:cTn>
                                        <p:tgtEl>
                                          <p:spTgt spid="3">
                                            <p:txEl>
                                              <p:pRg st="0" end="0"/>
                                            </p:txEl>
                                          </p:spTgt>
                                        </p:tgtEl>
                                      </p:cBhvr>
                                      <p:to x="100000" y="90000"/>
                                    </p:animScale>
                                    <p:animScale>
                                      <p:cBhvr>
                                        <p:cTn id="25" dur="166" decel="50000">
                                          <p:stCondLst>
                                            <p:cond delay="1668"/>
                                          </p:stCondLst>
                                        </p:cTn>
                                        <p:tgtEl>
                                          <p:spTgt spid="3">
                                            <p:txEl>
                                              <p:pRg st="0" end="0"/>
                                            </p:txEl>
                                          </p:spTgt>
                                        </p:tgtEl>
                                      </p:cBhvr>
                                      <p:to x="100000" y="100000"/>
                                    </p:animScale>
                                    <p:animScale>
                                      <p:cBhvr>
                                        <p:cTn id="26" dur="26">
                                          <p:stCondLst>
                                            <p:cond delay="1808"/>
                                          </p:stCondLst>
                                        </p:cTn>
                                        <p:tgtEl>
                                          <p:spTgt spid="3">
                                            <p:txEl>
                                              <p:pRg st="0" end="0"/>
                                            </p:txEl>
                                          </p:spTgt>
                                        </p:tgtEl>
                                      </p:cBhvr>
                                      <p:to x="100000" y="95000"/>
                                    </p:animScale>
                                    <p:animScale>
                                      <p:cBhvr>
                                        <p:cTn id="27" dur="166" decel="50000">
                                          <p:stCondLst>
                                            <p:cond delay="1834"/>
                                          </p:stCondLst>
                                        </p:cTn>
                                        <p:tgtEl>
                                          <p:spTgt spid="3">
                                            <p:txEl>
                                              <p:pRg st="0" end="0"/>
                                            </p:txEl>
                                          </p:spTgt>
                                        </p:tgtEl>
                                      </p:cBhvr>
                                      <p:to x="100000" y="100000"/>
                                    </p:animScale>
                                  </p:childTnLst>
                                </p:cTn>
                              </p:par>
                            </p:childTnLst>
                          </p:cTn>
                        </p:par>
                        <p:par>
                          <p:cTn id="28" fill="hold">
                            <p:stCondLst>
                              <p:cond delay="2500"/>
                            </p:stCondLst>
                            <p:childTnLst>
                              <p:par>
                                <p:cTn id="29" presetID="26" presetClass="entr" presetSubtype="0" fill="hold" grpId="0" nodeType="after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animEffect transition="in" filter="wipe(down)">
                                      <p:cBhvr>
                                        <p:cTn id="31" dur="580">
                                          <p:stCondLst>
                                            <p:cond delay="0"/>
                                          </p:stCondLst>
                                        </p:cTn>
                                        <p:tgtEl>
                                          <p:spTgt spid="3">
                                            <p:txEl>
                                              <p:pRg st="1" end="1"/>
                                            </p:txEl>
                                          </p:spTgt>
                                        </p:tgtEl>
                                      </p:cBhvr>
                                    </p:animEffect>
                                    <p:anim calcmode="lin" valueType="num">
                                      <p:cBhvr>
                                        <p:cTn id="32"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7" dur="26">
                                          <p:stCondLst>
                                            <p:cond delay="650"/>
                                          </p:stCondLst>
                                        </p:cTn>
                                        <p:tgtEl>
                                          <p:spTgt spid="3">
                                            <p:txEl>
                                              <p:pRg st="1" end="1"/>
                                            </p:txEl>
                                          </p:spTgt>
                                        </p:tgtEl>
                                      </p:cBhvr>
                                      <p:to x="100000" y="60000"/>
                                    </p:animScale>
                                    <p:animScale>
                                      <p:cBhvr>
                                        <p:cTn id="38" dur="166" decel="50000">
                                          <p:stCondLst>
                                            <p:cond delay="676"/>
                                          </p:stCondLst>
                                        </p:cTn>
                                        <p:tgtEl>
                                          <p:spTgt spid="3">
                                            <p:txEl>
                                              <p:pRg st="1" end="1"/>
                                            </p:txEl>
                                          </p:spTgt>
                                        </p:tgtEl>
                                      </p:cBhvr>
                                      <p:to x="100000" y="100000"/>
                                    </p:animScale>
                                    <p:animScale>
                                      <p:cBhvr>
                                        <p:cTn id="39" dur="26">
                                          <p:stCondLst>
                                            <p:cond delay="1312"/>
                                          </p:stCondLst>
                                        </p:cTn>
                                        <p:tgtEl>
                                          <p:spTgt spid="3">
                                            <p:txEl>
                                              <p:pRg st="1" end="1"/>
                                            </p:txEl>
                                          </p:spTgt>
                                        </p:tgtEl>
                                      </p:cBhvr>
                                      <p:to x="100000" y="80000"/>
                                    </p:animScale>
                                    <p:animScale>
                                      <p:cBhvr>
                                        <p:cTn id="40" dur="166" decel="50000">
                                          <p:stCondLst>
                                            <p:cond delay="1338"/>
                                          </p:stCondLst>
                                        </p:cTn>
                                        <p:tgtEl>
                                          <p:spTgt spid="3">
                                            <p:txEl>
                                              <p:pRg st="1" end="1"/>
                                            </p:txEl>
                                          </p:spTgt>
                                        </p:tgtEl>
                                      </p:cBhvr>
                                      <p:to x="100000" y="100000"/>
                                    </p:animScale>
                                    <p:animScale>
                                      <p:cBhvr>
                                        <p:cTn id="41" dur="26">
                                          <p:stCondLst>
                                            <p:cond delay="1642"/>
                                          </p:stCondLst>
                                        </p:cTn>
                                        <p:tgtEl>
                                          <p:spTgt spid="3">
                                            <p:txEl>
                                              <p:pRg st="1" end="1"/>
                                            </p:txEl>
                                          </p:spTgt>
                                        </p:tgtEl>
                                      </p:cBhvr>
                                      <p:to x="100000" y="90000"/>
                                    </p:animScale>
                                    <p:animScale>
                                      <p:cBhvr>
                                        <p:cTn id="42" dur="166" decel="50000">
                                          <p:stCondLst>
                                            <p:cond delay="1668"/>
                                          </p:stCondLst>
                                        </p:cTn>
                                        <p:tgtEl>
                                          <p:spTgt spid="3">
                                            <p:txEl>
                                              <p:pRg st="1" end="1"/>
                                            </p:txEl>
                                          </p:spTgt>
                                        </p:tgtEl>
                                      </p:cBhvr>
                                      <p:to x="100000" y="100000"/>
                                    </p:animScale>
                                    <p:animScale>
                                      <p:cBhvr>
                                        <p:cTn id="43" dur="26">
                                          <p:stCondLst>
                                            <p:cond delay="1808"/>
                                          </p:stCondLst>
                                        </p:cTn>
                                        <p:tgtEl>
                                          <p:spTgt spid="3">
                                            <p:txEl>
                                              <p:pRg st="1" end="1"/>
                                            </p:txEl>
                                          </p:spTgt>
                                        </p:tgtEl>
                                      </p:cBhvr>
                                      <p:to x="100000" y="95000"/>
                                    </p:animScale>
                                    <p:animScale>
                                      <p:cBhvr>
                                        <p:cTn id="44" dur="166" decel="50000">
                                          <p:stCondLst>
                                            <p:cond delay="1834"/>
                                          </p:stCondLst>
                                        </p:cTn>
                                        <p:tgtEl>
                                          <p:spTgt spid="3">
                                            <p:txEl>
                                              <p:pRg st="1" end="1"/>
                                            </p:txEl>
                                          </p:spTgt>
                                        </p:tgtEl>
                                      </p:cBhvr>
                                      <p:to x="100000" y="100000"/>
                                    </p:animScale>
                                  </p:childTnLst>
                                </p:cTn>
                              </p:par>
                            </p:childTnLst>
                          </p:cTn>
                        </p:par>
                        <p:par>
                          <p:cTn id="45" fill="hold">
                            <p:stCondLst>
                              <p:cond delay="4500"/>
                            </p:stCondLst>
                            <p:childTnLst>
                              <p:par>
                                <p:cTn id="46" presetID="26" presetClass="entr" presetSubtype="0" fill="hold" grpId="0" nodeType="afterEffect">
                                  <p:stCondLst>
                                    <p:cond delay="0"/>
                                  </p:stCondLst>
                                  <p:childTnLst>
                                    <p:set>
                                      <p:cBhvr>
                                        <p:cTn id="47" dur="1" fill="hold">
                                          <p:stCondLst>
                                            <p:cond delay="0"/>
                                          </p:stCondLst>
                                        </p:cTn>
                                        <p:tgtEl>
                                          <p:spTgt spid="3">
                                            <p:txEl>
                                              <p:pRg st="2" end="2"/>
                                            </p:txEl>
                                          </p:spTgt>
                                        </p:tgtEl>
                                        <p:attrNameLst>
                                          <p:attrName>style.visibility</p:attrName>
                                        </p:attrNameLst>
                                      </p:cBhvr>
                                      <p:to>
                                        <p:strVal val="visible"/>
                                      </p:to>
                                    </p:set>
                                    <p:animEffect transition="in" filter="wipe(down)">
                                      <p:cBhvr>
                                        <p:cTn id="48" dur="580">
                                          <p:stCondLst>
                                            <p:cond delay="0"/>
                                          </p:stCondLst>
                                        </p:cTn>
                                        <p:tgtEl>
                                          <p:spTgt spid="3">
                                            <p:txEl>
                                              <p:pRg st="2" end="2"/>
                                            </p:txEl>
                                          </p:spTgt>
                                        </p:tgtEl>
                                      </p:cBhvr>
                                    </p:animEffect>
                                    <p:anim calcmode="lin" valueType="num">
                                      <p:cBhvr>
                                        <p:cTn id="49"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54" dur="26">
                                          <p:stCondLst>
                                            <p:cond delay="650"/>
                                          </p:stCondLst>
                                        </p:cTn>
                                        <p:tgtEl>
                                          <p:spTgt spid="3">
                                            <p:txEl>
                                              <p:pRg st="2" end="2"/>
                                            </p:txEl>
                                          </p:spTgt>
                                        </p:tgtEl>
                                      </p:cBhvr>
                                      <p:to x="100000" y="60000"/>
                                    </p:animScale>
                                    <p:animScale>
                                      <p:cBhvr>
                                        <p:cTn id="55" dur="166" decel="50000">
                                          <p:stCondLst>
                                            <p:cond delay="676"/>
                                          </p:stCondLst>
                                        </p:cTn>
                                        <p:tgtEl>
                                          <p:spTgt spid="3">
                                            <p:txEl>
                                              <p:pRg st="2" end="2"/>
                                            </p:txEl>
                                          </p:spTgt>
                                        </p:tgtEl>
                                      </p:cBhvr>
                                      <p:to x="100000" y="100000"/>
                                    </p:animScale>
                                    <p:animScale>
                                      <p:cBhvr>
                                        <p:cTn id="56" dur="26">
                                          <p:stCondLst>
                                            <p:cond delay="1312"/>
                                          </p:stCondLst>
                                        </p:cTn>
                                        <p:tgtEl>
                                          <p:spTgt spid="3">
                                            <p:txEl>
                                              <p:pRg st="2" end="2"/>
                                            </p:txEl>
                                          </p:spTgt>
                                        </p:tgtEl>
                                      </p:cBhvr>
                                      <p:to x="100000" y="80000"/>
                                    </p:animScale>
                                    <p:animScale>
                                      <p:cBhvr>
                                        <p:cTn id="57" dur="166" decel="50000">
                                          <p:stCondLst>
                                            <p:cond delay="1338"/>
                                          </p:stCondLst>
                                        </p:cTn>
                                        <p:tgtEl>
                                          <p:spTgt spid="3">
                                            <p:txEl>
                                              <p:pRg st="2" end="2"/>
                                            </p:txEl>
                                          </p:spTgt>
                                        </p:tgtEl>
                                      </p:cBhvr>
                                      <p:to x="100000" y="100000"/>
                                    </p:animScale>
                                    <p:animScale>
                                      <p:cBhvr>
                                        <p:cTn id="58" dur="26">
                                          <p:stCondLst>
                                            <p:cond delay="1642"/>
                                          </p:stCondLst>
                                        </p:cTn>
                                        <p:tgtEl>
                                          <p:spTgt spid="3">
                                            <p:txEl>
                                              <p:pRg st="2" end="2"/>
                                            </p:txEl>
                                          </p:spTgt>
                                        </p:tgtEl>
                                      </p:cBhvr>
                                      <p:to x="100000" y="90000"/>
                                    </p:animScale>
                                    <p:animScale>
                                      <p:cBhvr>
                                        <p:cTn id="59" dur="166" decel="50000">
                                          <p:stCondLst>
                                            <p:cond delay="1668"/>
                                          </p:stCondLst>
                                        </p:cTn>
                                        <p:tgtEl>
                                          <p:spTgt spid="3">
                                            <p:txEl>
                                              <p:pRg st="2" end="2"/>
                                            </p:txEl>
                                          </p:spTgt>
                                        </p:tgtEl>
                                      </p:cBhvr>
                                      <p:to x="100000" y="100000"/>
                                    </p:animScale>
                                    <p:animScale>
                                      <p:cBhvr>
                                        <p:cTn id="60" dur="26">
                                          <p:stCondLst>
                                            <p:cond delay="1808"/>
                                          </p:stCondLst>
                                        </p:cTn>
                                        <p:tgtEl>
                                          <p:spTgt spid="3">
                                            <p:txEl>
                                              <p:pRg st="2" end="2"/>
                                            </p:txEl>
                                          </p:spTgt>
                                        </p:tgtEl>
                                      </p:cBhvr>
                                      <p:to x="100000" y="95000"/>
                                    </p:animScale>
                                    <p:animScale>
                                      <p:cBhvr>
                                        <p:cTn id="61" dur="166" decel="50000">
                                          <p:stCondLst>
                                            <p:cond delay="1834"/>
                                          </p:stCondLst>
                                        </p:cTn>
                                        <p:tgtEl>
                                          <p:spTgt spid="3">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579166" y="347870"/>
            <a:ext cx="5800732" cy="1521424"/>
          </a:xfrm>
        </p:spPr>
        <p:txBody>
          <a:bodyPr>
            <a:noAutofit/>
          </a:bodyPr>
          <a:lstStyle/>
          <a:p>
            <a:r>
              <a:rPr lang="ar-SA" sz="4800" b="1" spc="-50" dirty="0">
                <a:solidFill>
                  <a:schemeClr val="accent2">
                    <a:lumMod val="50000"/>
                  </a:schemeClr>
                </a:solidFill>
              </a:rPr>
              <a:t>إصابات جرثومية أو فيروسية تسبب الاجهاض المتكرر</a:t>
            </a:r>
            <a:r>
              <a:rPr lang="en-US" sz="4800" b="1" spc="-50" dirty="0">
                <a:solidFill>
                  <a:schemeClr val="accent2">
                    <a:lumMod val="50000"/>
                  </a:schemeClr>
                </a:solidFill>
              </a:rPr>
              <a:t>    </a:t>
            </a:r>
          </a:p>
        </p:txBody>
      </p:sp>
      <p:sp>
        <p:nvSpPr>
          <p:cNvPr id="3" name="Subtitle 2"/>
          <p:cNvSpPr>
            <a:spLocks noGrp="1"/>
          </p:cNvSpPr>
          <p:nvPr>
            <p:ph type="subTitle" idx="1"/>
          </p:nvPr>
        </p:nvSpPr>
        <p:spPr>
          <a:xfrm>
            <a:off x="1258956" y="2690192"/>
            <a:ext cx="10251100" cy="3827429"/>
          </a:xfrm>
        </p:spPr>
        <p:txBody>
          <a:bodyPr>
            <a:noAutofit/>
          </a:bodyPr>
          <a:lstStyle/>
          <a:p>
            <a:pPr marL="457200" indent="-457200" algn="just" rtl="1">
              <a:buFont typeface="Wingdings" panose="05000000000000000000" pitchFamily="2" charset="2"/>
              <a:buChar char="v"/>
            </a:pPr>
            <a:r>
              <a:rPr lang="ar-SA" b="1" dirty="0">
                <a:solidFill>
                  <a:schemeClr val="accent6">
                    <a:lumMod val="50000"/>
                  </a:schemeClr>
                </a:solidFill>
              </a:rPr>
              <a:t>أي إصابة شديدة جرثومية كانت أو فيروسية يمكن أن تؤدي إلى الإجهاض</a:t>
            </a:r>
            <a:r>
              <a:rPr lang="ar-JO" b="1" dirty="0">
                <a:solidFill>
                  <a:schemeClr val="accent6">
                    <a:lumMod val="50000"/>
                  </a:schemeClr>
                </a:solidFill>
              </a:rPr>
              <a:t>،</a:t>
            </a:r>
            <a:r>
              <a:rPr lang="ar-SA" b="1" dirty="0">
                <a:solidFill>
                  <a:schemeClr val="accent6">
                    <a:lumMod val="50000"/>
                  </a:schemeClr>
                </a:solidFill>
              </a:rPr>
              <a:t>مثل الإصابة بداء القطط </a:t>
            </a:r>
            <a:r>
              <a:rPr lang="ar-JO" b="1" dirty="0">
                <a:solidFill>
                  <a:schemeClr val="accent6">
                    <a:lumMod val="50000"/>
                  </a:schemeClr>
                </a:solidFill>
              </a:rPr>
              <a:t>(</a:t>
            </a:r>
            <a:r>
              <a:rPr lang="en-US" b="1" dirty="0">
                <a:solidFill>
                  <a:schemeClr val="accent6">
                    <a:lumMod val="50000"/>
                  </a:schemeClr>
                </a:solidFill>
              </a:rPr>
              <a:t>Toxoplasmosis</a:t>
            </a:r>
            <a:r>
              <a:rPr lang="ar-JO" b="1" dirty="0">
                <a:solidFill>
                  <a:schemeClr val="accent6">
                    <a:lumMod val="50000"/>
                  </a:schemeClr>
                </a:solidFill>
              </a:rPr>
              <a:t>)</a:t>
            </a:r>
            <a:r>
              <a:rPr lang="ar-SA" b="1" dirty="0">
                <a:solidFill>
                  <a:schemeClr val="accent6">
                    <a:lumMod val="50000"/>
                  </a:schemeClr>
                </a:solidFill>
              </a:rPr>
              <a:t> </a:t>
            </a:r>
            <a:r>
              <a:rPr lang="ar-JO" b="1" dirty="0">
                <a:solidFill>
                  <a:schemeClr val="accent6">
                    <a:lumMod val="50000"/>
                  </a:schemeClr>
                </a:solidFill>
              </a:rPr>
              <a:t>أ</a:t>
            </a:r>
            <a:r>
              <a:rPr lang="ar-SA" b="1" dirty="0">
                <a:solidFill>
                  <a:schemeClr val="accent6">
                    <a:lumMod val="50000"/>
                  </a:schemeClr>
                </a:solidFill>
              </a:rPr>
              <a:t>والحصبة الألمانية </a:t>
            </a:r>
            <a:r>
              <a:rPr lang="ar-JO" b="1" dirty="0">
                <a:solidFill>
                  <a:schemeClr val="accent6">
                    <a:lumMod val="50000"/>
                  </a:schemeClr>
                </a:solidFill>
              </a:rPr>
              <a:t>(</a:t>
            </a:r>
            <a:r>
              <a:rPr lang="en-US" b="1" dirty="0">
                <a:solidFill>
                  <a:schemeClr val="accent6">
                    <a:lumMod val="50000"/>
                  </a:schemeClr>
                </a:solidFill>
              </a:rPr>
              <a:t>Rubella</a:t>
            </a:r>
            <a:r>
              <a:rPr lang="ar-JO" b="1" dirty="0">
                <a:solidFill>
                  <a:schemeClr val="accent6">
                    <a:lumMod val="50000"/>
                  </a:schemeClr>
                </a:solidFill>
              </a:rPr>
              <a:t>) </a:t>
            </a:r>
            <a:r>
              <a:rPr lang="ar-SA" b="1" dirty="0">
                <a:solidFill>
                  <a:schemeClr val="accent6">
                    <a:lumMod val="50000"/>
                  </a:schemeClr>
                </a:solidFill>
              </a:rPr>
              <a:t>أو </a:t>
            </a:r>
            <a:r>
              <a:rPr lang="en-US" b="1" dirty="0">
                <a:solidFill>
                  <a:schemeClr val="accent6">
                    <a:lumMod val="50000"/>
                  </a:schemeClr>
                </a:solidFill>
              </a:rPr>
              <a:t>Listeriosis)</a:t>
            </a:r>
            <a:r>
              <a:rPr lang="ar-JO" b="1" dirty="0">
                <a:solidFill>
                  <a:schemeClr val="accent6">
                    <a:lumMod val="50000"/>
                  </a:schemeClr>
                </a:solidFill>
              </a:rPr>
              <a:t>)</a:t>
            </a:r>
            <a:r>
              <a:rPr lang="ar-SA" b="1" dirty="0">
                <a:solidFill>
                  <a:schemeClr val="accent6">
                    <a:lumMod val="50000"/>
                  </a:schemeClr>
                </a:solidFill>
              </a:rPr>
              <a:t> أو</a:t>
            </a:r>
            <a:r>
              <a:rPr lang="en-US" b="1" dirty="0">
                <a:solidFill>
                  <a:schemeClr val="accent6">
                    <a:lumMod val="50000"/>
                  </a:schemeClr>
                </a:solidFill>
              </a:rPr>
              <a:t> (Herpes)</a:t>
            </a:r>
            <a:r>
              <a:rPr lang="ar-SA" b="1" dirty="0">
                <a:solidFill>
                  <a:schemeClr val="accent6">
                    <a:lumMod val="50000"/>
                  </a:schemeClr>
                </a:solidFill>
              </a:rPr>
              <a:t>، وتعرف اختصارا ب </a:t>
            </a:r>
            <a:r>
              <a:rPr lang="en-US" b="1" dirty="0">
                <a:solidFill>
                  <a:schemeClr val="accent6">
                    <a:lumMod val="50000"/>
                  </a:schemeClr>
                </a:solidFill>
              </a:rPr>
              <a:t>TORCH</a:t>
            </a:r>
            <a:r>
              <a:rPr lang="ar-SA" b="1" dirty="0">
                <a:solidFill>
                  <a:schemeClr val="accent6">
                    <a:lumMod val="50000"/>
                  </a:schemeClr>
                </a:solidFill>
              </a:rPr>
              <a:t>.</a:t>
            </a:r>
          </a:p>
          <a:p>
            <a:pPr marL="457200" indent="-457200" algn="just" rtl="1">
              <a:buFont typeface="Wingdings" panose="05000000000000000000" pitchFamily="2" charset="2"/>
              <a:buChar char="v"/>
            </a:pPr>
            <a:endParaRPr lang="en-US" b="1" dirty="0">
              <a:solidFill>
                <a:schemeClr val="accent6">
                  <a:lumMod val="50000"/>
                </a:schemeClr>
              </a:solidFill>
            </a:endParaRPr>
          </a:p>
          <a:p>
            <a:pPr marL="457200" indent="-457200" algn="just" rtl="1">
              <a:buFont typeface="Wingdings" panose="05000000000000000000" pitchFamily="2" charset="2"/>
              <a:buChar char="v"/>
            </a:pPr>
            <a:r>
              <a:rPr lang="ar-SA" b="1" dirty="0">
                <a:solidFill>
                  <a:schemeClr val="accent6">
                    <a:lumMod val="50000"/>
                  </a:schemeClr>
                </a:solidFill>
              </a:rPr>
              <a:t>إصابة </a:t>
            </a:r>
            <a:r>
              <a:rPr lang="ar-JO" b="1" dirty="0">
                <a:solidFill>
                  <a:schemeClr val="accent6">
                    <a:lumMod val="50000"/>
                  </a:schemeClr>
                </a:solidFill>
              </a:rPr>
              <a:t>المهبل </a:t>
            </a:r>
            <a:r>
              <a:rPr lang="ar-SA" b="1" dirty="0">
                <a:solidFill>
                  <a:schemeClr val="accent6">
                    <a:lumMod val="50000"/>
                  </a:schemeClr>
                </a:solidFill>
              </a:rPr>
              <a:t>البكتيرية تسبب الإسقاط في الجزء الثاني من الحمل كما قد تسبب الولادة المبكرة والعلاج في هذه الحالة يتم بالمضادات الحيوية</a:t>
            </a:r>
            <a:r>
              <a:rPr lang="ar-JO" b="1" dirty="0">
                <a:solidFill>
                  <a:schemeClr val="accent6">
                    <a:lumMod val="50000"/>
                  </a:schemeClr>
                </a:solidFill>
              </a:rPr>
              <a:t>.</a:t>
            </a:r>
          </a:p>
          <a:p>
            <a:pPr marL="342900" indent="-342900" algn="just" rtl="1">
              <a:buFont typeface="Wingdings" panose="05000000000000000000" pitchFamily="2" charset="2"/>
              <a:buChar char="v"/>
            </a:pPr>
            <a:endParaRPr lang="en-US" b="1" dirty="0">
              <a:solidFill>
                <a:schemeClr val="accent6">
                  <a:lumMod val="50000"/>
                </a:schemeClr>
              </a:solidFill>
            </a:endParaRPr>
          </a:p>
          <a:p>
            <a:pPr marL="342900" indent="-342900" algn="just" rtl="1">
              <a:buFont typeface="Wingdings" panose="05000000000000000000" pitchFamily="2" charset="2"/>
              <a:buChar char="v"/>
            </a:pPr>
            <a:r>
              <a:rPr lang="ar-SA" b="1" dirty="0">
                <a:solidFill>
                  <a:schemeClr val="accent6">
                    <a:lumMod val="50000"/>
                  </a:schemeClr>
                </a:solidFill>
              </a:rPr>
              <a:t>بعض حالات </a:t>
            </a:r>
            <a:r>
              <a:rPr lang="ar-JO" b="1" dirty="0">
                <a:solidFill>
                  <a:schemeClr val="accent6">
                    <a:lumMod val="50000"/>
                  </a:schemeClr>
                </a:solidFill>
              </a:rPr>
              <a:t>التهاب عنق الرحم(</a:t>
            </a:r>
            <a:r>
              <a:rPr lang="en-US" b="1" dirty="0">
                <a:solidFill>
                  <a:schemeClr val="accent6">
                    <a:lumMod val="50000"/>
                  </a:schemeClr>
                </a:solidFill>
              </a:rPr>
              <a:t>Endometritis</a:t>
            </a:r>
            <a:r>
              <a:rPr lang="ar-JO" b="1" dirty="0">
                <a:solidFill>
                  <a:schemeClr val="accent6">
                    <a:lumMod val="50000"/>
                  </a:schemeClr>
                </a:solidFill>
              </a:rPr>
              <a:t>)</a:t>
            </a:r>
            <a:r>
              <a:rPr lang="ar-SA" b="1" dirty="0">
                <a:solidFill>
                  <a:schemeClr val="accent6">
                    <a:lumMod val="50000"/>
                  </a:schemeClr>
                </a:solidFill>
              </a:rPr>
              <a:t> تسبب الاجهاض المتكرر وإعطاء علاج </a:t>
            </a:r>
            <a:r>
              <a:rPr lang="en-US" b="1" dirty="0">
                <a:solidFill>
                  <a:schemeClr val="accent6">
                    <a:lumMod val="50000"/>
                  </a:schemeClr>
                </a:solidFill>
              </a:rPr>
              <a:t>Doxycycline</a:t>
            </a:r>
            <a:r>
              <a:rPr lang="ar-SA" b="1" dirty="0">
                <a:solidFill>
                  <a:schemeClr val="accent6">
                    <a:lumMod val="50000"/>
                  </a:schemeClr>
                </a:solidFill>
              </a:rPr>
              <a:t> يعالج هذه الحالات.</a:t>
            </a:r>
            <a:endParaRPr lang="en-US" b="1" dirty="0">
              <a:solidFill>
                <a:schemeClr val="accent6">
                  <a:lumMod val="50000"/>
                </a:schemeClr>
              </a:solidFill>
            </a:endParaRPr>
          </a:p>
        </p:txBody>
      </p:sp>
      <p:pic>
        <p:nvPicPr>
          <p:cNvPr id="6146" name="Picture 2" descr="Image result for toxoplasmosis">
            <a:extLst>
              <a:ext uri="{FF2B5EF4-FFF2-40B4-BE49-F238E27FC236}">
                <a16:creationId xmlns:a16="http://schemas.microsoft.com/office/drawing/2014/main" id="{546659C1-9D1B-41A9-B9D2-1253E18E4BC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5511346" cy="23423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1531992"/>
      </p:ext>
    </p:extLst>
  </p:cSld>
  <p:clrMapOvr>
    <a:masterClrMapping/>
  </p:clrMapOvr>
  <mc:AlternateContent xmlns:mc="http://schemas.openxmlformats.org/markup-compatibility/2006">
    <mc:Choice xmlns:p14="http://schemas.microsoft.com/office/powerpoint/2010/main" Requires="p14">
      <p:transition spd="slow" p14:dur="2000" advTm="23049">
        <p14:prism isContent="1"/>
      </p:transition>
    </mc:Choice>
    <mc:Fallback>
      <p:transition spd="slow" advTm="2304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 presetClass="entr" presetSubtype="0" fill="hold" nodeType="afterEffect">
                                  <p:stCondLst>
                                    <p:cond delay="0"/>
                                  </p:stCondLst>
                                  <p:childTnLst>
                                    <p:set>
                                      <p:cBhvr>
                                        <p:cTn id="12" dur="1" fill="hold">
                                          <p:stCondLst>
                                            <p:cond delay="0"/>
                                          </p:stCondLst>
                                        </p:cTn>
                                        <p:tgtEl>
                                          <p:spTgt spid="6146"/>
                                        </p:tgtEl>
                                        <p:attrNameLst>
                                          <p:attrName>style.visibility</p:attrName>
                                        </p:attrNameLst>
                                      </p:cBhvr>
                                      <p:to>
                                        <p:strVal val="visible"/>
                                      </p:to>
                                    </p:set>
                                  </p:childTnLst>
                                </p:cTn>
                              </p:par>
                            </p:childTnLst>
                          </p:cTn>
                        </p:par>
                        <p:par>
                          <p:cTn id="13" fill="hold">
                            <p:stCondLst>
                              <p:cond delay="1000"/>
                            </p:stCondLst>
                            <p:childTnLst>
                              <p:par>
                                <p:cTn id="14" presetID="6" presetClass="entr" presetSubtype="16" fill="hold" grpId="0" nodeType="after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circle(in)">
                                      <p:cBhvr>
                                        <p:cTn id="16" dur="2000"/>
                                        <p:tgtEl>
                                          <p:spTgt spid="3">
                                            <p:txEl>
                                              <p:pRg st="0" end="0"/>
                                            </p:txEl>
                                          </p:spTgt>
                                        </p:tgtEl>
                                      </p:cBhvr>
                                    </p:animEffect>
                                  </p:childTnLst>
                                </p:cTn>
                              </p:par>
                            </p:childTnLst>
                          </p:cTn>
                        </p:par>
                        <p:par>
                          <p:cTn id="17" fill="hold">
                            <p:stCondLst>
                              <p:cond delay="3000"/>
                            </p:stCondLst>
                            <p:childTnLst>
                              <p:par>
                                <p:cTn id="18" presetID="6" presetClass="entr" presetSubtype="16" fill="hold" grpId="0" nodeType="after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circle(in)">
                                      <p:cBhvr>
                                        <p:cTn id="20" dur="2000"/>
                                        <p:tgtEl>
                                          <p:spTgt spid="3">
                                            <p:txEl>
                                              <p:pRg st="2" end="2"/>
                                            </p:txEl>
                                          </p:spTgt>
                                        </p:tgtEl>
                                      </p:cBhvr>
                                    </p:animEffect>
                                  </p:childTnLst>
                                </p:cTn>
                              </p:par>
                            </p:childTnLst>
                          </p:cTn>
                        </p:par>
                        <p:par>
                          <p:cTn id="21" fill="hold">
                            <p:stCondLst>
                              <p:cond delay="5000"/>
                            </p:stCondLst>
                            <p:childTnLst>
                              <p:par>
                                <p:cTn id="22" presetID="6" presetClass="entr" presetSubtype="16" fill="hold" grpId="0" nodeType="after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circle(in)">
                                      <p:cBhvr>
                                        <p:cTn id="24"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36852" y="242346"/>
            <a:ext cx="8718293" cy="1067014"/>
          </a:xfrm>
        </p:spPr>
        <p:txBody>
          <a:bodyPr>
            <a:normAutofit/>
          </a:bodyPr>
          <a:lstStyle/>
          <a:p>
            <a:r>
              <a:rPr lang="ar-SA" sz="4800" b="1" spc="-50" dirty="0">
                <a:solidFill>
                  <a:schemeClr val="accent2">
                    <a:lumMod val="50000"/>
                  </a:schemeClr>
                </a:solidFill>
              </a:rPr>
              <a:t>أسباب بيئية تسبب الاجهاض المتكرر</a:t>
            </a:r>
            <a:endParaRPr lang="en-US" sz="4800" b="1" spc="-50" dirty="0">
              <a:solidFill>
                <a:schemeClr val="accent2">
                  <a:lumMod val="50000"/>
                </a:schemeClr>
              </a:solidFill>
            </a:endParaRPr>
          </a:p>
        </p:txBody>
      </p:sp>
      <p:sp>
        <p:nvSpPr>
          <p:cNvPr id="3" name="Subtitle 2"/>
          <p:cNvSpPr>
            <a:spLocks noGrp="1"/>
          </p:cNvSpPr>
          <p:nvPr>
            <p:ph type="subTitle" idx="1"/>
          </p:nvPr>
        </p:nvSpPr>
        <p:spPr>
          <a:xfrm>
            <a:off x="683037" y="2006856"/>
            <a:ext cx="10825925" cy="4742287"/>
          </a:xfrm>
        </p:spPr>
        <p:txBody>
          <a:bodyPr>
            <a:normAutofit fontScale="25000" lnSpcReduction="20000"/>
          </a:bodyPr>
          <a:lstStyle/>
          <a:p>
            <a:pPr algn="just"/>
            <a:r>
              <a:rPr lang="ar-SA" b="1" dirty="0"/>
              <a:t> </a:t>
            </a:r>
            <a:endParaRPr lang="en-US" sz="14400" dirty="0"/>
          </a:p>
          <a:p>
            <a:pPr algn="just" rtl="1"/>
            <a:r>
              <a:rPr lang="ar-SA" sz="14400" dirty="0"/>
              <a:t>- </a:t>
            </a:r>
            <a:r>
              <a:rPr lang="ar-SA" sz="12800" b="1" dirty="0">
                <a:solidFill>
                  <a:schemeClr val="accent6">
                    <a:lumMod val="50000"/>
                  </a:schemeClr>
                </a:solidFill>
              </a:rPr>
              <a:t>التعرض للإشعاع بكميات كبيرة</a:t>
            </a:r>
            <a:endParaRPr lang="en-US" sz="12800" b="1" dirty="0">
              <a:solidFill>
                <a:schemeClr val="accent6">
                  <a:lumMod val="50000"/>
                </a:schemeClr>
              </a:solidFill>
            </a:endParaRPr>
          </a:p>
          <a:p>
            <a:pPr algn="just" rtl="1"/>
            <a:r>
              <a:rPr lang="ar-SA" sz="12800" b="1" dirty="0">
                <a:solidFill>
                  <a:schemeClr val="accent6">
                    <a:lumMod val="50000"/>
                  </a:schemeClr>
                </a:solidFill>
              </a:rPr>
              <a:t>- العلاج الكيماوي للسرطان</a:t>
            </a:r>
            <a:endParaRPr lang="en-US" sz="12800" b="1" dirty="0">
              <a:solidFill>
                <a:schemeClr val="accent6">
                  <a:lumMod val="50000"/>
                </a:schemeClr>
              </a:solidFill>
            </a:endParaRPr>
          </a:p>
          <a:p>
            <a:pPr algn="just" rtl="1"/>
            <a:r>
              <a:rPr lang="ar-SA" sz="12800" b="1" dirty="0">
                <a:solidFill>
                  <a:schemeClr val="accent6">
                    <a:lumMod val="50000"/>
                  </a:schemeClr>
                </a:solidFill>
              </a:rPr>
              <a:t>- التدخين لدى الرجل والمرأة </a:t>
            </a:r>
            <a:endParaRPr lang="en-US" sz="12800" b="1" dirty="0">
              <a:solidFill>
                <a:schemeClr val="accent6">
                  <a:lumMod val="50000"/>
                </a:schemeClr>
              </a:solidFill>
            </a:endParaRPr>
          </a:p>
          <a:p>
            <a:pPr algn="just" rtl="1"/>
            <a:r>
              <a:rPr lang="ar-SA" sz="12800" b="1" dirty="0">
                <a:solidFill>
                  <a:schemeClr val="accent6">
                    <a:lumMod val="50000"/>
                  </a:schemeClr>
                </a:solidFill>
              </a:rPr>
              <a:t>- تناول الكحول بكميات كبيرة</a:t>
            </a:r>
            <a:endParaRPr lang="en-US" sz="12800" b="1" dirty="0">
              <a:solidFill>
                <a:schemeClr val="accent6">
                  <a:lumMod val="50000"/>
                </a:schemeClr>
              </a:solidFill>
            </a:endParaRPr>
          </a:p>
          <a:p>
            <a:pPr algn="just" rtl="1"/>
            <a:r>
              <a:rPr lang="ar-SA" sz="12800" b="1" dirty="0">
                <a:solidFill>
                  <a:schemeClr val="accent6">
                    <a:lumMod val="50000"/>
                  </a:schemeClr>
                </a:solidFill>
              </a:rPr>
              <a:t>- التعرض لمواد كيماوية مثال على ذلك غاز التخدير</a:t>
            </a:r>
            <a:r>
              <a:rPr lang="ar-JO" sz="12800" b="1" dirty="0">
                <a:solidFill>
                  <a:schemeClr val="accent6">
                    <a:lumMod val="50000"/>
                  </a:schemeClr>
                </a:solidFill>
              </a:rPr>
              <a:t>،</a:t>
            </a:r>
            <a:r>
              <a:rPr lang="ar-SA" sz="12800" b="1" dirty="0">
                <a:solidFill>
                  <a:schemeClr val="accent6">
                    <a:lumMod val="50000"/>
                  </a:schemeClr>
                </a:solidFill>
              </a:rPr>
              <a:t> الفورمالين</a:t>
            </a:r>
            <a:r>
              <a:rPr lang="ar-JO" sz="12800" b="1" dirty="0">
                <a:solidFill>
                  <a:schemeClr val="accent6">
                    <a:lumMod val="50000"/>
                  </a:schemeClr>
                </a:solidFill>
              </a:rPr>
              <a:t>،</a:t>
            </a:r>
            <a:r>
              <a:rPr lang="ar-SA" sz="12800" b="1" dirty="0">
                <a:solidFill>
                  <a:schemeClr val="accent6">
                    <a:lumMod val="50000"/>
                  </a:schemeClr>
                </a:solidFill>
              </a:rPr>
              <a:t> البنزين</a:t>
            </a:r>
            <a:r>
              <a:rPr lang="ar-JO" sz="12800" b="1" dirty="0">
                <a:solidFill>
                  <a:schemeClr val="accent6">
                    <a:lumMod val="50000"/>
                  </a:schemeClr>
                </a:solidFill>
              </a:rPr>
              <a:t>،</a:t>
            </a:r>
            <a:r>
              <a:rPr lang="ar-SA" sz="12800" b="1" dirty="0">
                <a:solidFill>
                  <a:schemeClr val="accent6">
                    <a:lumMod val="50000"/>
                  </a:schemeClr>
                </a:solidFill>
              </a:rPr>
              <a:t> الرصاص</a:t>
            </a:r>
            <a:r>
              <a:rPr lang="ar-JO" sz="12800" b="1" dirty="0">
                <a:solidFill>
                  <a:schemeClr val="accent6">
                    <a:lumMod val="50000"/>
                  </a:schemeClr>
                </a:solidFill>
              </a:rPr>
              <a:t>،</a:t>
            </a:r>
            <a:r>
              <a:rPr lang="ar-SA" sz="12800" b="1" dirty="0">
                <a:solidFill>
                  <a:schemeClr val="accent6">
                    <a:lumMod val="50000"/>
                  </a:schemeClr>
                </a:solidFill>
              </a:rPr>
              <a:t> الزرنيخ</a:t>
            </a:r>
            <a:r>
              <a:rPr lang="ar-JO" sz="12800" b="1" dirty="0">
                <a:solidFill>
                  <a:schemeClr val="accent6">
                    <a:lumMod val="50000"/>
                  </a:schemeClr>
                </a:solidFill>
              </a:rPr>
              <a:t>.</a:t>
            </a:r>
            <a:endParaRPr lang="en-US" sz="12800" b="1" dirty="0">
              <a:solidFill>
                <a:schemeClr val="accent6">
                  <a:lumMod val="50000"/>
                </a:schemeClr>
              </a:solidFill>
            </a:endParaRPr>
          </a:p>
          <a:p>
            <a:pPr algn="just" rtl="1"/>
            <a:r>
              <a:rPr lang="ar-SA" sz="12800" b="1" dirty="0">
                <a:solidFill>
                  <a:schemeClr val="accent6">
                    <a:lumMod val="50000"/>
                  </a:schemeClr>
                </a:solidFill>
              </a:rPr>
              <a:t>- التعرض للصدمات الفيزيائية القوية جدا أما الصدمات الخفيفة فهي فعليا لا تؤثر و</a:t>
            </a:r>
            <a:r>
              <a:rPr lang="ar-JO" sz="12800" b="1" dirty="0">
                <a:solidFill>
                  <a:schemeClr val="accent6">
                    <a:lumMod val="50000"/>
                  </a:schemeClr>
                </a:solidFill>
              </a:rPr>
              <a:t>إ</a:t>
            </a:r>
            <a:r>
              <a:rPr lang="ar-SA" sz="12800" b="1" dirty="0">
                <a:solidFill>
                  <a:schemeClr val="accent6">
                    <a:lumMod val="50000"/>
                  </a:schemeClr>
                </a:solidFill>
              </a:rPr>
              <a:t>ن كانت محط اتهام معظم السيدات .</a:t>
            </a:r>
            <a:endParaRPr lang="en-US" sz="12800" b="1" dirty="0">
              <a:solidFill>
                <a:schemeClr val="accent6">
                  <a:lumMod val="50000"/>
                </a:schemeClr>
              </a:solidFill>
            </a:endParaRPr>
          </a:p>
        </p:txBody>
      </p:sp>
      <p:pic>
        <p:nvPicPr>
          <p:cNvPr id="8194" name="Picture 2" descr="Image result for smoking pregnant women">
            <a:extLst>
              <a:ext uri="{FF2B5EF4-FFF2-40B4-BE49-F238E27FC236}">
                <a16:creationId xmlns:a16="http://schemas.microsoft.com/office/drawing/2014/main" id="{869E39DE-FBE6-4577-ACC5-AAD37D8631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78877"/>
            <a:ext cx="2934804" cy="22011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9269050"/>
      </p:ext>
    </p:extLst>
  </p:cSld>
  <p:clrMapOvr>
    <a:masterClrMapping/>
  </p:clrMapOvr>
  <mc:AlternateContent xmlns:mc="http://schemas.openxmlformats.org/markup-compatibility/2006">
    <mc:Choice xmlns:p14="http://schemas.microsoft.com/office/powerpoint/2010/main" Requires="p14">
      <p:transition spd="slow" p14:dur="1200" advTm="22685">
        <p14:prism/>
      </p:transition>
    </mc:Choice>
    <mc:Fallback>
      <p:transition spd="slow" advTm="2268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8194"/>
                                        </p:tgtEl>
                                        <p:attrNameLst>
                                          <p:attrName>style.visibility</p:attrName>
                                        </p:attrNameLst>
                                      </p:cBhvr>
                                      <p:to>
                                        <p:strVal val="visible"/>
                                      </p:to>
                                    </p:set>
                                  </p:childTnLst>
                                </p:cTn>
                              </p:par>
                            </p:childTnLst>
                          </p:cTn>
                        </p:par>
                        <p:par>
                          <p:cTn id="11" fill="hold">
                            <p:stCondLst>
                              <p:cond delay="500"/>
                            </p:stCondLst>
                            <p:childTnLst>
                              <p:par>
                                <p:cTn id="12" presetID="42" presetClass="entr" presetSubtype="0" fill="hold" grpId="0"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7" fill="hold">
                            <p:stCondLst>
                              <p:cond delay="1500"/>
                            </p:stCondLst>
                            <p:childTnLst>
                              <p:par>
                                <p:cTn id="18" presetID="42" presetClass="entr" presetSubtype="0" fill="hold" grpId="0" nodeType="after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23" fill="hold">
                            <p:stCondLst>
                              <p:cond delay="2500"/>
                            </p:stCondLst>
                            <p:childTnLst>
                              <p:par>
                                <p:cTn id="24" presetID="42" presetClass="entr" presetSubtype="0" fill="hold" grpId="0" nodeType="after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1000"/>
                                        <p:tgtEl>
                                          <p:spTgt spid="3">
                                            <p:txEl>
                                              <p:pRg st="2" end="2"/>
                                            </p:txEl>
                                          </p:spTgt>
                                        </p:tgtEl>
                                      </p:cBhvr>
                                    </p:animEffect>
                                    <p:anim calcmode="lin" valueType="num">
                                      <p:cBhvr>
                                        <p:cTn id="2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9" fill="hold">
                            <p:stCondLst>
                              <p:cond delay="3500"/>
                            </p:stCondLst>
                            <p:childTnLst>
                              <p:par>
                                <p:cTn id="30" presetID="42" presetClass="entr" presetSubtype="0" fill="hold" grpId="0" nodeType="after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1000"/>
                                        <p:tgtEl>
                                          <p:spTgt spid="3">
                                            <p:txEl>
                                              <p:pRg st="3" end="3"/>
                                            </p:txEl>
                                          </p:spTgt>
                                        </p:tgtEl>
                                      </p:cBhvr>
                                    </p:animEffect>
                                    <p:anim calcmode="lin" valueType="num">
                                      <p:cBhvr>
                                        <p:cTn id="3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35" fill="hold">
                            <p:stCondLst>
                              <p:cond delay="4500"/>
                            </p:stCondLst>
                            <p:childTnLst>
                              <p:par>
                                <p:cTn id="36" presetID="42" presetClass="entr" presetSubtype="0" fill="hold" grpId="0" nodeType="after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Effect transition="in" filter="fade">
                                      <p:cBhvr>
                                        <p:cTn id="38" dur="1000"/>
                                        <p:tgtEl>
                                          <p:spTgt spid="3">
                                            <p:txEl>
                                              <p:pRg st="4" end="4"/>
                                            </p:txEl>
                                          </p:spTgt>
                                        </p:tgtEl>
                                      </p:cBhvr>
                                    </p:animEffect>
                                    <p:anim calcmode="lin" valueType="num">
                                      <p:cBhvr>
                                        <p:cTn id="3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41" fill="hold">
                            <p:stCondLst>
                              <p:cond delay="5500"/>
                            </p:stCondLst>
                            <p:childTnLst>
                              <p:par>
                                <p:cTn id="42" presetID="42" presetClass="entr" presetSubtype="0" fill="hold" grpId="0" nodeType="after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Effect transition="in" filter="fade">
                                      <p:cBhvr>
                                        <p:cTn id="44" dur="1000"/>
                                        <p:tgtEl>
                                          <p:spTgt spid="3">
                                            <p:txEl>
                                              <p:pRg st="5" end="5"/>
                                            </p:txEl>
                                          </p:spTgt>
                                        </p:tgtEl>
                                      </p:cBhvr>
                                    </p:animEffect>
                                    <p:anim calcmode="lin" valueType="num">
                                      <p:cBhvr>
                                        <p:cTn id="4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par>
                          <p:cTn id="47" fill="hold">
                            <p:stCondLst>
                              <p:cond delay="6500"/>
                            </p:stCondLst>
                            <p:childTnLst>
                              <p:par>
                                <p:cTn id="48" presetID="42" presetClass="entr" presetSubtype="0" fill="hold" grpId="0" nodeType="afterEffect">
                                  <p:stCondLst>
                                    <p:cond delay="0"/>
                                  </p:stCondLst>
                                  <p:childTnLst>
                                    <p:set>
                                      <p:cBhvr>
                                        <p:cTn id="49" dur="1" fill="hold">
                                          <p:stCondLst>
                                            <p:cond delay="0"/>
                                          </p:stCondLst>
                                        </p:cTn>
                                        <p:tgtEl>
                                          <p:spTgt spid="3">
                                            <p:txEl>
                                              <p:pRg st="6" end="6"/>
                                            </p:txEl>
                                          </p:spTgt>
                                        </p:tgtEl>
                                        <p:attrNameLst>
                                          <p:attrName>style.visibility</p:attrName>
                                        </p:attrNameLst>
                                      </p:cBhvr>
                                      <p:to>
                                        <p:strVal val="visible"/>
                                      </p:to>
                                    </p:set>
                                    <p:animEffect transition="in" filter="fade">
                                      <p:cBhvr>
                                        <p:cTn id="50" dur="1000"/>
                                        <p:tgtEl>
                                          <p:spTgt spid="3">
                                            <p:txEl>
                                              <p:pRg st="6" end="6"/>
                                            </p:txEl>
                                          </p:spTgt>
                                        </p:tgtEl>
                                      </p:cBhvr>
                                    </p:animEffect>
                                    <p:anim calcmode="lin" valueType="num">
                                      <p:cBhvr>
                                        <p:cTn id="51"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2"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3598" y="294318"/>
            <a:ext cx="6880053" cy="1340737"/>
          </a:xfrm>
          <a:solidFill>
            <a:schemeClr val="tx1"/>
          </a:solidFill>
        </p:spPr>
        <p:txBody>
          <a:bodyPr>
            <a:noAutofit/>
          </a:bodyPr>
          <a:lstStyle/>
          <a:p>
            <a:pPr algn="ctr"/>
            <a:r>
              <a:rPr lang="ar-SA" sz="4400" b="1" spc="-50" dirty="0">
                <a:solidFill>
                  <a:schemeClr val="accent2">
                    <a:lumMod val="50000"/>
                  </a:schemeClr>
                </a:solidFill>
              </a:rPr>
              <a:t>جهاز ال</a:t>
            </a:r>
            <a:r>
              <a:rPr lang="ar-JO" sz="4400" b="1" spc="-50" dirty="0">
                <a:solidFill>
                  <a:schemeClr val="accent2">
                    <a:lumMod val="50000"/>
                  </a:schemeClr>
                </a:solidFill>
              </a:rPr>
              <a:t>م</a:t>
            </a:r>
            <a:r>
              <a:rPr lang="ar-SA" sz="4400" b="1" spc="-50" dirty="0">
                <a:solidFill>
                  <a:schemeClr val="accent2">
                    <a:lumMod val="50000"/>
                  </a:schemeClr>
                </a:solidFill>
              </a:rPr>
              <a:t>ناعة و الاجهاض المتكرر</a:t>
            </a:r>
            <a:br>
              <a:rPr lang="ar-JO" sz="4400" b="1" spc="-50" dirty="0">
                <a:solidFill>
                  <a:schemeClr val="accent2">
                    <a:lumMod val="50000"/>
                  </a:schemeClr>
                </a:solidFill>
              </a:rPr>
            </a:br>
            <a:r>
              <a:rPr lang="ar-JO" sz="4400" b="1" spc="-50" dirty="0">
                <a:solidFill>
                  <a:schemeClr val="accent2">
                    <a:lumMod val="50000"/>
                  </a:schemeClr>
                </a:solidFill>
              </a:rPr>
              <a:t>)</a:t>
            </a:r>
            <a:r>
              <a:rPr lang="en-US" sz="4400" b="1" spc="-50" dirty="0">
                <a:solidFill>
                  <a:schemeClr val="accent2">
                    <a:lumMod val="50000"/>
                  </a:schemeClr>
                </a:solidFill>
              </a:rPr>
              <a:t>Anti-nuclear antibodies)</a:t>
            </a:r>
          </a:p>
        </p:txBody>
      </p:sp>
      <p:sp>
        <p:nvSpPr>
          <p:cNvPr id="3" name="Subtitle 2"/>
          <p:cNvSpPr>
            <a:spLocks noGrp="1"/>
          </p:cNvSpPr>
          <p:nvPr>
            <p:ph type="subTitle" idx="1"/>
          </p:nvPr>
        </p:nvSpPr>
        <p:spPr>
          <a:xfrm>
            <a:off x="776934" y="2352258"/>
            <a:ext cx="10404143" cy="3942523"/>
          </a:xfrm>
          <a:solidFill>
            <a:schemeClr val="tx1"/>
          </a:solidFill>
        </p:spPr>
        <p:txBody>
          <a:bodyPr>
            <a:noAutofit/>
          </a:bodyPr>
          <a:lstStyle/>
          <a:p>
            <a:pPr marL="342900" indent="-342900" algn="just" rtl="1">
              <a:buFont typeface="Arial" panose="020B0604020202020204" pitchFamily="34" charset="0"/>
              <a:buChar char="•"/>
            </a:pPr>
            <a:endParaRPr lang="ar-JO" dirty="0">
              <a:solidFill>
                <a:srgbClr val="1C5315"/>
              </a:solidFill>
            </a:endParaRPr>
          </a:p>
          <a:p>
            <a:pPr marL="342900" indent="-342900" algn="just" rtl="1">
              <a:buFont typeface="Arial" panose="020B0604020202020204" pitchFamily="34" charset="0"/>
              <a:buChar char="•"/>
            </a:pPr>
            <a:r>
              <a:rPr lang="ar-SA" sz="2400" b="1" dirty="0">
                <a:solidFill>
                  <a:srgbClr val="1C5315"/>
                </a:solidFill>
                <a:latin typeface="+mn-lt"/>
                <a:ea typeface="+mn-ea"/>
                <a:cs typeface="+mn-cs"/>
              </a:rPr>
              <a:t>الجنين نصفه يأتي من الرجل فعلى جسم الأم أن يتفاعل بطريقة لتقبل ذلك الجزء الغريب من غير أن تهاجم الجنين أو ترفضه وهذا دور جهاز المناعة في جسم المرأة الذي يوقف هذا التفاعل بما يسمى </a:t>
            </a:r>
            <a:r>
              <a:rPr lang="en-US" sz="2400" b="1" dirty="0">
                <a:solidFill>
                  <a:srgbClr val="1C5315"/>
                </a:solidFill>
                <a:latin typeface="+mn-lt"/>
                <a:ea typeface="+mn-ea"/>
                <a:cs typeface="+mn-cs"/>
              </a:rPr>
              <a:t>Blocking Antibodies</a:t>
            </a:r>
            <a:r>
              <a:rPr lang="ar-JO" sz="2400" b="1" dirty="0">
                <a:solidFill>
                  <a:srgbClr val="1C5315"/>
                </a:solidFill>
                <a:latin typeface="+mn-lt"/>
                <a:ea typeface="+mn-ea"/>
                <a:cs typeface="+mn-cs"/>
              </a:rPr>
              <a:t>.</a:t>
            </a:r>
            <a:endParaRPr lang="en-US" sz="2400" b="1" dirty="0">
              <a:solidFill>
                <a:srgbClr val="1C5315"/>
              </a:solidFill>
              <a:latin typeface="+mn-lt"/>
              <a:ea typeface="+mn-ea"/>
              <a:cs typeface="+mn-cs"/>
            </a:endParaRPr>
          </a:p>
          <a:p>
            <a:pPr marL="342900" indent="-342900" algn="just" rtl="1">
              <a:buFont typeface="Arial" panose="020B0604020202020204" pitchFamily="34" charset="0"/>
              <a:buChar char="•"/>
            </a:pPr>
            <a:r>
              <a:rPr lang="ar-SA" sz="2400" b="1" dirty="0">
                <a:solidFill>
                  <a:srgbClr val="1C5315"/>
                </a:solidFill>
                <a:latin typeface="+mn-lt"/>
                <a:ea typeface="+mn-ea"/>
                <a:cs typeface="+mn-cs"/>
              </a:rPr>
              <a:t>ووجود خلل في هذا النظام يؤدي الى اعتبار الجنين جسما غريبا يجب مهاجمته ومحاربته لتكون النتيجة الاجهاض المتكرر</a:t>
            </a:r>
            <a:r>
              <a:rPr lang="ar-JO" sz="2400" b="1" dirty="0">
                <a:solidFill>
                  <a:srgbClr val="1C5315"/>
                </a:solidFill>
                <a:latin typeface="+mn-lt"/>
                <a:ea typeface="+mn-ea"/>
                <a:cs typeface="+mn-cs"/>
              </a:rPr>
              <a:t>،</a:t>
            </a:r>
            <a:r>
              <a:rPr lang="ar-SA" sz="2400" b="1" dirty="0">
                <a:solidFill>
                  <a:srgbClr val="1C5315"/>
                </a:solidFill>
                <a:latin typeface="+mn-lt"/>
                <a:ea typeface="+mn-ea"/>
                <a:cs typeface="+mn-cs"/>
              </a:rPr>
              <a:t>ومن الاضطرابات التي تصيب جهاز المناعة وتؤدي الى خلل في مسار عمله :-</a:t>
            </a:r>
            <a:endParaRPr lang="en-US" sz="2400" b="1" dirty="0">
              <a:solidFill>
                <a:srgbClr val="1C5315"/>
              </a:solidFill>
              <a:latin typeface="+mn-lt"/>
              <a:ea typeface="+mn-ea"/>
              <a:cs typeface="+mn-cs"/>
            </a:endParaRPr>
          </a:p>
          <a:p>
            <a:pPr algn="just" rtl="1"/>
            <a:r>
              <a:rPr lang="ar-SA" sz="2400" b="1" dirty="0">
                <a:solidFill>
                  <a:srgbClr val="1C5315"/>
                </a:solidFill>
                <a:latin typeface="+mn-lt"/>
                <a:ea typeface="+mn-ea"/>
                <a:cs typeface="+mn-cs"/>
              </a:rPr>
              <a:t>* أمراض جهاز المناعة مث</a:t>
            </a:r>
            <a:r>
              <a:rPr lang="ar-JO" sz="2400" b="1" dirty="0">
                <a:solidFill>
                  <a:srgbClr val="1C5315"/>
                </a:solidFill>
                <a:latin typeface="+mn-lt"/>
                <a:ea typeface="+mn-ea"/>
                <a:cs typeface="+mn-cs"/>
              </a:rPr>
              <a:t>ل الحمى الذئابية (</a:t>
            </a:r>
            <a:r>
              <a:rPr lang="ar-SA" sz="2400" b="1" dirty="0">
                <a:solidFill>
                  <a:srgbClr val="1C5315"/>
                </a:solidFill>
                <a:latin typeface="+mn-lt"/>
                <a:ea typeface="+mn-ea"/>
                <a:cs typeface="+mn-cs"/>
              </a:rPr>
              <a:t> </a:t>
            </a:r>
            <a:r>
              <a:rPr lang="en-US" sz="2400" b="1" dirty="0">
                <a:solidFill>
                  <a:srgbClr val="1C5315"/>
                </a:solidFill>
                <a:latin typeface="+mn-lt"/>
                <a:ea typeface="+mn-ea"/>
                <a:cs typeface="+mn-cs"/>
              </a:rPr>
              <a:t>Systemic Lupus Erythematosus</a:t>
            </a:r>
            <a:r>
              <a:rPr lang="ar-JO" sz="2400" b="1" dirty="0">
                <a:solidFill>
                  <a:srgbClr val="1C5315"/>
                </a:solidFill>
                <a:latin typeface="+mn-lt"/>
                <a:ea typeface="+mn-ea"/>
                <a:cs typeface="+mn-cs"/>
              </a:rPr>
              <a:t>):</a:t>
            </a:r>
            <a:endParaRPr lang="en-US" sz="2400" b="1" dirty="0">
              <a:solidFill>
                <a:srgbClr val="1C5315"/>
              </a:solidFill>
              <a:latin typeface="+mn-lt"/>
              <a:ea typeface="+mn-ea"/>
              <a:cs typeface="+mn-cs"/>
            </a:endParaRPr>
          </a:p>
          <a:p>
            <a:pPr algn="just" rtl="1"/>
            <a:r>
              <a:rPr lang="ar-SA" sz="2400" b="1" dirty="0">
                <a:solidFill>
                  <a:srgbClr val="1C5315"/>
                </a:solidFill>
                <a:latin typeface="+mn-lt"/>
                <a:ea typeface="+mn-ea"/>
                <a:cs typeface="+mn-cs"/>
              </a:rPr>
              <a:t>وفي هذه الحالة يكّون جسم السيدة أجسام مضادة ضد نفسه وضد المشيمة </a:t>
            </a:r>
            <a:r>
              <a:rPr lang="ar-JO" sz="2400" b="1" dirty="0">
                <a:solidFill>
                  <a:srgbClr val="1C5315"/>
                </a:solidFill>
                <a:latin typeface="+mn-lt"/>
                <a:ea typeface="+mn-ea"/>
                <a:cs typeface="+mn-cs"/>
              </a:rPr>
              <a:t>،</a:t>
            </a:r>
            <a:r>
              <a:rPr lang="ar-SA" sz="2400" b="1" dirty="0">
                <a:solidFill>
                  <a:srgbClr val="1C5315"/>
                </a:solidFill>
                <a:latin typeface="+mn-lt"/>
                <a:ea typeface="+mn-ea"/>
                <a:cs typeface="+mn-cs"/>
              </a:rPr>
              <a:t> الأمر الذي يعيق المشيمة عن آداء وظائفها وانسلاخها مما يؤدي إلى الإجهاض</a:t>
            </a:r>
            <a:r>
              <a:rPr lang="ar-JO" sz="2400" b="1" dirty="0">
                <a:solidFill>
                  <a:srgbClr val="1C5315"/>
                </a:solidFill>
                <a:latin typeface="+mn-lt"/>
                <a:ea typeface="+mn-ea"/>
                <a:cs typeface="+mn-cs"/>
              </a:rPr>
              <a:t>.</a:t>
            </a:r>
            <a:endParaRPr lang="en-US" sz="2400" b="1" dirty="0">
              <a:solidFill>
                <a:srgbClr val="1C5315"/>
              </a:solidFill>
              <a:latin typeface="+mn-lt"/>
              <a:ea typeface="+mn-ea"/>
              <a:cs typeface="+mn-cs"/>
            </a:endParaRPr>
          </a:p>
        </p:txBody>
      </p:sp>
      <p:pic>
        <p:nvPicPr>
          <p:cNvPr id="4" name="Picture 3">
            <a:extLst>
              <a:ext uri="{FF2B5EF4-FFF2-40B4-BE49-F238E27FC236}">
                <a16:creationId xmlns:a16="http://schemas.microsoft.com/office/drawing/2014/main" id="{F856CD8E-F328-42F7-859F-C37D85ECA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93496" y="0"/>
            <a:ext cx="4078265" cy="2763077"/>
          </a:xfrm>
          <a:prstGeom prst="rect">
            <a:avLst/>
          </a:prstGeom>
        </p:spPr>
      </p:pic>
    </p:spTree>
    <p:extLst>
      <p:ext uri="{BB962C8B-B14F-4D97-AF65-F5344CB8AC3E}">
        <p14:creationId xmlns:p14="http://schemas.microsoft.com/office/powerpoint/2010/main" val="1227860574"/>
      </p:ext>
    </p:extLst>
  </p:cSld>
  <p:clrMapOvr>
    <a:masterClrMapping/>
  </p:clrMapOvr>
  <mc:AlternateContent xmlns:mc="http://schemas.openxmlformats.org/markup-compatibility/2006">
    <mc:Choice xmlns:p14="http://schemas.microsoft.com/office/powerpoint/2010/main" Requires="p14">
      <p:transition spd="slow" p14:dur="1250" advTm="37109">
        <p14:flip dir="r"/>
      </p:transition>
    </mc:Choice>
    <mc:Fallback>
      <p:transition spd="slow" advTm="3710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fill="remove" grpId="0" nodeType="withEffect">
                                  <p:stCondLst>
                                    <p:cond delay="0"/>
                                  </p:stCondLst>
                                  <p:childTnLst>
                                    <p:animClr clrSpc="rgb" dir="cw">
                                      <p:cBhvr override="childStyle">
                                        <p:cTn id="6" dur="250" autoRev="1" fill="remove"/>
                                        <p:tgtEl>
                                          <p:spTgt spid="2"/>
                                        </p:tgtEl>
                                        <p:attrNameLst>
                                          <p:attrName>style.color</p:attrName>
                                        </p:attrNameLst>
                                      </p:cBhvr>
                                      <p:to>
                                        <a:schemeClr val="bg1"/>
                                      </p:to>
                                    </p:animClr>
                                    <p:animClr clrSpc="rgb" dir="cw">
                                      <p:cBhvr>
                                        <p:cTn id="7" dur="250" autoRev="1" fill="remove"/>
                                        <p:tgtEl>
                                          <p:spTgt spid="2"/>
                                        </p:tgtEl>
                                        <p:attrNameLst>
                                          <p:attrName>fillcolor</p:attrName>
                                        </p:attrNameLst>
                                      </p:cBhvr>
                                      <p:to>
                                        <a:schemeClr val="bg1"/>
                                      </p:to>
                                    </p:animClr>
                                    <p:set>
                                      <p:cBhvr>
                                        <p:cTn id="8" dur="250" autoRev="1" fill="remove"/>
                                        <p:tgtEl>
                                          <p:spTgt spid="2"/>
                                        </p:tgtEl>
                                        <p:attrNameLst>
                                          <p:attrName>fill.type</p:attrName>
                                        </p:attrNameLst>
                                      </p:cBhvr>
                                      <p:to>
                                        <p:strVal val="solid"/>
                                      </p:to>
                                    </p:set>
                                    <p:set>
                                      <p:cBhvr>
                                        <p:cTn id="9" dur="250" autoRev="1" fill="remove"/>
                                        <p:tgtEl>
                                          <p:spTgt spid="2"/>
                                        </p:tgtEl>
                                        <p:attrNameLst>
                                          <p:attrName>fill.on</p:attrName>
                                        </p:attrNameLst>
                                      </p:cBhvr>
                                      <p:to>
                                        <p:strVal val="true"/>
                                      </p:to>
                                    </p:set>
                                  </p:childTnLst>
                                </p:cTn>
                              </p:par>
                            </p:childTnLst>
                          </p:cTn>
                        </p:par>
                        <p:par>
                          <p:cTn id="10" fill="hold">
                            <p:stCondLst>
                              <p:cond delay="500"/>
                            </p:stCondLst>
                            <p:childTnLst>
                              <p:par>
                                <p:cTn id="11" presetID="1" presetClass="entr" presetSubtype="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par>
                          <p:cTn id="13" fill="hold">
                            <p:stCondLst>
                              <p:cond delay="500"/>
                            </p:stCondLst>
                            <p:childTnLst>
                              <p:par>
                                <p:cTn id="14" presetID="26" presetClass="entr" presetSubtype="0" fill="hold" grpId="0" nodeType="afterEffect">
                                  <p:stCondLst>
                                    <p:cond delay="0"/>
                                  </p:stCondLst>
                                  <p:childTnLst>
                                    <p:set>
                                      <p:cBhvr>
                                        <p:cTn id="15" dur="1" fill="hold">
                                          <p:stCondLst>
                                            <p:cond delay="0"/>
                                          </p:stCondLst>
                                        </p:cTn>
                                        <p:tgtEl>
                                          <p:spTgt spid="3">
                                            <p:bg/>
                                          </p:spTgt>
                                        </p:tgtEl>
                                        <p:attrNameLst>
                                          <p:attrName>style.visibility</p:attrName>
                                        </p:attrNameLst>
                                      </p:cBhvr>
                                      <p:to>
                                        <p:strVal val="visible"/>
                                      </p:to>
                                    </p:set>
                                    <p:animEffect transition="in" filter="wipe(down)">
                                      <p:cBhvr>
                                        <p:cTn id="16" dur="580">
                                          <p:stCondLst>
                                            <p:cond delay="0"/>
                                          </p:stCondLst>
                                        </p:cTn>
                                        <p:tgtEl>
                                          <p:spTgt spid="3">
                                            <p:bg/>
                                          </p:spTgt>
                                        </p:tgtEl>
                                      </p:cBhvr>
                                    </p:animEffect>
                                    <p:anim calcmode="lin" valueType="num">
                                      <p:cBhvr>
                                        <p:cTn id="17" dur="1822" tmFilter="0,0; 0.14,0.36; 0.43,0.73; 0.71,0.91; 1.0,1.0">
                                          <p:stCondLst>
                                            <p:cond delay="0"/>
                                          </p:stCondLst>
                                        </p:cTn>
                                        <p:tgtEl>
                                          <p:spTgt spid="3">
                                            <p:bg/>
                                          </p:spTgt>
                                        </p:tgtEl>
                                        <p:attrNameLst>
                                          <p:attrName>ppt_x</p:attrName>
                                        </p:attrNameLst>
                                      </p:cBhvr>
                                      <p:tavLst>
                                        <p:tav tm="0">
                                          <p:val>
                                            <p:strVal val="#ppt_x-0.25"/>
                                          </p:val>
                                        </p:tav>
                                        <p:tav tm="100000">
                                          <p:val>
                                            <p:strVal val="#ppt_x"/>
                                          </p:val>
                                        </p:tav>
                                      </p:tavLst>
                                    </p:anim>
                                    <p:anim calcmode="lin" valueType="num">
                                      <p:cBhvr>
                                        <p:cTn id="18" dur="664" tmFilter="0.0,0.0; 0.25,0.07; 0.50,0.2; 0.75,0.467; 1.0,1.0">
                                          <p:stCondLst>
                                            <p:cond delay="0"/>
                                          </p:stCondLst>
                                        </p:cTn>
                                        <p:tgtEl>
                                          <p:spTgt spid="3">
                                            <p:bg/>
                                          </p:spTgt>
                                        </p:tgtEl>
                                        <p:attrNameLst>
                                          <p:attrName>ppt_y</p:attrName>
                                        </p:attrNameLst>
                                      </p:cBhvr>
                                      <p:tavLst>
                                        <p:tav tm="0" fmla="#ppt_y-sin(pi*$)/3">
                                          <p:val>
                                            <p:fltVal val="0.5"/>
                                          </p:val>
                                        </p:tav>
                                        <p:tav tm="100000">
                                          <p:val>
                                            <p:fltVal val="1"/>
                                          </p:val>
                                        </p:tav>
                                      </p:tavLst>
                                    </p:anim>
                                    <p:anim calcmode="lin" valueType="num">
                                      <p:cBhvr>
                                        <p:cTn id="19" dur="664" tmFilter="0, 0; 0.125,0.2665; 0.25,0.4; 0.375,0.465; 0.5,0.5;  0.625,0.535; 0.75,0.6; 0.875,0.7335; 1,1">
                                          <p:stCondLst>
                                            <p:cond delay="664"/>
                                          </p:stCondLst>
                                        </p:cTn>
                                        <p:tgtEl>
                                          <p:spTgt spid="3">
                                            <p:bg/>
                                          </p:spTgt>
                                        </p:tgtEl>
                                        <p:attrNameLst>
                                          <p:attrName>ppt_y</p:attrName>
                                        </p:attrNameLst>
                                      </p:cBhvr>
                                      <p:tavLst>
                                        <p:tav tm="0" fmla="#ppt_y-sin(pi*$)/9">
                                          <p:val>
                                            <p:fltVal val="0"/>
                                          </p:val>
                                        </p:tav>
                                        <p:tav tm="100000">
                                          <p:val>
                                            <p:fltVal val="1"/>
                                          </p:val>
                                        </p:tav>
                                      </p:tavLst>
                                    </p:anim>
                                    <p:anim calcmode="lin" valueType="num">
                                      <p:cBhvr>
                                        <p:cTn id="20" dur="332" tmFilter="0, 0; 0.125,0.2665; 0.25,0.4; 0.375,0.465; 0.5,0.5;  0.625,0.535; 0.75,0.6; 0.875,0.7335; 1,1">
                                          <p:stCondLst>
                                            <p:cond delay="1324"/>
                                          </p:stCondLst>
                                        </p:cTn>
                                        <p:tgtEl>
                                          <p:spTgt spid="3">
                                            <p:bg/>
                                          </p:spTgt>
                                        </p:tgtEl>
                                        <p:attrNameLst>
                                          <p:attrName>ppt_y</p:attrName>
                                        </p:attrNameLst>
                                      </p:cBhvr>
                                      <p:tavLst>
                                        <p:tav tm="0" fmla="#ppt_y-sin(pi*$)/27">
                                          <p:val>
                                            <p:fltVal val="0"/>
                                          </p:val>
                                        </p:tav>
                                        <p:tav tm="100000">
                                          <p:val>
                                            <p:fltVal val="1"/>
                                          </p:val>
                                        </p:tav>
                                      </p:tavLst>
                                    </p:anim>
                                    <p:anim calcmode="lin" valueType="num">
                                      <p:cBhvr>
                                        <p:cTn id="21" dur="164" tmFilter="0, 0; 0.125,0.2665; 0.25,0.4; 0.375,0.465; 0.5,0.5;  0.625,0.535; 0.75,0.6; 0.875,0.7335; 1,1">
                                          <p:stCondLst>
                                            <p:cond delay="1656"/>
                                          </p:stCondLst>
                                        </p:cTn>
                                        <p:tgtEl>
                                          <p:spTgt spid="3">
                                            <p:bg/>
                                          </p:spTgt>
                                        </p:tgtEl>
                                        <p:attrNameLst>
                                          <p:attrName>ppt_y</p:attrName>
                                        </p:attrNameLst>
                                      </p:cBhvr>
                                      <p:tavLst>
                                        <p:tav tm="0" fmla="#ppt_y-sin(pi*$)/81">
                                          <p:val>
                                            <p:fltVal val="0"/>
                                          </p:val>
                                        </p:tav>
                                        <p:tav tm="100000">
                                          <p:val>
                                            <p:fltVal val="1"/>
                                          </p:val>
                                        </p:tav>
                                      </p:tavLst>
                                    </p:anim>
                                    <p:animScale>
                                      <p:cBhvr>
                                        <p:cTn id="22" dur="26">
                                          <p:stCondLst>
                                            <p:cond delay="650"/>
                                          </p:stCondLst>
                                        </p:cTn>
                                        <p:tgtEl>
                                          <p:spTgt spid="3">
                                            <p:bg/>
                                          </p:spTgt>
                                        </p:tgtEl>
                                      </p:cBhvr>
                                      <p:to x="100000" y="60000"/>
                                    </p:animScale>
                                    <p:animScale>
                                      <p:cBhvr>
                                        <p:cTn id="23" dur="166" decel="50000">
                                          <p:stCondLst>
                                            <p:cond delay="676"/>
                                          </p:stCondLst>
                                        </p:cTn>
                                        <p:tgtEl>
                                          <p:spTgt spid="3">
                                            <p:bg/>
                                          </p:spTgt>
                                        </p:tgtEl>
                                      </p:cBhvr>
                                      <p:to x="100000" y="100000"/>
                                    </p:animScale>
                                    <p:animScale>
                                      <p:cBhvr>
                                        <p:cTn id="24" dur="26">
                                          <p:stCondLst>
                                            <p:cond delay="1312"/>
                                          </p:stCondLst>
                                        </p:cTn>
                                        <p:tgtEl>
                                          <p:spTgt spid="3">
                                            <p:bg/>
                                          </p:spTgt>
                                        </p:tgtEl>
                                      </p:cBhvr>
                                      <p:to x="100000" y="80000"/>
                                    </p:animScale>
                                    <p:animScale>
                                      <p:cBhvr>
                                        <p:cTn id="25" dur="166" decel="50000">
                                          <p:stCondLst>
                                            <p:cond delay="1338"/>
                                          </p:stCondLst>
                                        </p:cTn>
                                        <p:tgtEl>
                                          <p:spTgt spid="3">
                                            <p:bg/>
                                          </p:spTgt>
                                        </p:tgtEl>
                                      </p:cBhvr>
                                      <p:to x="100000" y="100000"/>
                                    </p:animScale>
                                    <p:animScale>
                                      <p:cBhvr>
                                        <p:cTn id="26" dur="26">
                                          <p:stCondLst>
                                            <p:cond delay="1642"/>
                                          </p:stCondLst>
                                        </p:cTn>
                                        <p:tgtEl>
                                          <p:spTgt spid="3">
                                            <p:bg/>
                                          </p:spTgt>
                                        </p:tgtEl>
                                      </p:cBhvr>
                                      <p:to x="100000" y="90000"/>
                                    </p:animScale>
                                    <p:animScale>
                                      <p:cBhvr>
                                        <p:cTn id="27" dur="166" decel="50000">
                                          <p:stCondLst>
                                            <p:cond delay="1668"/>
                                          </p:stCondLst>
                                        </p:cTn>
                                        <p:tgtEl>
                                          <p:spTgt spid="3">
                                            <p:bg/>
                                          </p:spTgt>
                                        </p:tgtEl>
                                      </p:cBhvr>
                                      <p:to x="100000" y="100000"/>
                                    </p:animScale>
                                    <p:animScale>
                                      <p:cBhvr>
                                        <p:cTn id="28" dur="26">
                                          <p:stCondLst>
                                            <p:cond delay="1808"/>
                                          </p:stCondLst>
                                        </p:cTn>
                                        <p:tgtEl>
                                          <p:spTgt spid="3">
                                            <p:bg/>
                                          </p:spTgt>
                                        </p:tgtEl>
                                      </p:cBhvr>
                                      <p:to x="100000" y="95000"/>
                                    </p:animScale>
                                    <p:animScale>
                                      <p:cBhvr>
                                        <p:cTn id="29" dur="166" decel="50000">
                                          <p:stCondLst>
                                            <p:cond delay="1834"/>
                                          </p:stCondLst>
                                        </p:cTn>
                                        <p:tgtEl>
                                          <p:spTgt spid="3">
                                            <p:bg/>
                                          </p:spTgt>
                                        </p:tgtEl>
                                      </p:cBhvr>
                                      <p:to x="100000" y="100000"/>
                                    </p:animScale>
                                  </p:childTnLst>
                                </p:cTn>
                              </p:par>
                            </p:childTnLst>
                          </p:cTn>
                        </p:par>
                        <p:par>
                          <p:cTn id="30" fill="hold">
                            <p:stCondLst>
                              <p:cond delay="2500"/>
                            </p:stCondLst>
                            <p:childTnLst>
                              <p:par>
                                <p:cTn id="31" presetID="26" presetClass="entr" presetSubtype="0" fill="hold" grpId="0" nodeType="afterEffect">
                                  <p:stCondLst>
                                    <p:cond delay="0"/>
                                  </p:stCondLst>
                                  <p:childTnLst>
                                    <p:set>
                                      <p:cBhvr>
                                        <p:cTn id="32" dur="1" fill="hold">
                                          <p:stCondLst>
                                            <p:cond delay="0"/>
                                          </p:stCondLst>
                                        </p:cTn>
                                        <p:tgtEl>
                                          <p:spTgt spid="3">
                                            <p:txEl>
                                              <p:pRg st="1" end="1"/>
                                            </p:txEl>
                                          </p:spTgt>
                                        </p:tgtEl>
                                        <p:attrNameLst>
                                          <p:attrName>style.visibility</p:attrName>
                                        </p:attrNameLst>
                                      </p:cBhvr>
                                      <p:to>
                                        <p:strVal val="visible"/>
                                      </p:to>
                                    </p:set>
                                    <p:animEffect transition="in" filter="wipe(down)">
                                      <p:cBhvr>
                                        <p:cTn id="33" dur="580">
                                          <p:stCondLst>
                                            <p:cond delay="0"/>
                                          </p:stCondLst>
                                        </p:cTn>
                                        <p:tgtEl>
                                          <p:spTgt spid="3">
                                            <p:txEl>
                                              <p:pRg st="1" end="1"/>
                                            </p:txEl>
                                          </p:spTgt>
                                        </p:tgtEl>
                                      </p:cBhvr>
                                    </p:animEffect>
                                    <p:anim calcmode="lin" valueType="num">
                                      <p:cBhvr>
                                        <p:cTn id="34"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9" dur="26">
                                          <p:stCondLst>
                                            <p:cond delay="650"/>
                                          </p:stCondLst>
                                        </p:cTn>
                                        <p:tgtEl>
                                          <p:spTgt spid="3">
                                            <p:txEl>
                                              <p:pRg st="1" end="1"/>
                                            </p:txEl>
                                          </p:spTgt>
                                        </p:tgtEl>
                                      </p:cBhvr>
                                      <p:to x="100000" y="60000"/>
                                    </p:animScale>
                                    <p:animScale>
                                      <p:cBhvr>
                                        <p:cTn id="40" dur="166" decel="50000">
                                          <p:stCondLst>
                                            <p:cond delay="676"/>
                                          </p:stCondLst>
                                        </p:cTn>
                                        <p:tgtEl>
                                          <p:spTgt spid="3">
                                            <p:txEl>
                                              <p:pRg st="1" end="1"/>
                                            </p:txEl>
                                          </p:spTgt>
                                        </p:tgtEl>
                                      </p:cBhvr>
                                      <p:to x="100000" y="100000"/>
                                    </p:animScale>
                                    <p:animScale>
                                      <p:cBhvr>
                                        <p:cTn id="41" dur="26">
                                          <p:stCondLst>
                                            <p:cond delay="1312"/>
                                          </p:stCondLst>
                                        </p:cTn>
                                        <p:tgtEl>
                                          <p:spTgt spid="3">
                                            <p:txEl>
                                              <p:pRg st="1" end="1"/>
                                            </p:txEl>
                                          </p:spTgt>
                                        </p:tgtEl>
                                      </p:cBhvr>
                                      <p:to x="100000" y="80000"/>
                                    </p:animScale>
                                    <p:animScale>
                                      <p:cBhvr>
                                        <p:cTn id="42" dur="166" decel="50000">
                                          <p:stCondLst>
                                            <p:cond delay="1338"/>
                                          </p:stCondLst>
                                        </p:cTn>
                                        <p:tgtEl>
                                          <p:spTgt spid="3">
                                            <p:txEl>
                                              <p:pRg st="1" end="1"/>
                                            </p:txEl>
                                          </p:spTgt>
                                        </p:tgtEl>
                                      </p:cBhvr>
                                      <p:to x="100000" y="100000"/>
                                    </p:animScale>
                                    <p:animScale>
                                      <p:cBhvr>
                                        <p:cTn id="43" dur="26">
                                          <p:stCondLst>
                                            <p:cond delay="1642"/>
                                          </p:stCondLst>
                                        </p:cTn>
                                        <p:tgtEl>
                                          <p:spTgt spid="3">
                                            <p:txEl>
                                              <p:pRg st="1" end="1"/>
                                            </p:txEl>
                                          </p:spTgt>
                                        </p:tgtEl>
                                      </p:cBhvr>
                                      <p:to x="100000" y="90000"/>
                                    </p:animScale>
                                    <p:animScale>
                                      <p:cBhvr>
                                        <p:cTn id="44" dur="166" decel="50000">
                                          <p:stCondLst>
                                            <p:cond delay="1668"/>
                                          </p:stCondLst>
                                        </p:cTn>
                                        <p:tgtEl>
                                          <p:spTgt spid="3">
                                            <p:txEl>
                                              <p:pRg st="1" end="1"/>
                                            </p:txEl>
                                          </p:spTgt>
                                        </p:tgtEl>
                                      </p:cBhvr>
                                      <p:to x="100000" y="100000"/>
                                    </p:animScale>
                                    <p:animScale>
                                      <p:cBhvr>
                                        <p:cTn id="45" dur="26">
                                          <p:stCondLst>
                                            <p:cond delay="1808"/>
                                          </p:stCondLst>
                                        </p:cTn>
                                        <p:tgtEl>
                                          <p:spTgt spid="3">
                                            <p:txEl>
                                              <p:pRg st="1" end="1"/>
                                            </p:txEl>
                                          </p:spTgt>
                                        </p:tgtEl>
                                      </p:cBhvr>
                                      <p:to x="100000" y="95000"/>
                                    </p:animScale>
                                    <p:animScale>
                                      <p:cBhvr>
                                        <p:cTn id="46" dur="166" decel="50000">
                                          <p:stCondLst>
                                            <p:cond delay="1834"/>
                                          </p:stCondLst>
                                        </p:cTn>
                                        <p:tgtEl>
                                          <p:spTgt spid="3">
                                            <p:txEl>
                                              <p:pRg st="1" end="1"/>
                                            </p:txEl>
                                          </p:spTgt>
                                        </p:tgtEl>
                                      </p:cBhvr>
                                      <p:to x="100000" y="100000"/>
                                    </p:animScale>
                                  </p:childTnLst>
                                </p:cTn>
                              </p:par>
                            </p:childTnLst>
                          </p:cTn>
                        </p:par>
                        <p:par>
                          <p:cTn id="47" fill="hold">
                            <p:stCondLst>
                              <p:cond delay="4500"/>
                            </p:stCondLst>
                            <p:childTnLst>
                              <p:par>
                                <p:cTn id="48" presetID="26" presetClass="entr" presetSubtype="0" fill="hold" grpId="0" nodeType="afterEffect">
                                  <p:stCondLst>
                                    <p:cond delay="0"/>
                                  </p:stCondLst>
                                  <p:childTnLst>
                                    <p:set>
                                      <p:cBhvr>
                                        <p:cTn id="49" dur="1" fill="hold">
                                          <p:stCondLst>
                                            <p:cond delay="0"/>
                                          </p:stCondLst>
                                        </p:cTn>
                                        <p:tgtEl>
                                          <p:spTgt spid="3">
                                            <p:txEl>
                                              <p:pRg st="2" end="2"/>
                                            </p:txEl>
                                          </p:spTgt>
                                        </p:tgtEl>
                                        <p:attrNameLst>
                                          <p:attrName>style.visibility</p:attrName>
                                        </p:attrNameLst>
                                      </p:cBhvr>
                                      <p:to>
                                        <p:strVal val="visible"/>
                                      </p:to>
                                    </p:set>
                                    <p:animEffect transition="in" filter="wipe(down)">
                                      <p:cBhvr>
                                        <p:cTn id="50" dur="580">
                                          <p:stCondLst>
                                            <p:cond delay="0"/>
                                          </p:stCondLst>
                                        </p:cTn>
                                        <p:tgtEl>
                                          <p:spTgt spid="3">
                                            <p:txEl>
                                              <p:pRg st="2" end="2"/>
                                            </p:txEl>
                                          </p:spTgt>
                                        </p:tgtEl>
                                      </p:cBhvr>
                                    </p:animEffect>
                                    <p:anim calcmode="lin" valueType="num">
                                      <p:cBhvr>
                                        <p:cTn id="51"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52"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53"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54"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55"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56" dur="26">
                                          <p:stCondLst>
                                            <p:cond delay="650"/>
                                          </p:stCondLst>
                                        </p:cTn>
                                        <p:tgtEl>
                                          <p:spTgt spid="3">
                                            <p:txEl>
                                              <p:pRg st="2" end="2"/>
                                            </p:txEl>
                                          </p:spTgt>
                                        </p:tgtEl>
                                      </p:cBhvr>
                                      <p:to x="100000" y="60000"/>
                                    </p:animScale>
                                    <p:animScale>
                                      <p:cBhvr>
                                        <p:cTn id="57" dur="166" decel="50000">
                                          <p:stCondLst>
                                            <p:cond delay="676"/>
                                          </p:stCondLst>
                                        </p:cTn>
                                        <p:tgtEl>
                                          <p:spTgt spid="3">
                                            <p:txEl>
                                              <p:pRg st="2" end="2"/>
                                            </p:txEl>
                                          </p:spTgt>
                                        </p:tgtEl>
                                      </p:cBhvr>
                                      <p:to x="100000" y="100000"/>
                                    </p:animScale>
                                    <p:animScale>
                                      <p:cBhvr>
                                        <p:cTn id="58" dur="26">
                                          <p:stCondLst>
                                            <p:cond delay="1312"/>
                                          </p:stCondLst>
                                        </p:cTn>
                                        <p:tgtEl>
                                          <p:spTgt spid="3">
                                            <p:txEl>
                                              <p:pRg st="2" end="2"/>
                                            </p:txEl>
                                          </p:spTgt>
                                        </p:tgtEl>
                                      </p:cBhvr>
                                      <p:to x="100000" y="80000"/>
                                    </p:animScale>
                                    <p:animScale>
                                      <p:cBhvr>
                                        <p:cTn id="59" dur="166" decel="50000">
                                          <p:stCondLst>
                                            <p:cond delay="1338"/>
                                          </p:stCondLst>
                                        </p:cTn>
                                        <p:tgtEl>
                                          <p:spTgt spid="3">
                                            <p:txEl>
                                              <p:pRg st="2" end="2"/>
                                            </p:txEl>
                                          </p:spTgt>
                                        </p:tgtEl>
                                      </p:cBhvr>
                                      <p:to x="100000" y="100000"/>
                                    </p:animScale>
                                    <p:animScale>
                                      <p:cBhvr>
                                        <p:cTn id="60" dur="26">
                                          <p:stCondLst>
                                            <p:cond delay="1642"/>
                                          </p:stCondLst>
                                        </p:cTn>
                                        <p:tgtEl>
                                          <p:spTgt spid="3">
                                            <p:txEl>
                                              <p:pRg st="2" end="2"/>
                                            </p:txEl>
                                          </p:spTgt>
                                        </p:tgtEl>
                                      </p:cBhvr>
                                      <p:to x="100000" y="90000"/>
                                    </p:animScale>
                                    <p:animScale>
                                      <p:cBhvr>
                                        <p:cTn id="61" dur="166" decel="50000">
                                          <p:stCondLst>
                                            <p:cond delay="1668"/>
                                          </p:stCondLst>
                                        </p:cTn>
                                        <p:tgtEl>
                                          <p:spTgt spid="3">
                                            <p:txEl>
                                              <p:pRg st="2" end="2"/>
                                            </p:txEl>
                                          </p:spTgt>
                                        </p:tgtEl>
                                      </p:cBhvr>
                                      <p:to x="100000" y="100000"/>
                                    </p:animScale>
                                    <p:animScale>
                                      <p:cBhvr>
                                        <p:cTn id="62" dur="26">
                                          <p:stCondLst>
                                            <p:cond delay="1808"/>
                                          </p:stCondLst>
                                        </p:cTn>
                                        <p:tgtEl>
                                          <p:spTgt spid="3">
                                            <p:txEl>
                                              <p:pRg st="2" end="2"/>
                                            </p:txEl>
                                          </p:spTgt>
                                        </p:tgtEl>
                                      </p:cBhvr>
                                      <p:to x="100000" y="95000"/>
                                    </p:animScale>
                                    <p:animScale>
                                      <p:cBhvr>
                                        <p:cTn id="63" dur="166" decel="50000">
                                          <p:stCondLst>
                                            <p:cond delay="1834"/>
                                          </p:stCondLst>
                                        </p:cTn>
                                        <p:tgtEl>
                                          <p:spTgt spid="3">
                                            <p:txEl>
                                              <p:pRg st="2" end="2"/>
                                            </p:txEl>
                                          </p:spTgt>
                                        </p:tgtEl>
                                      </p:cBhvr>
                                      <p:to x="100000" y="100000"/>
                                    </p:animScale>
                                  </p:childTnLst>
                                </p:cTn>
                              </p:par>
                            </p:childTnLst>
                          </p:cTn>
                        </p:par>
                        <p:par>
                          <p:cTn id="64" fill="hold">
                            <p:stCondLst>
                              <p:cond delay="6500"/>
                            </p:stCondLst>
                            <p:childTnLst>
                              <p:par>
                                <p:cTn id="65" presetID="26" presetClass="entr" presetSubtype="0" fill="hold" grpId="0" nodeType="afterEffect">
                                  <p:stCondLst>
                                    <p:cond delay="0"/>
                                  </p:stCondLst>
                                  <p:childTnLst>
                                    <p:set>
                                      <p:cBhvr>
                                        <p:cTn id="66" dur="1" fill="hold">
                                          <p:stCondLst>
                                            <p:cond delay="0"/>
                                          </p:stCondLst>
                                        </p:cTn>
                                        <p:tgtEl>
                                          <p:spTgt spid="3">
                                            <p:txEl>
                                              <p:pRg st="3" end="3"/>
                                            </p:txEl>
                                          </p:spTgt>
                                        </p:tgtEl>
                                        <p:attrNameLst>
                                          <p:attrName>style.visibility</p:attrName>
                                        </p:attrNameLst>
                                      </p:cBhvr>
                                      <p:to>
                                        <p:strVal val="visible"/>
                                      </p:to>
                                    </p:set>
                                    <p:animEffect transition="in" filter="wipe(down)">
                                      <p:cBhvr>
                                        <p:cTn id="67" dur="580">
                                          <p:stCondLst>
                                            <p:cond delay="0"/>
                                          </p:stCondLst>
                                        </p:cTn>
                                        <p:tgtEl>
                                          <p:spTgt spid="3">
                                            <p:txEl>
                                              <p:pRg st="3" end="3"/>
                                            </p:txEl>
                                          </p:spTgt>
                                        </p:tgtEl>
                                      </p:cBhvr>
                                    </p:animEffect>
                                    <p:anim calcmode="lin" valueType="num">
                                      <p:cBhvr>
                                        <p:cTn id="68"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9"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70"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71"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72"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73" dur="26">
                                          <p:stCondLst>
                                            <p:cond delay="650"/>
                                          </p:stCondLst>
                                        </p:cTn>
                                        <p:tgtEl>
                                          <p:spTgt spid="3">
                                            <p:txEl>
                                              <p:pRg st="3" end="3"/>
                                            </p:txEl>
                                          </p:spTgt>
                                        </p:tgtEl>
                                      </p:cBhvr>
                                      <p:to x="100000" y="60000"/>
                                    </p:animScale>
                                    <p:animScale>
                                      <p:cBhvr>
                                        <p:cTn id="74" dur="166" decel="50000">
                                          <p:stCondLst>
                                            <p:cond delay="676"/>
                                          </p:stCondLst>
                                        </p:cTn>
                                        <p:tgtEl>
                                          <p:spTgt spid="3">
                                            <p:txEl>
                                              <p:pRg st="3" end="3"/>
                                            </p:txEl>
                                          </p:spTgt>
                                        </p:tgtEl>
                                      </p:cBhvr>
                                      <p:to x="100000" y="100000"/>
                                    </p:animScale>
                                    <p:animScale>
                                      <p:cBhvr>
                                        <p:cTn id="75" dur="26">
                                          <p:stCondLst>
                                            <p:cond delay="1312"/>
                                          </p:stCondLst>
                                        </p:cTn>
                                        <p:tgtEl>
                                          <p:spTgt spid="3">
                                            <p:txEl>
                                              <p:pRg st="3" end="3"/>
                                            </p:txEl>
                                          </p:spTgt>
                                        </p:tgtEl>
                                      </p:cBhvr>
                                      <p:to x="100000" y="80000"/>
                                    </p:animScale>
                                    <p:animScale>
                                      <p:cBhvr>
                                        <p:cTn id="76" dur="166" decel="50000">
                                          <p:stCondLst>
                                            <p:cond delay="1338"/>
                                          </p:stCondLst>
                                        </p:cTn>
                                        <p:tgtEl>
                                          <p:spTgt spid="3">
                                            <p:txEl>
                                              <p:pRg st="3" end="3"/>
                                            </p:txEl>
                                          </p:spTgt>
                                        </p:tgtEl>
                                      </p:cBhvr>
                                      <p:to x="100000" y="100000"/>
                                    </p:animScale>
                                    <p:animScale>
                                      <p:cBhvr>
                                        <p:cTn id="77" dur="26">
                                          <p:stCondLst>
                                            <p:cond delay="1642"/>
                                          </p:stCondLst>
                                        </p:cTn>
                                        <p:tgtEl>
                                          <p:spTgt spid="3">
                                            <p:txEl>
                                              <p:pRg st="3" end="3"/>
                                            </p:txEl>
                                          </p:spTgt>
                                        </p:tgtEl>
                                      </p:cBhvr>
                                      <p:to x="100000" y="90000"/>
                                    </p:animScale>
                                    <p:animScale>
                                      <p:cBhvr>
                                        <p:cTn id="78" dur="166" decel="50000">
                                          <p:stCondLst>
                                            <p:cond delay="1668"/>
                                          </p:stCondLst>
                                        </p:cTn>
                                        <p:tgtEl>
                                          <p:spTgt spid="3">
                                            <p:txEl>
                                              <p:pRg st="3" end="3"/>
                                            </p:txEl>
                                          </p:spTgt>
                                        </p:tgtEl>
                                      </p:cBhvr>
                                      <p:to x="100000" y="100000"/>
                                    </p:animScale>
                                    <p:animScale>
                                      <p:cBhvr>
                                        <p:cTn id="79" dur="26">
                                          <p:stCondLst>
                                            <p:cond delay="1808"/>
                                          </p:stCondLst>
                                        </p:cTn>
                                        <p:tgtEl>
                                          <p:spTgt spid="3">
                                            <p:txEl>
                                              <p:pRg st="3" end="3"/>
                                            </p:txEl>
                                          </p:spTgt>
                                        </p:tgtEl>
                                      </p:cBhvr>
                                      <p:to x="100000" y="95000"/>
                                    </p:animScale>
                                    <p:animScale>
                                      <p:cBhvr>
                                        <p:cTn id="80" dur="166" decel="50000">
                                          <p:stCondLst>
                                            <p:cond delay="1834"/>
                                          </p:stCondLst>
                                        </p:cTn>
                                        <p:tgtEl>
                                          <p:spTgt spid="3">
                                            <p:txEl>
                                              <p:pRg st="3" end="3"/>
                                            </p:txEl>
                                          </p:spTgt>
                                        </p:tgtEl>
                                      </p:cBhvr>
                                      <p:to x="100000" y="100000"/>
                                    </p:animScale>
                                  </p:childTnLst>
                                </p:cTn>
                              </p:par>
                            </p:childTnLst>
                          </p:cTn>
                        </p:par>
                        <p:par>
                          <p:cTn id="81" fill="hold">
                            <p:stCondLst>
                              <p:cond delay="8500"/>
                            </p:stCondLst>
                            <p:childTnLst>
                              <p:par>
                                <p:cTn id="82" presetID="26" presetClass="entr" presetSubtype="0" fill="hold" grpId="0" nodeType="afterEffect">
                                  <p:stCondLst>
                                    <p:cond delay="0"/>
                                  </p:stCondLst>
                                  <p:childTnLst>
                                    <p:set>
                                      <p:cBhvr>
                                        <p:cTn id="83" dur="1" fill="hold">
                                          <p:stCondLst>
                                            <p:cond delay="0"/>
                                          </p:stCondLst>
                                        </p:cTn>
                                        <p:tgtEl>
                                          <p:spTgt spid="3">
                                            <p:txEl>
                                              <p:pRg st="4" end="4"/>
                                            </p:txEl>
                                          </p:spTgt>
                                        </p:tgtEl>
                                        <p:attrNameLst>
                                          <p:attrName>style.visibility</p:attrName>
                                        </p:attrNameLst>
                                      </p:cBhvr>
                                      <p:to>
                                        <p:strVal val="visible"/>
                                      </p:to>
                                    </p:set>
                                    <p:animEffect transition="in" filter="wipe(down)">
                                      <p:cBhvr>
                                        <p:cTn id="84" dur="580">
                                          <p:stCondLst>
                                            <p:cond delay="0"/>
                                          </p:stCondLst>
                                        </p:cTn>
                                        <p:tgtEl>
                                          <p:spTgt spid="3">
                                            <p:txEl>
                                              <p:pRg st="4" end="4"/>
                                            </p:txEl>
                                          </p:spTgt>
                                        </p:tgtEl>
                                      </p:cBhvr>
                                    </p:animEffect>
                                    <p:anim calcmode="lin" valueType="num">
                                      <p:cBhvr>
                                        <p:cTn id="85"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86"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87"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88"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89"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90" dur="26">
                                          <p:stCondLst>
                                            <p:cond delay="650"/>
                                          </p:stCondLst>
                                        </p:cTn>
                                        <p:tgtEl>
                                          <p:spTgt spid="3">
                                            <p:txEl>
                                              <p:pRg st="4" end="4"/>
                                            </p:txEl>
                                          </p:spTgt>
                                        </p:tgtEl>
                                      </p:cBhvr>
                                      <p:to x="100000" y="60000"/>
                                    </p:animScale>
                                    <p:animScale>
                                      <p:cBhvr>
                                        <p:cTn id="91" dur="166" decel="50000">
                                          <p:stCondLst>
                                            <p:cond delay="676"/>
                                          </p:stCondLst>
                                        </p:cTn>
                                        <p:tgtEl>
                                          <p:spTgt spid="3">
                                            <p:txEl>
                                              <p:pRg st="4" end="4"/>
                                            </p:txEl>
                                          </p:spTgt>
                                        </p:tgtEl>
                                      </p:cBhvr>
                                      <p:to x="100000" y="100000"/>
                                    </p:animScale>
                                    <p:animScale>
                                      <p:cBhvr>
                                        <p:cTn id="92" dur="26">
                                          <p:stCondLst>
                                            <p:cond delay="1312"/>
                                          </p:stCondLst>
                                        </p:cTn>
                                        <p:tgtEl>
                                          <p:spTgt spid="3">
                                            <p:txEl>
                                              <p:pRg st="4" end="4"/>
                                            </p:txEl>
                                          </p:spTgt>
                                        </p:tgtEl>
                                      </p:cBhvr>
                                      <p:to x="100000" y="80000"/>
                                    </p:animScale>
                                    <p:animScale>
                                      <p:cBhvr>
                                        <p:cTn id="93" dur="166" decel="50000">
                                          <p:stCondLst>
                                            <p:cond delay="1338"/>
                                          </p:stCondLst>
                                        </p:cTn>
                                        <p:tgtEl>
                                          <p:spTgt spid="3">
                                            <p:txEl>
                                              <p:pRg st="4" end="4"/>
                                            </p:txEl>
                                          </p:spTgt>
                                        </p:tgtEl>
                                      </p:cBhvr>
                                      <p:to x="100000" y="100000"/>
                                    </p:animScale>
                                    <p:animScale>
                                      <p:cBhvr>
                                        <p:cTn id="94" dur="26">
                                          <p:stCondLst>
                                            <p:cond delay="1642"/>
                                          </p:stCondLst>
                                        </p:cTn>
                                        <p:tgtEl>
                                          <p:spTgt spid="3">
                                            <p:txEl>
                                              <p:pRg st="4" end="4"/>
                                            </p:txEl>
                                          </p:spTgt>
                                        </p:tgtEl>
                                      </p:cBhvr>
                                      <p:to x="100000" y="90000"/>
                                    </p:animScale>
                                    <p:animScale>
                                      <p:cBhvr>
                                        <p:cTn id="95" dur="166" decel="50000">
                                          <p:stCondLst>
                                            <p:cond delay="1668"/>
                                          </p:stCondLst>
                                        </p:cTn>
                                        <p:tgtEl>
                                          <p:spTgt spid="3">
                                            <p:txEl>
                                              <p:pRg st="4" end="4"/>
                                            </p:txEl>
                                          </p:spTgt>
                                        </p:tgtEl>
                                      </p:cBhvr>
                                      <p:to x="100000" y="100000"/>
                                    </p:animScale>
                                    <p:animScale>
                                      <p:cBhvr>
                                        <p:cTn id="96" dur="26">
                                          <p:stCondLst>
                                            <p:cond delay="1808"/>
                                          </p:stCondLst>
                                        </p:cTn>
                                        <p:tgtEl>
                                          <p:spTgt spid="3">
                                            <p:txEl>
                                              <p:pRg st="4" end="4"/>
                                            </p:txEl>
                                          </p:spTgt>
                                        </p:tgtEl>
                                      </p:cBhvr>
                                      <p:to x="100000" y="95000"/>
                                    </p:animScale>
                                    <p:animScale>
                                      <p:cBhvr>
                                        <p:cTn id="97" dur="166" decel="50000">
                                          <p:stCondLst>
                                            <p:cond delay="1834"/>
                                          </p:stCondLst>
                                        </p:cTn>
                                        <p:tgtEl>
                                          <p:spTgt spid="3">
                                            <p:txEl>
                                              <p:pRg st="4" end="4"/>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extLst mod="1"/>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4" name="Title 1"/>
          <p:cNvSpPr>
            <a:spLocks noGrp="1"/>
          </p:cNvSpPr>
          <p:nvPr>
            <p:ph type="ctrTitle"/>
          </p:nvPr>
        </p:nvSpPr>
        <p:spPr>
          <a:xfrm>
            <a:off x="1040337" y="109182"/>
            <a:ext cx="9727747" cy="1286147"/>
          </a:xfrm>
          <a:solidFill>
            <a:schemeClr val="tx1"/>
          </a:solidFill>
        </p:spPr>
        <p:txBody>
          <a:bodyPr>
            <a:normAutofit fontScale="90000"/>
          </a:bodyPr>
          <a:lstStyle/>
          <a:p>
            <a:pPr algn="ctr"/>
            <a:r>
              <a:rPr lang="ar-SA" sz="4900" b="1" spc="-50" dirty="0">
                <a:solidFill>
                  <a:schemeClr val="accent2">
                    <a:lumMod val="50000"/>
                  </a:schemeClr>
                </a:solidFill>
              </a:rPr>
              <a:t>أسباب تتعلق بجهاز ال</a:t>
            </a:r>
            <a:r>
              <a:rPr lang="ar-JO" sz="4900" b="1" spc="-50" dirty="0">
                <a:solidFill>
                  <a:schemeClr val="accent2">
                    <a:lumMod val="50000"/>
                  </a:schemeClr>
                </a:solidFill>
              </a:rPr>
              <a:t>م</a:t>
            </a:r>
            <a:r>
              <a:rPr lang="ar-SA" sz="4900" b="1" spc="-50" dirty="0">
                <a:solidFill>
                  <a:schemeClr val="accent2">
                    <a:lumMod val="50000"/>
                  </a:schemeClr>
                </a:solidFill>
              </a:rPr>
              <a:t>ناعة تسبب الاجهاض المتكرر</a:t>
            </a:r>
            <a:br>
              <a:rPr lang="en-US" sz="4900" b="1" spc="-50" dirty="0">
                <a:solidFill>
                  <a:schemeClr val="accent2">
                    <a:lumMod val="50000"/>
                  </a:schemeClr>
                </a:solidFill>
              </a:rPr>
            </a:br>
            <a:r>
              <a:rPr lang="en-US" sz="4900" b="1" spc="-50" dirty="0">
                <a:solidFill>
                  <a:schemeClr val="accent2">
                    <a:lumMod val="50000"/>
                  </a:schemeClr>
                </a:solidFill>
              </a:rPr>
              <a:t>Antiphospholipid</a:t>
            </a:r>
            <a:r>
              <a:rPr lang="ar-JO" sz="4900" b="1" spc="-50" dirty="0">
                <a:solidFill>
                  <a:schemeClr val="accent2">
                    <a:lumMod val="50000"/>
                  </a:schemeClr>
                </a:solidFill>
              </a:rPr>
              <a:t> </a:t>
            </a:r>
            <a:r>
              <a:rPr lang="en-US" sz="4900" b="1" spc="-50" dirty="0">
                <a:solidFill>
                  <a:schemeClr val="accent2">
                    <a:lumMod val="50000"/>
                  </a:schemeClr>
                </a:solidFill>
              </a:rPr>
              <a:t> Syndrome</a:t>
            </a:r>
          </a:p>
        </p:txBody>
      </p:sp>
      <p:sp>
        <p:nvSpPr>
          <p:cNvPr id="3" name="Subtitle 2"/>
          <p:cNvSpPr>
            <a:spLocks noGrp="1"/>
          </p:cNvSpPr>
          <p:nvPr>
            <p:ph type="subTitle" idx="1"/>
          </p:nvPr>
        </p:nvSpPr>
        <p:spPr>
          <a:xfrm>
            <a:off x="1854653" y="1577009"/>
            <a:ext cx="9727747" cy="5081352"/>
          </a:xfrm>
          <a:solidFill>
            <a:schemeClr val="tx1"/>
          </a:solidFill>
        </p:spPr>
        <p:txBody>
          <a:bodyPr>
            <a:normAutofit/>
          </a:bodyPr>
          <a:lstStyle/>
          <a:p>
            <a:pPr algn="r" rtl="1"/>
            <a:r>
              <a:rPr lang="ar-SA" sz="4000" b="1" dirty="0">
                <a:solidFill>
                  <a:srgbClr val="1C5315"/>
                </a:solidFill>
                <a:latin typeface="+mn-lt"/>
                <a:ea typeface="+mn-ea"/>
                <a:cs typeface="+mn-cs"/>
              </a:rPr>
              <a:t>ويشكل 15 % من أمراض جهاز المناعة ويصاحبه ارتفاع في :-</a:t>
            </a:r>
            <a:endParaRPr lang="en-US" sz="4000" b="1" dirty="0">
              <a:solidFill>
                <a:srgbClr val="1C5315"/>
              </a:solidFill>
              <a:latin typeface="+mn-lt"/>
              <a:ea typeface="+mn-ea"/>
              <a:cs typeface="+mn-cs"/>
            </a:endParaRPr>
          </a:p>
          <a:p>
            <a:pPr algn="r" rtl="1"/>
            <a:r>
              <a:rPr lang="en-US" sz="4000" b="1" dirty="0">
                <a:solidFill>
                  <a:srgbClr val="1C5315"/>
                </a:solidFill>
                <a:latin typeface="+mn-lt"/>
                <a:ea typeface="+mn-ea"/>
                <a:cs typeface="+mn-cs"/>
              </a:rPr>
              <a:t>Antibodies-</a:t>
            </a:r>
            <a:r>
              <a:rPr lang="ar-JO" sz="4000" b="1" dirty="0">
                <a:solidFill>
                  <a:srgbClr val="1C5315"/>
                </a:solidFill>
                <a:latin typeface="+mn-lt"/>
                <a:ea typeface="+mn-ea"/>
                <a:cs typeface="+mn-cs"/>
              </a:rPr>
              <a:t> </a:t>
            </a:r>
            <a:r>
              <a:rPr lang="en-US" sz="4000" b="1" dirty="0">
                <a:solidFill>
                  <a:srgbClr val="1C5315"/>
                </a:solidFill>
                <a:latin typeface="+mn-lt"/>
                <a:ea typeface="+mn-ea"/>
                <a:cs typeface="+mn-cs"/>
              </a:rPr>
              <a:t>Antiphospholipid</a:t>
            </a:r>
          </a:p>
          <a:p>
            <a:pPr algn="r" rtl="1"/>
            <a:r>
              <a:rPr lang="ar-SA" sz="4000" b="1" dirty="0">
                <a:solidFill>
                  <a:srgbClr val="1C5315"/>
                </a:solidFill>
                <a:latin typeface="+mn-lt"/>
                <a:ea typeface="+mn-ea"/>
                <a:cs typeface="+mn-cs"/>
              </a:rPr>
              <a:t>-</a:t>
            </a:r>
            <a:r>
              <a:rPr lang="en-US" sz="4000" b="1" dirty="0">
                <a:solidFill>
                  <a:srgbClr val="1C5315"/>
                </a:solidFill>
                <a:latin typeface="+mn-lt"/>
                <a:ea typeface="+mn-ea"/>
                <a:cs typeface="+mn-cs"/>
              </a:rPr>
              <a:t>Anticardiolipin antibodies</a:t>
            </a:r>
          </a:p>
          <a:p>
            <a:pPr algn="r" rtl="1"/>
            <a:r>
              <a:rPr lang="ar-SA" sz="4000" b="1" dirty="0">
                <a:solidFill>
                  <a:srgbClr val="1C5315"/>
                </a:solidFill>
                <a:latin typeface="+mn-lt"/>
                <a:ea typeface="+mn-ea"/>
                <a:cs typeface="+mn-cs"/>
              </a:rPr>
              <a:t>-</a:t>
            </a:r>
            <a:r>
              <a:rPr lang="en-US" sz="4000" b="1" dirty="0">
                <a:solidFill>
                  <a:srgbClr val="1C5315"/>
                </a:solidFill>
                <a:latin typeface="+mn-lt"/>
                <a:ea typeface="+mn-ea"/>
                <a:cs typeface="+mn-cs"/>
              </a:rPr>
              <a:t>Lupus Anticoagulant</a:t>
            </a:r>
          </a:p>
          <a:p>
            <a:pPr algn="r" rtl="1"/>
            <a:r>
              <a:rPr lang="en-US" sz="4000" b="1" dirty="0">
                <a:solidFill>
                  <a:srgbClr val="1C5315"/>
                </a:solidFill>
                <a:latin typeface="+mn-lt"/>
                <a:ea typeface="+mn-ea"/>
                <a:cs typeface="+mn-cs"/>
              </a:rPr>
              <a:t>Thrombocytopenia-</a:t>
            </a:r>
            <a:endParaRPr lang="en-US" sz="3600" b="1" dirty="0">
              <a:solidFill>
                <a:srgbClr val="7030A0"/>
              </a:solidFill>
            </a:endParaRPr>
          </a:p>
        </p:txBody>
      </p:sp>
      <p:pic>
        <p:nvPicPr>
          <p:cNvPr id="9218" name="Picture 2" descr="Image result for antibody">
            <a:extLst>
              <a:ext uri="{FF2B5EF4-FFF2-40B4-BE49-F238E27FC236}">
                <a16:creationId xmlns:a16="http://schemas.microsoft.com/office/drawing/2014/main" id="{C9B10514-BB5E-4D95-B4F6-DF5D6C2C0B13}"/>
              </a:ext>
            </a:extLst>
          </p:cNvPr>
          <p:cNvPicPr>
            <a:picLocks noChangeAspect="1" noChangeArrowheads="1"/>
          </p:cNvPicPr>
          <p:nvPr/>
        </p:nvPicPr>
        <p:blipFill>
          <a:blip r:embed="rId2">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795130" y="2574546"/>
            <a:ext cx="5266118" cy="32564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4259986"/>
      </p:ext>
    </p:extLst>
  </p:cSld>
  <p:clrMapOvr>
    <a:masterClrMapping/>
  </p:clrMapOvr>
  <mc:AlternateContent xmlns:mc="http://schemas.openxmlformats.org/markup-compatibility/2006">
    <mc:Choice xmlns:p14="http://schemas.microsoft.com/office/powerpoint/2010/main" Requires="p14">
      <p:transition spd="slow" p14:dur="1600" advTm="17462">
        <p14:prism isInverted="1"/>
      </p:transition>
    </mc:Choice>
    <mc:Fallback>
      <p:transition spd="slow" advTm="1746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par>
                          <p:cTn id="10" fill="hold">
                            <p:stCondLst>
                              <p:cond delay="2000"/>
                            </p:stCondLst>
                            <p:childTnLst>
                              <p:par>
                                <p:cTn id="11" presetID="1" presetClass="entr" presetSubtype="0" fill="hold" nodeType="afterEffect">
                                  <p:stCondLst>
                                    <p:cond delay="0"/>
                                  </p:stCondLst>
                                  <p:childTnLst>
                                    <p:set>
                                      <p:cBhvr>
                                        <p:cTn id="12" dur="1" fill="hold">
                                          <p:stCondLst>
                                            <p:cond delay="0"/>
                                          </p:stCondLst>
                                        </p:cTn>
                                        <p:tgtEl>
                                          <p:spTgt spid="9218"/>
                                        </p:tgtEl>
                                        <p:attrNameLst>
                                          <p:attrName>style.visibility</p:attrName>
                                        </p:attrNameLst>
                                      </p:cBhvr>
                                      <p:to>
                                        <p:strVal val="visible"/>
                                      </p:to>
                                    </p:set>
                                  </p:childTnLst>
                                </p:cTn>
                              </p:par>
                            </p:childTnLst>
                          </p:cTn>
                        </p:par>
                        <p:par>
                          <p:cTn id="13" fill="hold">
                            <p:stCondLst>
                              <p:cond delay="2000"/>
                            </p:stCondLst>
                            <p:childTnLst>
                              <p:par>
                                <p:cTn id="14" presetID="14" presetClass="entr" presetSubtype="10" fill="hold" grpId="0" nodeType="afterEffect">
                                  <p:stCondLst>
                                    <p:cond delay="0"/>
                                  </p:stCondLst>
                                  <p:childTnLst>
                                    <p:set>
                                      <p:cBhvr>
                                        <p:cTn id="15" dur="1" fill="hold">
                                          <p:stCondLst>
                                            <p:cond delay="0"/>
                                          </p:stCondLst>
                                        </p:cTn>
                                        <p:tgtEl>
                                          <p:spTgt spid="3">
                                            <p:bg/>
                                          </p:spTgt>
                                        </p:tgtEl>
                                        <p:attrNameLst>
                                          <p:attrName>style.visibility</p:attrName>
                                        </p:attrNameLst>
                                      </p:cBhvr>
                                      <p:to>
                                        <p:strVal val="visible"/>
                                      </p:to>
                                    </p:set>
                                    <p:animEffect transition="in" filter="randombar(horizontal)">
                                      <p:cBhvr>
                                        <p:cTn id="16" dur="500"/>
                                        <p:tgtEl>
                                          <p:spTgt spid="3">
                                            <p:bg/>
                                          </p:spTgt>
                                        </p:tgtEl>
                                      </p:cBhvr>
                                    </p:animEffect>
                                  </p:childTnLst>
                                </p:cTn>
                              </p:par>
                            </p:childTnLst>
                          </p:cTn>
                        </p:par>
                        <p:par>
                          <p:cTn id="17" fill="hold">
                            <p:stCondLst>
                              <p:cond delay="2500"/>
                            </p:stCondLst>
                            <p:childTnLst>
                              <p:par>
                                <p:cTn id="18" presetID="14" presetClass="entr" presetSubtype="10" fill="hold" grpId="0" nodeType="after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Effect transition="in" filter="randombar(horizontal)">
                                      <p:cBhvr>
                                        <p:cTn id="20" dur="500"/>
                                        <p:tgtEl>
                                          <p:spTgt spid="3">
                                            <p:txEl>
                                              <p:pRg st="0" end="0"/>
                                            </p:txEl>
                                          </p:spTgt>
                                        </p:tgtEl>
                                      </p:cBhvr>
                                    </p:animEffect>
                                  </p:childTnLst>
                                </p:cTn>
                              </p:par>
                            </p:childTnLst>
                          </p:cTn>
                        </p:par>
                        <p:par>
                          <p:cTn id="21" fill="hold">
                            <p:stCondLst>
                              <p:cond delay="3000"/>
                            </p:stCondLst>
                            <p:childTnLst>
                              <p:par>
                                <p:cTn id="22" presetID="14" presetClass="entr" presetSubtype="10" fill="hold" grpId="0" nodeType="after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randombar(horizontal)">
                                      <p:cBhvr>
                                        <p:cTn id="24" dur="500"/>
                                        <p:tgtEl>
                                          <p:spTgt spid="3">
                                            <p:txEl>
                                              <p:pRg st="1" end="1"/>
                                            </p:txEl>
                                          </p:spTgt>
                                        </p:tgtEl>
                                      </p:cBhvr>
                                    </p:animEffect>
                                  </p:childTnLst>
                                </p:cTn>
                              </p:par>
                            </p:childTnLst>
                          </p:cTn>
                        </p:par>
                        <p:par>
                          <p:cTn id="25" fill="hold">
                            <p:stCondLst>
                              <p:cond delay="3500"/>
                            </p:stCondLst>
                            <p:childTnLst>
                              <p:par>
                                <p:cTn id="26" presetID="14" presetClass="entr" presetSubtype="10" fill="hold" grpId="0" nodeType="after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8" dur="500"/>
                                        <p:tgtEl>
                                          <p:spTgt spid="3">
                                            <p:txEl>
                                              <p:pRg st="2" end="2"/>
                                            </p:txEl>
                                          </p:spTgt>
                                        </p:tgtEl>
                                      </p:cBhvr>
                                    </p:animEffect>
                                  </p:childTnLst>
                                </p:cTn>
                              </p:par>
                            </p:childTnLst>
                          </p:cTn>
                        </p:par>
                        <p:par>
                          <p:cTn id="29" fill="hold">
                            <p:stCondLst>
                              <p:cond delay="4000"/>
                            </p:stCondLst>
                            <p:childTnLst>
                              <p:par>
                                <p:cTn id="30" presetID="1" presetClass="entr" presetSubtype="0" fill="hold" grpId="0" nodeType="after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childTnLst>
                                </p:cTn>
                              </p:par>
                            </p:childTnLst>
                          </p:cTn>
                        </p:par>
                        <p:par>
                          <p:cTn id="32" fill="hold">
                            <p:stCondLst>
                              <p:cond delay="4000"/>
                            </p:stCondLst>
                            <p:childTnLst>
                              <p:par>
                                <p:cTn id="33" presetID="14" presetClass="entr" presetSubtype="10" fill="hold" grpId="0" nodeType="after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randombar(horizontal)">
                                      <p:cBhvr>
                                        <p:cTn id="35"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uiExpand="1" build="p"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4" name="Title 1"/>
          <p:cNvSpPr>
            <a:spLocks noGrp="1"/>
          </p:cNvSpPr>
          <p:nvPr>
            <p:ph type="ctrTitle"/>
          </p:nvPr>
        </p:nvSpPr>
        <p:spPr>
          <a:xfrm>
            <a:off x="1040337" y="109182"/>
            <a:ext cx="9727747" cy="1286147"/>
          </a:xfrm>
          <a:solidFill>
            <a:schemeClr val="tx1"/>
          </a:solidFill>
        </p:spPr>
        <p:txBody>
          <a:bodyPr>
            <a:normAutofit fontScale="90000"/>
          </a:bodyPr>
          <a:lstStyle/>
          <a:p>
            <a:pPr algn="ctr"/>
            <a:r>
              <a:rPr lang="ar-SA" sz="4900" b="1" spc="-50" dirty="0">
                <a:solidFill>
                  <a:schemeClr val="accent3">
                    <a:lumMod val="50000"/>
                  </a:schemeClr>
                </a:solidFill>
              </a:rPr>
              <a:t>أسباب تتعلق بجهاز ال</a:t>
            </a:r>
            <a:r>
              <a:rPr lang="ar-JO" sz="4900" b="1" spc="-50" dirty="0">
                <a:solidFill>
                  <a:schemeClr val="accent3">
                    <a:lumMod val="50000"/>
                  </a:schemeClr>
                </a:solidFill>
              </a:rPr>
              <a:t>م</a:t>
            </a:r>
            <a:r>
              <a:rPr lang="ar-SA" sz="4900" b="1" spc="-50" dirty="0">
                <a:solidFill>
                  <a:schemeClr val="accent3">
                    <a:lumMod val="50000"/>
                  </a:schemeClr>
                </a:solidFill>
              </a:rPr>
              <a:t>ناعة تسبب الاجهاض المتكرر</a:t>
            </a:r>
            <a:br>
              <a:rPr lang="en-US" sz="4900" b="1" spc="-50" dirty="0">
                <a:solidFill>
                  <a:schemeClr val="accent2">
                    <a:lumMod val="50000"/>
                  </a:schemeClr>
                </a:solidFill>
              </a:rPr>
            </a:br>
            <a:r>
              <a:rPr lang="en-US" sz="4900" b="1" spc="-50" dirty="0">
                <a:solidFill>
                  <a:schemeClr val="accent3">
                    <a:lumMod val="50000"/>
                  </a:schemeClr>
                </a:solidFill>
              </a:rPr>
              <a:t>Antiphospholipid</a:t>
            </a:r>
            <a:r>
              <a:rPr lang="ar-JO" sz="4900" b="1" spc="-50" dirty="0">
                <a:solidFill>
                  <a:schemeClr val="accent3">
                    <a:lumMod val="50000"/>
                  </a:schemeClr>
                </a:solidFill>
              </a:rPr>
              <a:t> </a:t>
            </a:r>
            <a:r>
              <a:rPr lang="en-US" sz="4900" b="1" spc="-50" dirty="0">
                <a:solidFill>
                  <a:schemeClr val="accent3">
                    <a:lumMod val="50000"/>
                  </a:schemeClr>
                </a:solidFill>
              </a:rPr>
              <a:t> Syndrome</a:t>
            </a:r>
          </a:p>
        </p:txBody>
      </p:sp>
      <p:sp>
        <p:nvSpPr>
          <p:cNvPr id="3" name="Subtitle 2"/>
          <p:cNvSpPr>
            <a:spLocks noGrp="1"/>
          </p:cNvSpPr>
          <p:nvPr>
            <p:ph type="subTitle" idx="1"/>
          </p:nvPr>
        </p:nvSpPr>
        <p:spPr>
          <a:xfrm>
            <a:off x="682388" y="1599479"/>
            <a:ext cx="10549719" cy="5149339"/>
          </a:xfrm>
          <a:solidFill>
            <a:schemeClr val="tx1"/>
          </a:solidFill>
        </p:spPr>
        <p:txBody>
          <a:bodyPr>
            <a:noAutofit/>
          </a:bodyPr>
          <a:lstStyle/>
          <a:p>
            <a:pPr algn="r" rtl="1"/>
            <a:r>
              <a:rPr lang="ar-SA" sz="2400" b="1" dirty="0">
                <a:solidFill>
                  <a:srgbClr val="1C5315"/>
                </a:solidFill>
                <a:latin typeface="+mn-lt"/>
                <a:ea typeface="+mn-ea"/>
                <a:cs typeface="+mn-cs"/>
              </a:rPr>
              <a:t>تؤدي إلى الإجهاض المتكرر إلى جانب خلل في ن</a:t>
            </a:r>
            <a:r>
              <a:rPr lang="ar-JO" sz="2400" b="1" dirty="0">
                <a:solidFill>
                  <a:srgbClr val="1C5315"/>
                </a:solidFill>
                <a:latin typeface="+mn-lt"/>
                <a:ea typeface="+mn-ea"/>
                <a:cs typeface="+mn-cs"/>
              </a:rPr>
              <a:t>م</a:t>
            </a:r>
            <a:r>
              <a:rPr lang="ar-SA" sz="2400" b="1" dirty="0">
                <a:solidFill>
                  <a:srgbClr val="1C5315"/>
                </a:solidFill>
                <a:latin typeface="+mn-lt"/>
                <a:ea typeface="+mn-ea"/>
                <a:cs typeface="+mn-cs"/>
              </a:rPr>
              <a:t>و الجنين</a:t>
            </a:r>
            <a:r>
              <a:rPr lang="ar-JO" sz="2400" b="1" dirty="0">
                <a:solidFill>
                  <a:srgbClr val="1C5315"/>
                </a:solidFill>
                <a:latin typeface="+mn-lt"/>
                <a:ea typeface="+mn-ea"/>
                <a:cs typeface="+mn-cs"/>
              </a:rPr>
              <a:t> </a:t>
            </a:r>
            <a:r>
              <a:rPr lang="en-US" sz="2400" b="1" dirty="0">
                <a:solidFill>
                  <a:srgbClr val="1C5315"/>
                </a:solidFill>
                <a:latin typeface="+mn-lt"/>
                <a:ea typeface="+mn-ea"/>
                <a:cs typeface="+mn-cs"/>
              </a:rPr>
              <a:t>Intrauterine growth Retardation</a:t>
            </a:r>
            <a:r>
              <a:rPr lang="ar-SA" sz="2400" b="1" dirty="0">
                <a:solidFill>
                  <a:srgbClr val="1C5315"/>
                </a:solidFill>
                <a:latin typeface="+mn-lt"/>
                <a:ea typeface="+mn-ea"/>
                <a:cs typeface="+mn-cs"/>
              </a:rPr>
              <a:t> أو الولادة المبكرة </a:t>
            </a:r>
            <a:r>
              <a:rPr lang="en-US" sz="2400" b="1" dirty="0">
                <a:solidFill>
                  <a:srgbClr val="1C5315"/>
                </a:solidFill>
                <a:latin typeface="+mn-lt"/>
                <a:ea typeface="+mn-ea"/>
                <a:cs typeface="+mn-cs"/>
              </a:rPr>
              <a:t>Preterm </a:t>
            </a:r>
            <a:r>
              <a:rPr lang="en-US" sz="2400" b="1" dirty="0" err="1">
                <a:solidFill>
                  <a:srgbClr val="1C5315"/>
                </a:solidFill>
                <a:latin typeface="+mn-lt"/>
                <a:ea typeface="+mn-ea"/>
                <a:cs typeface="+mn-cs"/>
              </a:rPr>
              <a:t>Labour</a:t>
            </a:r>
            <a:r>
              <a:rPr lang="ar-SA" sz="2400" b="1" dirty="0">
                <a:solidFill>
                  <a:srgbClr val="1C5315"/>
                </a:solidFill>
                <a:latin typeface="+mn-lt"/>
                <a:ea typeface="+mn-ea"/>
                <a:cs typeface="+mn-cs"/>
              </a:rPr>
              <a:t> وارتفاع ضغط الدم في أحيان أخرى</a:t>
            </a:r>
            <a:r>
              <a:rPr lang="en-US" sz="2400" b="1" dirty="0">
                <a:solidFill>
                  <a:srgbClr val="1C5315"/>
                </a:solidFill>
                <a:latin typeface="+mn-lt"/>
                <a:ea typeface="+mn-ea"/>
                <a:cs typeface="+mn-cs"/>
              </a:rPr>
              <a:t>.</a:t>
            </a:r>
          </a:p>
          <a:p>
            <a:pPr algn="r" rtl="1"/>
            <a:endParaRPr lang="en-US" sz="2400" b="1" dirty="0">
              <a:solidFill>
                <a:srgbClr val="1C5315"/>
              </a:solidFill>
              <a:latin typeface="+mn-lt"/>
              <a:ea typeface="+mn-ea"/>
              <a:cs typeface="+mn-cs"/>
            </a:endParaRPr>
          </a:p>
          <a:p>
            <a:pPr algn="r" rtl="1"/>
            <a:r>
              <a:rPr lang="ar-SA" sz="2400" b="1" dirty="0">
                <a:solidFill>
                  <a:srgbClr val="1C5315"/>
                </a:solidFill>
                <a:latin typeface="+mn-lt"/>
                <a:ea typeface="+mn-ea"/>
                <a:cs typeface="+mn-cs"/>
              </a:rPr>
              <a:t>وتشخيص هذه الحالة يتم بعمل فحص </a:t>
            </a:r>
            <a:r>
              <a:rPr lang="en-US" sz="2400" b="1" dirty="0">
                <a:solidFill>
                  <a:srgbClr val="FF0000"/>
                </a:solidFill>
                <a:latin typeface="+mn-lt"/>
                <a:ea typeface="+mn-ea"/>
                <a:cs typeface="+mn-cs"/>
              </a:rPr>
              <a:t>Antiphospholipid antibodies</a:t>
            </a:r>
            <a:r>
              <a:rPr lang="ar-SA" sz="2400" b="1" dirty="0">
                <a:solidFill>
                  <a:srgbClr val="1C5315"/>
                </a:solidFill>
                <a:latin typeface="+mn-lt"/>
                <a:ea typeface="+mn-ea"/>
                <a:cs typeface="+mn-cs"/>
              </a:rPr>
              <a:t> وإعادته بعد (6) أسابيع من الفحص الأول</a:t>
            </a:r>
            <a:r>
              <a:rPr lang="ar-JO" sz="2400" b="1" dirty="0">
                <a:solidFill>
                  <a:srgbClr val="1C5315"/>
                </a:solidFill>
                <a:latin typeface="+mn-lt"/>
                <a:ea typeface="+mn-ea"/>
                <a:cs typeface="+mn-cs"/>
              </a:rPr>
              <a:t>،</a:t>
            </a:r>
            <a:r>
              <a:rPr lang="ar-SA" sz="2400" b="1" dirty="0">
                <a:solidFill>
                  <a:srgbClr val="1C5315"/>
                </a:solidFill>
                <a:latin typeface="+mn-lt"/>
                <a:ea typeface="+mn-ea"/>
                <a:cs typeface="+mn-cs"/>
              </a:rPr>
              <a:t> ويتم علاج مثل هذه الحالات </a:t>
            </a:r>
            <a:r>
              <a:rPr lang="ar-JO" sz="2400" b="1" dirty="0">
                <a:solidFill>
                  <a:srgbClr val="1C5315"/>
                </a:solidFill>
                <a:latin typeface="+mn-lt"/>
                <a:ea typeface="+mn-ea"/>
                <a:cs typeface="+mn-cs"/>
              </a:rPr>
              <a:t>:</a:t>
            </a:r>
          </a:p>
          <a:p>
            <a:pPr marL="457200" indent="-457200" algn="r" rtl="1">
              <a:buFont typeface="+mj-lt"/>
              <a:buAutoNum type="arabicPeriod"/>
            </a:pPr>
            <a:r>
              <a:rPr lang="ar-SA" sz="2400" b="1" dirty="0">
                <a:solidFill>
                  <a:srgbClr val="1C5315"/>
                </a:solidFill>
                <a:latin typeface="+mn-lt"/>
                <a:ea typeface="+mn-ea"/>
                <a:cs typeface="+mn-cs"/>
              </a:rPr>
              <a:t>أما بالأسبرين لوحده بفرص نجاح 40 % أو بمصاحبة ابر </a:t>
            </a:r>
            <a:r>
              <a:rPr lang="en-US" sz="2400" b="1" dirty="0">
                <a:solidFill>
                  <a:srgbClr val="1C5315"/>
                </a:solidFill>
                <a:latin typeface="+mn-lt"/>
                <a:ea typeface="+mn-ea"/>
                <a:cs typeface="+mn-cs"/>
              </a:rPr>
              <a:t>Heparin</a:t>
            </a:r>
            <a:r>
              <a:rPr lang="ar-SA" sz="2400" b="1" dirty="0">
                <a:solidFill>
                  <a:srgbClr val="1C5315"/>
                </a:solidFill>
                <a:latin typeface="+mn-lt"/>
                <a:ea typeface="+mn-ea"/>
                <a:cs typeface="+mn-cs"/>
              </a:rPr>
              <a:t> بفرصة نجاح70 % حتى بداية الشهر التاسع .</a:t>
            </a:r>
            <a:endParaRPr lang="en-US" sz="2400" b="1" dirty="0">
              <a:solidFill>
                <a:srgbClr val="1C5315"/>
              </a:solidFill>
              <a:latin typeface="+mn-lt"/>
              <a:ea typeface="+mn-ea"/>
              <a:cs typeface="+mn-cs"/>
            </a:endParaRPr>
          </a:p>
          <a:p>
            <a:pPr marL="457200" indent="-457200" algn="r" rtl="1">
              <a:buFont typeface="+mj-lt"/>
              <a:buAutoNum type="arabicPeriod"/>
            </a:pPr>
            <a:r>
              <a:rPr lang="ar-JO" sz="2400" b="1" dirty="0">
                <a:solidFill>
                  <a:srgbClr val="1C5315"/>
                </a:solidFill>
                <a:latin typeface="+mn-lt"/>
                <a:ea typeface="+mn-ea"/>
                <a:cs typeface="+mn-cs"/>
              </a:rPr>
              <a:t>أو علاج ب (</a:t>
            </a:r>
            <a:r>
              <a:rPr lang="en-US" sz="2400" b="1" dirty="0">
                <a:solidFill>
                  <a:srgbClr val="1C5315"/>
                </a:solidFill>
                <a:latin typeface="+mn-lt"/>
                <a:ea typeface="+mn-ea"/>
                <a:cs typeface="+mn-cs"/>
              </a:rPr>
              <a:t>Prednisolone</a:t>
            </a:r>
            <a:r>
              <a:rPr lang="ar-JO" sz="2400" b="1" dirty="0">
                <a:solidFill>
                  <a:srgbClr val="1C5315"/>
                </a:solidFill>
                <a:latin typeface="+mn-lt"/>
                <a:ea typeface="+mn-ea"/>
                <a:cs typeface="+mn-cs"/>
              </a:rPr>
              <a:t>)</a:t>
            </a:r>
            <a:r>
              <a:rPr lang="ar-SA" sz="2400" b="1" dirty="0">
                <a:solidFill>
                  <a:srgbClr val="1C5315"/>
                </a:solidFill>
                <a:latin typeface="+mn-lt"/>
                <a:ea typeface="+mn-ea"/>
                <a:cs typeface="+mn-cs"/>
              </a:rPr>
              <a:t>وقد اختلفت الدراسات على فعالية</a:t>
            </a:r>
            <a:r>
              <a:rPr lang="ar-JO" sz="2400" b="1" dirty="0">
                <a:solidFill>
                  <a:srgbClr val="1C5315"/>
                </a:solidFill>
                <a:latin typeface="+mn-lt"/>
                <a:ea typeface="+mn-ea"/>
                <a:cs typeface="+mn-cs"/>
              </a:rPr>
              <a:t> هذا العلاج</a:t>
            </a:r>
            <a:r>
              <a:rPr lang="ar-SA" sz="2400" b="1" dirty="0">
                <a:solidFill>
                  <a:srgbClr val="1C5315"/>
                </a:solidFill>
                <a:latin typeface="+mn-lt"/>
                <a:ea typeface="+mn-ea"/>
                <a:cs typeface="+mn-cs"/>
              </a:rPr>
              <a:t> في هذه الحالات لترجح بعض الدراسات فائدته حتى نهاية الشهر الثالث.</a:t>
            </a:r>
            <a:endParaRPr lang="en-US" sz="2400" b="1" dirty="0">
              <a:solidFill>
                <a:srgbClr val="1C5315"/>
              </a:solidFill>
              <a:latin typeface="+mn-lt"/>
              <a:ea typeface="+mn-ea"/>
              <a:cs typeface="+mn-cs"/>
            </a:endParaRPr>
          </a:p>
          <a:p>
            <a:pPr marL="457200" indent="-457200" algn="r" rtl="1">
              <a:buFont typeface="+mj-lt"/>
              <a:buAutoNum type="arabicPeriod"/>
            </a:pPr>
            <a:r>
              <a:rPr lang="ar-SA" sz="2400" b="1" dirty="0">
                <a:solidFill>
                  <a:srgbClr val="1C5315"/>
                </a:solidFill>
                <a:latin typeface="+mn-lt"/>
                <a:ea typeface="+mn-ea"/>
                <a:cs typeface="+mn-cs"/>
              </a:rPr>
              <a:t>و هنالك طرق أخرى مثل إعطاء جرعات للأم من كريات الدم البيضاء للأب (كمطعوم ) لتجهيز جهاز المناعة ومنع الأم من التفاعل </a:t>
            </a:r>
            <a:r>
              <a:rPr lang="ar-JO" sz="2400" b="1" dirty="0">
                <a:solidFill>
                  <a:srgbClr val="1C5315"/>
                </a:solidFill>
                <a:latin typeface="+mn-lt"/>
                <a:ea typeface="+mn-ea"/>
                <a:cs typeface="+mn-cs"/>
              </a:rPr>
              <a:t>،</a:t>
            </a:r>
            <a:r>
              <a:rPr lang="ar-SA" sz="2400" b="1" dirty="0">
                <a:solidFill>
                  <a:srgbClr val="1C5315"/>
                </a:solidFill>
                <a:latin typeface="+mn-lt"/>
                <a:ea typeface="+mn-ea"/>
                <a:cs typeface="+mn-cs"/>
              </a:rPr>
              <a:t> أو إعطاء جرعات عالية من </a:t>
            </a:r>
            <a:r>
              <a:rPr lang="en-US" sz="2400" b="1" dirty="0" err="1">
                <a:solidFill>
                  <a:srgbClr val="1C5315"/>
                </a:solidFill>
                <a:latin typeface="+mn-lt"/>
                <a:ea typeface="+mn-ea"/>
                <a:cs typeface="+mn-cs"/>
              </a:rPr>
              <a:t>IgG</a:t>
            </a:r>
            <a:r>
              <a:rPr lang="ar-SA" sz="2400" b="1" dirty="0">
                <a:solidFill>
                  <a:srgbClr val="1C5315"/>
                </a:solidFill>
                <a:latin typeface="+mn-lt"/>
                <a:ea typeface="+mn-ea"/>
                <a:cs typeface="+mn-cs"/>
              </a:rPr>
              <a:t> في محاولة لتخفيف تفاعل المرأة.</a:t>
            </a:r>
            <a:endParaRPr lang="en-US" sz="2400" b="1" dirty="0">
              <a:solidFill>
                <a:srgbClr val="1C5315"/>
              </a:solidFill>
              <a:latin typeface="+mn-lt"/>
              <a:ea typeface="+mn-ea"/>
              <a:cs typeface="+mn-cs"/>
            </a:endParaRPr>
          </a:p>
        </p:txBody>
      </p:sp>
      <p:pic>
        <p:nvPicPr>
          <p:cNvPr id="2" name="sad_piano_music">
            <a:hlinkClick r:id="" action="ppaction://media"/>
            <a:extLst>
              <a:ext uri="{FF2B5EF4-FFF2-40B4-BE49-F238E27FC236}">
                <a16:creationId xmlns:a16="http://schemas.microsoft.com/office/drawing/2014/main" id="{792A826F-922C-49AA-8915-8F00FFF5A154}"/>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5791200" y="3124200"/>
            <a:ext cx="609600" cy="609600"/>
          </a:xfrm>
          <a:prstGeom prst="rect">
            <a:avLst/>
          </a:prstGeom>
        </p:spPr>
      </p:pic>
    </p:spTree>
    <p:custDataLst>
      <p:tags r:id="rId1"/>
    </p:custDataLst>
    <p:extLst>
      <p:ext uri="{BB962C8B-B14F-4D97-AF65-F5344CB8AC3E}">
        <p14:creationId xmlns:p14="http://schemas.microsoft.com/office/powerpoint/2010/main" val="2108454519"/>
      </p:ext>
    </p:extLst>
  </p:cSld>
  <p:clrMapOvr>
    <a:masterClrMapping/>
  </p:clrMapOvr>
  <mc:AlternateContent xmlns:mc="http://schemas.openxmlformats.org/markup-compatibility/2006">
    <mc:Choice xmlns:p14="http://schemas.microsoft.com/office/powerpoint/2010/main" Requires="p14">
      <p:transition spd="slow" p14:dur="1600" advTm="40170">
        <p14:prism isContent="1" isInverted="1"/>
      </p:transition>
    </mc:Choice>
    <mc:Fallback>
      <p:transition spd="slow" advTm="4017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par>
                          <p:cTn id="8" fill="hold">
                            <p:stCondLst>
                              <p:cond delay="2000"/>
                            </p:stCondLst>
                            <p:childTnLst>
                              <p:par>
                                <p:cTn id="9" presetID="31" presetClass="entr" presetSubtype="0" fill="hold" grpId="0" nodeType="afterEffect">
                                  <p:stCondLst>
                                    <p:cond delay="0"/>
                                  </p:stCondLst>
                                  <p:childTnLst>
                                    <p:set>
                                      <p:cBhvr>
                                        <p:cTn id="10" dur="1" fill="hold">
                                          <p:stCondLst>
                                            <p:cond delay="0"/>
                                          </p:stCondLst>
                                        </p:cTn>
                                        <p:tgtEl>
                                          <p:spTgt spid="3">
                                            <p:bg/>
                                          </p:spTgt>
                                        </p:tgtEl>
                                        <p:attrNameLst>
                                          <p:attrName>style.visibility</p:attrName>
                                        </p:attrNameLst>
                                      </p:cBhvr>
                                      <p:to>
                                        <p:strVal val="visible"/>
                                      </p:to>
                                    </p:set>
                                    <p:anim calcmode="lin" valueType="num">
                                      <p:cBhvr>
                                        <p:cTn id="11" dur="1000" fill="hold"/>
                                        <p:tgtEl>
                                          <p:spTgt spid="3">
                                            <p:bg/>
                                          </p:spTgt>
                                        </p:tgtEl>
                                        <p:attrNameLst>
                                          <p:attrName>ppt_w</p:attrName>
                                        </p:attrNameLst>
                                      </p:cBhvr>
                                      <p:tavLst>
                                        <p:tav tm="0">
                                          <p:val>
                                            <p:fltVal val="0"/>
                                          </p:val>
                                        </p:tav>
                                        <p:tav tm="100000">
                                          <p:val>
                                            <p:strVal val="#ppt_w"/>
                                          </p:val>
                                        </p:tav>
                                      </p:tavLst>
                                    </p:anim>
                                    <p:anim calcmode="lin" valueType="num">
                                      <p:cBhvr>
                                        <p:cTn id="12" dur="1000" fill="hold"/>
                                        <p:tgtEl>
                                          <p:spTgt spid="3">
                                            <p:bg/>
                                          </p:spTgt>
                                        </p:tgtEl>
                                        <p:attrNameLst>
                                          <p:attrName>ppt_h</p:attrName>
                                        </p:attrNameLst>
                                      </p:cBhvr>
                                      <p:tavLst>
                                        <p:tav tm="0">
                                          <p:val>
                                            <p:fltVal val="0"/>
                                          </p:val>
                                        </p:tav>
                                        <p:tav tm="100000">
                                          <p:val>
                                            <p:strVal val="#ppt_h"/>
                                          </p:val>
                                        </p:tav>
                                      </p:tavLst>
                                    </p:anim>
                                    <p:anim calcmode="lin" valueType="num">
                                      <p:cBhvr>
                                        <p:cTn id="13" dur="1000" fill="hold"/>
                                        <p:tgtEl>
                                          <p:spTgt spid="3">
                                            <p:bg/>
                                          </p:spTgt>
                                        </p:tgtEl>
                                        <p:attrNameLst>
                                          <p:attrName>style.rotation</p:attrName>
                                        </p:attrNameLst>
                                      </p:cBhvr>
                                      <p:tavLst>
                                        <p:tav tm="0">
                                          <p:val>
                                            <p:fltVal val="90"/>
                                          </p:val>
                                        </p:tav>
                                        <p:tav tm="100000">
                                          <p:val>
                                            <p:fltVal val="0"/>
                                          </p:val>
                                        </p:tav>
                                      </p:tavLst>
                                    </p:anim>
                                    <p:animEffect transition="in" filter="fade">
                                      <p:cBhvr>
                                        <p:cTn id="14" dur="1000"/>
                                        <p:tgtEl>
                                          <p:spTgt spid="3">
                                            <p:bg/>
                                          </p:spTgt>
                                        </p:tgtEl>
                                      </p:cBhvr>
                                    </p:animEffect>
                                  </p:childTnLst>
                                </p:cTn>
                              </p:par>
                            </p:childTnLst>
                          </p:cTn>
                        </p:par>
                        <p:par>
                          <p:cTn id="15" fill="hold">
                            <p:stCondLst>
                              <p:cond delay="3000"/>
                            </p:stCondLst>
                            <p:childTnLst>
                              <p:par>
                                <p:cTn id="16" presetID="31" presetClass="entr" presetSubtype="0" fill="hold" grpId="0" nodeType="after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p:cTn id="18"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9"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20"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21" dur="1000"/>
                                        <p:tgtEl>
                                          <p:spTgt spid="3">
                                            <p:txEl>
                                              <p:pRg st="0" end="0"/>
                                            </p:txEl>
                                          </p:spTgt>
                                        </p:tgtEl>
                                      </p:cBhvr>
                                    </p:animEffect>
                                  </p:childTnLst>
                                </p:cTn>
                              </p:par>
                            </p:childTnLst>
                          </p:cTn>
                        </p:par>
                        <p:par>
                          <p:cTn id="22" fill="hold">
                            <p:stCondLst>
                              <p:cond delay="4000"/>
                            </p:stCondLst>
                            <p:childTnLst>
                              <p:par>
                                <p:cTn id="23" presetID="31" presetClass="entr" presetSubtype="0" fill="hold" grpId="0" nodeType="after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p:cTn id="25"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6"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7"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8" dur="1000"/>
                                        <p:tgtEl>
                                          <p:spTgt spid="3">
                                            <p:txEl>
                                              <p:pRg st="2" end="2"/>
                                            </p:txEl>
                                          </p:spTgt>
                                        </p:tgtEl>
                                      </p:cBhvr>
                                    </p:animEffect>
                                  </p:childTnLst>
                                </p:cTn>
                              </p:par>
                            </p:childTnLst>
                          </p:cTn>
                        </p:par>
                        <p:par>
                          <p:cTn id="29" fill="hold">
                            <p:stCondLst>
                              <p:cond delay="5000"/>
                            </p:stCondLst>
                            <p:childTnLst>
                              <p:par>
                                <p:cTn id="30" presetID="31" presetClass="entr" presetSubtype="0" fill="hold" grpId="0" nodeType="after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p:cTn id="32"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3"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4"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5" dur="1000"/>
                                        <p:tgtEl>
                                          <p:spTgt spid="3">
                                            <p:txEl>
                                              <p:pRg st="3" end="3"/>
                                            </p:txEl>
                                          </p:spTgt>
                                        </p:tgtEl>
                                      </p:cBhvr>
                                    </p:animEffect>
                                  </p:childTnLst>
                                </p:cTn>
                              </p:par>
                            </p:childTnLst>
                          </p:cTn>
                        </p:par>
                        <p:par>
                          <p:cTn id="36" fill="hold">
                            <p:stCondLst>
                              <p:cond delay="6000"/>
                            </p:stCondLst>
                            <p:childTnLst>
                              <p:par>
                                <p:cTn id="37" presetID="31" presetClass="entr" presetSubtype="0" fill="hold" grpId="0" nodeType="after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p:cTn id="39"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4" end="4"/>
                                            </p:txEl>
                                          </p:spTgt>
                                        </p:tgtEl>
                                      </p:cBhvr>
                                    </p:animEffect>
                                  </p:childTnLst>
                                </p:cTn>
                              </p:par>
                            </p:childTnLst>
                          </p:cTn>
                        </p:par>
                        <p:par>
                          <p:cTn id="43" fill="hold">
                            <p:stCondLst>
                              <p:cond delay="7000"/>
                            </p:stCondLst>
                            <p:childTnLst>
                              <p:par>
                                <p:cTn id="44" presetID="31" presetClass="entr" presetSubtype="0" fill="hold" grpId="0" nodeType="afterEffect">
                                  <p:stCondLst>
                                    <p:cond delay="0"/>
                                  </p:stCondLst>
                                  <p:childTnLst>
                                    <p:set>
                                      <p:cBhvr>
                                        <p:cTn id="45" dur="1" fill="hold">
                                          <p:stCondLst>
                                            <p:cond delay="0"/>
                                          </p:stCondLst>
                                        </p:cTn>
                                        <p:tgtEl>
                                          <p:spTgt spid="3">
                                            <p:txEl>
                                              <p:pRg st="5" end="5"/>
                                            </p:txEl>
                                          </p:spTgt>
                                        </p:tgtEl>
                                        <p:attrNameLst>
                                          <p:attrName>style.visibility</p:attrName>
                                        </p:attrNameLst>
                                      </p:cBhvr>
                                      <p:to>
                                        <p:strVal val="visible"/>
                                      </p:to>
                                    </p:set>
                                    <p:anim calcmode="lin" valueType="num">
                                      <p:cBhvr>
                                        <p:cTn id="46"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7"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48"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49"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50" repeatCount="indefinite" fill="hold" display="0">
                  <p:stCondLst>
                    <p:cond delay="indefinite"/>
                  </p:stCondLst>
                  <p:endCondLst>
                    <p:cond evt="onStopAudio" delay="0">
                      <p:tgtEl>
                        <p:sldTgt/>
                      </p:tgtEl>
                    </p:cond>
                  </p:endCondLst>
                </p:cTn>
                <p:tgtEl>
                  <p:spTgt spid="2"/>
                </p:tgtEl>
              </p:cMediaNode>
            </p:audio>
          </p:childTnLst>
        </p:cTn>
      </p:par>
    </p:tnLst>
    <p:bldLst>
      <p:bldP spid="4" grpId="0" animBg="1"/>
      <p:bldP spid="3" grpId="0"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627031" y="463638"/>
            <a:ext cx="9144000" cy="1848589"/>
          </a:xfrm>
          <a:solidFill>
            <a:schemeClr val="bg1"/>
          </a:solidFill>
        </p:spPr>
        <p:txBody>
          <a:bodyPr>
            <a:noAutofit/>
          </a:bodyPr>
          <a:lstStyle/>
          <a:p>
            <a:r>
              <a:rPr lang="ar-SA" sz="4400" b="1" spc="-50" dirty="0">
                <a:solidFill>
                  <a:schemeClr val="accent2">
                    <a:lumMod val="50000"/>
                  </a:schemeClr>
                </a:solidFill>
              </a:rPr>
              <a:t>خلل في عمليات التخثر يسبب الاجهاض المتكرر</a:t>
            </a:r>
            <a:r>
              <a:rPr lang="en-US" sz="4400" b="1" spc="-50" dirty="0">
                <a:solidFill>
                  <a:schemeClr val="accent2">
                    <a:lumMod val="50000"/>
                  </a:schemeClr>
                </a:solidFill>
              </a:rPr>
              <a:t> </a:t>
            </a:r>
            <a:r>
              <a:rPr lang="en-US" sz="4000" b="1" dirty="0">
                <a:solidFill>
                  <a:schemeClr val="accent2">
                    <a:lumMod val="50000"/>
                  </a:schemeClr>
                </a:solidFill>
                <a:latin typeface="Times New Roman" panose="02020603050405020304" pitchFamily="18" charset="0"/>
                <a:ea typeface="Times New Roman" panose="02020603050405020304" pitchFamily="18" charset="0"/>
                <a:cs typeface="Arial" panose="020B0604020202020204" pitchFamily="34" charset="0"/>
              </a:rPr>
              <a:t>Thrombophilia defect</a:t>
            </a:r>
            <a:br>
              <a:rPr lang="en-US" sz="2400" dirty="0">
                <a:solidFill>
                  <a:schemeClr val="bg2"/>
                </a:solidFill>
                <a:effectLst/>
                <a:latin typeface="Calibri" panose="020F0502020204030204" pitchFamily="34" charset="0"/>
                <a:ea typeface="Calibri" panose="020F0502020204030204" pitchFamily="34" charset="0"/>
                <a:cs typeface="Arial" panose="020B0604020202020204" pitchFamily="34" charset="0"/>
              </a:rPr>
            </a:br>
            <a:endParaRPr lang="en-US" sz="4000" dirty="0">
              <a:solidFill>
                <a:schemeClr val="bg2"/>
              </a:solidFill>
            </a:endParaRPr>
          </a:p>
        </p:txBody>
      </p:sp>
      <p:sp>
        <p:nvSpPr>
          <p:cNvPr id="3" name="Subtitle 2"/>
          <p:cNvSpPr>
            <a:spLocks noGrp="1"/>
          </p:cNvSpPr>
          <p:nvPr>
            <p:ph type="subTitle" idx="1"/>
          </p:nvPr>
        </p:nvSpPr>
        <p:spPr>
          <a:xfrm>
            <a:off x="873456" y="2312227"/>
            <a:ext cx="10208525" cy="4402472"/>
          </a:xfrm>
          <a:solidFill>
            <a:schemeClr val="bg1"/>
          </a:solidFill>
        </p:spPr>
        <p:txBody>
          <a:bodyPr>
            <a:noAutofit/>
          </a:bodyPr>
          <a:lstStyle/>
          <a:p>
            <a:pPr algn="r" rtl="1"/>
            <a:r>
              <a:rPr lang="ar-SA" b="1" cap="all" dirty="0">
                <a:solidFill>
                  <a:srgbClr val="1C5315"/>
                </a:solidFill>
              </a:rPr>
              <a:t>وهذه الحالة يصاحبها زيادة في مح</a:t>
            </a:r>
            <a:r>
              <a:rPr lang="ar-JO" b="1" cap="all" dirty="0">
                <a:solidFill>
                  <a:srgbClr val="1C5315"/>
                </a:solidFill>
              </a:rPr>
              <a:t>ي</a:t>
            </a:r>
            <a:r>
              <a:rPr lang="ar-SA" b="1" cap="all" dirty="0">
                <a:solidFill>
                  <a:srgbClr val="1C5315"/>
                </a:solidFill>
              </a:rPr>
              <a:t>طات التجلط الطبيعية</a:t>
            </a:r>
          </a:p>
          <a:p>
            <a:pPr algn="r" rtl="1"/>
            <a:r>
              <a:rPr lang="ar-SA" b="1" cap="all" dirty="0">
                <a:solidFill>
                  <a:srgbClr val="1C5315"/>
                </a:solidFill>
              </a:rPr>
              <a:t>(</a:t>
            </a:r>
            <a:r>
              <a:rPr lang="en-US" b="1" cap="all" dirty="0">
                <a:solidFill>
                  <a:srgbClr val="1C5315"/>
                </a:solidFill>
              </a:rPr>
              <a:t>Natural inhibitors of Coagulation</a:t>
            </a:r>
            <a:r>
              <a:rPr lang="ar-SA" b="1" cap="all" dirty="0">
                <a:solidFill>
                  <a:srgbClr val="1C5315"/>
                </a:solidFill>
              </a:rPr>
              <a:t>)</a:t>
            </a:r>
          </a:p>
          <a:p>
            <a:pPr algn="r" rtl="1"/>
            <a:endParaRPr lang="en-US" b="1" cap="all" dirty="0">
              <a:solidFill>
                <a:srgbClr val="1C5315"/>
              </a:solidFill>
            </a:endParaRPr>
          </a:p>
          <a:p>
            <a:pPr algn="r" rtl="1"/>
            <a:r>
              <a:rPr lang="ar-SA" b="1" cap="all" dirty="0">
                <a:solidFill>
                  <a:srgbClr val="1C5315"/>
                </a:solidFill>
              </a:rPr>
              <a:t>-</a:t>
            </a:r>
            <a:r>
              <a:rPr lang="en-US" b="1" cap="all" dirty="0">
                <a:solidFill>
                  <a:srgbClr val="1C5315"/>
                </a:solidFill>
              </a:rPr>
              <a:t>Anti thrombin</a:t>
            </a:r>
          </a:p>
          <a:p>
            <a:pPr algn="r" rtl="1"/>
            <a:r>
              <a:rPr lang="ar-SA" b="1" cap="all" dirty="0">
                <a:solidFill>
                  <a:srgbClr val="1C5315"/>
                </a:solidFill>
              </a:rPr>
              <a:t>-</a:t>
            </a:r>
            <a:r>
              <a:rPr lang="en-US" b="1" cap="all" dirty="0">
                <a:solidFill>
                  <a:srgbClr val="1C5315"/>
                </a:solidFill>
              </a:rPr>
              <a:t>Protein C</a:t>
            </a:r>
          </a:p>
          <a:p>
            <a:pPr algn="r" rtl="1"/>
            <a:r>
              <a:rPr lang="ar-SA" b="1" cap="all" dirty="0">
                <a:solidFill>
                  <a:srgbClr val="1C5315"/>
                </a:solidFill>
              </a:rPr>
              <a:t>-</a:t>
            </a:r>
            <a:r>
              <a:rPr lang="en-US" b="1" cap="all" dirty="0">
                <a:solidFill>
                  <a:srgbClr val="1C5315"/>
                </a:solidFill>
              </a:rPr>
              <a:t>Protein S</a:t>
            </a:r>
          </a:p>
          <a:p>
            <a:pPr algn="r"/>
            <a:r>
              <a:rPr lang="en-US" b="1" cap="all" dirty="0">
                <a:solidFill>
                  <a:srgbClr val="1C5315"/>
                </a:solidFill>
              </a:rPr>
              <a:t>Hyperhomocystinaemia</a:t>
            </a:r>
            <a:r>
              <a:rPr lang="ar-SA" b="1" cap="all" dirty="0">
                <a:solidFill>
                  <a:srgbClr val="1C5315"/>
                </a:solidFill>
              </a:rPr>
              <a:t>- </a:t>
            </a:r>
          </a:p>
          <a:p>
            <a:pPr algn="r"/>
            <a:r>
              <a:rPr lang="en-US" b="1" cap="all" dirty="0">
                <a:solidFill>
                  <a:srgbClr val="1C5315"/>
                </a:solidFill>
              </a:rPr>
              <a:t>Activated Protein</a:t>
            </a:r>
            <a:r>
              <a:rPr lang="ar-SA" b="1" cap="all" dirty="0">
                <a:solidFill>
                  <a:srgbClr val="1C5315"/>
                </a:solidFill>
              </a:rPr>
              <a:t> </a:t>
            </a:r>
            <a:r>
              <a:rPr lang="en-US" b="1" cap="all" dirty="0">
                <a:solidFill>
                  <a:srgbClr val="1C5315"/>
                </a:solidFill>
              </a:rPr>
              <a:t>C resistance</a:t>
            </a:r>
            <a:r>
              <a:rPr lang="ar-SA" b="1" cap="all" dirty="0">
                <a:solidFill>
                  <a:srgbClr val="1C5315"/>
                </a:solidFill>
              </a:rPr>
              <a:t>-</a:t>
            </a:r>
          </a:p>
          <a:p>
            <a:pPr algn="r"/>
            <a:r>
              <a:rPr lang="ar-JO" b="1" cap="all" dirty="0">
                <a:solidFill>
                  <a:srgbClr val="1C5315"/>
                </a:solidFill>
              </a:rPr>
              <a:t> </a:t>
            </a:r>
            <a:r>
              <a:rPr lang="en-US" b="1" cap="all" dirty="0">
                <a:solidFill>
                  <a:srgbClr val="1C5315"/>
                </a:solidFill>
              </a:rPr>
              <a:t>Leiden</a:t>
            </a:r>
            <a:r>
              <a:rPr lang="ar-SA" b="1" cap="all" dirty="0">
                <a:solidFill>
                  <a:srgbClr val="1C5315"/>
                </a:solidFill>
              </a:rPr>
              <a:t> </a:t>
            </a:r>
            <a:r>
              <a:rPr lang="en-US" b="1" cap="all" dirty="0">
                <a:solidFill>
                  <a:srgbClr val="1C5315"/>
                </a:solidFill>
              </a:rPr>
              <a:t>5</a:t>
            </a:r>
            <a:r>
              <a:rPr lang="ar-SA" b="1" cap="all" dirty="0">
                <a:solidFill>
                  <a:srgbClr val="1C5315"/>
                </a:solidFill>
              </a:rPr>
              <a:t> </a:t>
            </a:r>
            <a:r>
              <a:rPr lang="en-US" b="1" cap="all" dirty="0">
                <a:solidFill>
                  <a:srgbClr val="1C5315"/>
                </a:solidFill>
              </a:rPr>
              <a:t>Factor</a:t>
            </a:r>
            <a:r>
              <a:rPr lang="ar-SA" b="1" cap="all" dirty="0">
                <a:solidFill>
                  <a:srgbClr val="1C5315"/>
                </a:solidFill>
              </a:rPr>
              <a:t>-</a:t>
            </a:r>
            <a:endParaRPr lang="en-US" b="1" cap="all" dirty="0">
              <a:solidFill>
                <a:srgbClr val="1C5315"/>
              </a:solidFill>
            </a:endParaRPr>
          </a:p>
        </p:txBody>
      </p:sp>
      <p:pic>
        <p:nvPicPr>
          <p:cNvPr id="10242" name="Picture 2" descr="Image result for protein c">
            <a:extLst>
              <a:ext uri="{FF2B5EF4-FFF2-40B4-BE49-F238E27FC236}">
                <a16:creationId xmlns:a16="http://schemas.microsoft.com/office/drawing/2014/main" id="{B9590417-9E54-4B00-B866-EAAE2503A437}"/>
              </a:ext>
            </a:extLst>
          </p:cNvPr>
          <p:cNvPicPr>
            <a:picLocks noChangeAspect="1" noChangeArrowheads="1"/>
          </p:cNvPicPr>
          <p:nvPr/>
        </p:nvPicPr>
        <p:blipFill>
          <a:blip r:embed="rId2">
            <a:clrChange>
              <a:clrFrom>
                <a:srgbClr val="FFFEF6"/>
              </a:clrFrom>
              <a:clrTo>
                <a:srgbClr val="FFFEF6">
                  <a:alpha val="0"/>
                </a:srgbClr>
              </a:clrTo>
            </a:clrChange>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rcRect/>
          <a:stretch>
            <a:fillRect/>
          </a:stretch>
        </p:blipFill>
        <p:spPr bwMode="auto">
          <a:xfrm>
            <a:off x="0" y="3995529"/>
            <a:ext cx="5685183" cy="28624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5038026"/>
      </p:ext>
    </p:extLst>
  </p:cSld>
  <p:clrMapOvr>
    <a:masterClrMapping/>
  </p:clrMapOvr>
  <mc:AlternateContent xmlns:mc="http://schemas.openxmlformats.org/markup-compatibility/2006">
    <mc:Choice xmlns:p14="http://schemas.microsoft.com/office/powerpoint/2010/main" Requires="p14">
      <p:transition spd="slow" p14:dur="1250" advTm="22997">
        <p14:flip dir="r"/>
      </p:transition>
    </mc:Choice>
    <mc:Fallback>
      <p:transition spd="slow" advTm="2299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par>
                          <p:cTn id="11" fill="hold">
                            <p:stCondLst>
                              <p:cond delay="1000"/>
                            </p:stCondLst>
                            <p:childTnLst>
                              <p:par>
                                <p:cTn id="12" presetID="1" presetClass="entr" presetSubtype="0" fill="hold" nodeType="afterEffect">
                                  <p:stCondLst>
                                    <p:cond delay="0"/>
                                  </p:stCondLst>
                                  <p:childTnLst>
                                    <p:set>
                                      <p:cBhvr>
                                        <p:cTn id="13" dur="1" fill="hold">
                                          <p:stCondLst>
                                            <p:cond delay="0"/>
                                          </p:stCondLst>
                                        </p:cTn>
                                        <p:tgtEl>
                                          <p:spTgt spid="10242"/>
                                        </p:tgtEl>
                                        <p:attrNameLst>
                                          <p:attrName>style.visibility</p:attrName>
                                        </p:attrNameLst>
                                      </p:cBhvr>
                                      <p:to>
                                        <p:strVal val="visible"/>
                                      </p:to>
                                    </p:set>
                                  </p:childTnLst>
                                </p:cTn>
                              </p:par>
                            </p:childTnLst>
                          </p:cTn>
                        </p:par>
                        <p:par>
                          <p:cTn id="14" fill="hold">
                            <p:stCondLst>
                              <p:cond delay="1000"/>
                            </p:stCondLst>
                            <p:childTnLst>
                              <p:par>
                                <p:cTn id="15" presetID="53" presetClass="entr" presetSubtype="16" fill="hold" grpId="0" nodeType="afterEffect">
                                  <p:stCondLst>
                                    <p:cond delay="0"/>
                                  </p:stCondLst>
                                  <p:childTnLst>
                                    <p:set>
                                      <p:cBhvr>
                                        <p:cTn id="16" dur="1" fill="hold">
                                          <p:stCondLst>
                                            <p:cond delay="0"/>
                                          </p:stCondLst>
                                        </p:cTn>
                                        <p:tgtEl>
                                          <p:spTgt spid="3">
                                            <p:bg/>
                                          </p:spTgt>
                                        </p:tgtEl>
                                        <p:attrNameLst>
                                          <p:attrName>style.visibility</p:attrName>
                                        </p:attrNameLst>
                                      </p:cBhvr>
                                      <p:to>
                                        <p:strVal val="visible"/>
                                      </p:to>
                                    </p:set>
                                    <p:anim calcmode="lin" valueType="num">
                                      <p:cBhvr>
                                        <p:cTn id="17" dur="500" fill="hold"/>
                                        <p:tgtEl>
                                          <p:spTgt spid="3">
                                            <p:bg/>
                                          </p:spTgt>
                                        </p:tgtEl>
                                        <p:attrNameLst>
                                          <p:attrName>ppt_w</p:attrName>
                                        </p:attrNameLst>
                                      </p:cBhvr>
                                      <p:tavLst>
                                        <p:tav tm="0">
                                          <p:val>
                                            <p:fltVal val="0"/>
                                          </p:val>
                                        </p:tav>
                                        <p:tav tm="100000">
                                          <p:val>
                                            <p:strVal val="#ppt_w"/>
                                          </p:val>
                                        </p:tav>
                                      </p:tavLst>
                                    </p:anim>
                                    <p:anim calcmode="lin" valueType="num">
                                      <p:cBhvr>
                                        <p:cTn id="18" dur="500" fill="hold"/>
                                        <p:tgtEl>
                                          <p:spTgt spid="3">
                                            <p:bg/>
                                          </p:spTgt>
                                        </p:tgtEl>
                                        <p:attrNameLst>
                                          <p:attrName>ppt_h</p:attrName>
                                        </p:attrNameLst>
                                      </p:cBhvr>
                                      <p:tavLst>
                                        <p:tav tm="0">
                                          <p:val>
                                            <p:fltVal val="0"/>
                                          </p:val>
                                        </p:tav>
                                        <p:tav tm="100000">
                                          <p:val>
                                            <p:strVal val="#ppt_h"/>
                                          </p:val>
                                        </p:tav>
                                      </p:tavLst>
                                    </p:anim>
                                    <p:animEffect transition="in" filter="fade">
                                      <p:cBhvr>
                                        <p:cTn id="19" dur="500"/>
                                        <p:tgtEl>
                                          <p:spTgt spid="3">
                                            <p:bg/>
                                          </p:spTgt>
                                        </p:tgtEl>
                                      </p:cBhvr>
                                    </p:animEffect>
                                  </p:childTnLst>
                                </p:cTn>
                              </p:par>
                            </p:childTnLst>
                          </p:cTn>
                        </p:par>
                        <p:par>
                          <p:cTn id="20" fill="hold">
                            <p:stCondLst>
                              <p:cond delay="1500"/>
                            </p:stCondLst>
                            <p:childTnLst>
                              <p:par>
                                <p:cTn id="21" presetID="53" presetClass="entr" presetSubtype="16" fill="hold" grpId="0" nodeType="after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 calcmode="lin" valueType="num">
                                      <p:cBhvr>
                                        <p:cTn id="2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25" dur="500"/>
                                        <p:tgtEl>
                                          <p:spTgt spid="3">
                                            <p:txEl>
                                              <p:pRg st="0" end="0"/>
                                            </p:txEl>
                                          </p:spTgt>
                                        </p:tgtEl>
                                      </p:cBhvr>
                                    </p:animEffect>
                                  </p:childTnLst>
                                </p:cTn>
                              </p:par>
                            </p:childTnLst>
                          </p:cTn>
                        </p:par>
                        <p:par>
                          <p:cTn id="26" fill="hold">
                            <p:stCondLst>
                              <p:cond delay="2000"/>
                            </p:stCondLst>
                            <p:childTnLst>
                              <p:par>
                                <p:cTn id="27" presetID="53" presetClass="entr" presetSubtype="16" fill="hold" grpId="0" nodeType="afterEffect">
                                  <p:stCondLst>
                                    <p:cond delay="0"/>
                                  </p:stCondLst>
                                  <p:childTnLst>
                                    <p:set>
                                      <p:cBhvr>
                                        <p:cTn id="28" dur="1" fill="hold">
                                          <p:stCondLst>
                                            <p:cond delay="0"/>
                                          </p:stCondLst>
                                        </p:cTn>
                                        <p:tgtEl>
                                          <p:spTgt spid="3">
                                            <p:txEl>
                                              <p:pRg st="1" end="1"/>
                                            </p:txEl>
                                          </p:spTgt>
                                        </p:tgtEl>
                                        <p:attrNameLst>
                                          <p:attrName>style.visibility</p:attrName>
                                        </p:attrNameLst>
                                      </p:cBhvr>
                                      <p:to>
                                        <p:strVal val="visible"/>
                                      </p:to>
                                    </p:set>
                                    <p:anim calcmode="lin" valueType="num">
                                      <p:cBhvr>
                                        <p:cTn id="29"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30"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31" dur="500"/>
                                        <p:tgtEl>
                                          <p:spTgt spid="3">
                                            <p:txEl>
                                              <p:pRg st="1" end="1"/>
                                            </p:txEl>
                                          </p:spTgt>
                                        </p:tgtEl>
                                      </p:cBhvr>
                                    </p:animEffect>
                                  </p:childTnLst>
                                </p:cTn>
                              </p:par>
                            </p:childTnLst>
                          </p:cTn>
                        </p:par>
                        <p:par>
                          <p:cTn id="32" fill="hold">
                            <p:stCondLst>
                              <p:cond delay="2500"/>
                            </p:stCondLst>
                            <p:childTnLst>
                              <p:par>
                                <p:cTn id="33" presetID="53" presetClass="entr" presetSubtype="16" fill="hold" grpId="0" nodeType="after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p:cTn id="3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7" dur="500"/>
                                        <p:tgtEl>
                                          <p:spTgt spid="3">
                                            <p:txEl>
                                              <p:pRg st="3" end="3"/>
                                            </p:txEl>
                                          </p:spTgt>
                                        </p:tgtEl>
                                      </p:cBhvr>
                                    </p:animEffect>
                                  </p:childTnLst>
                                </p:cTn>
                              </p:par>
                            </p:childTnLst>
                          </p:cTn>
                        </p:par>
                        <p:par>
                          <p:cTn id="38" fill="hold">
                            <p:stCondLst>
                              <p:cond delay="3000"/>
                            </p:stCondLst>
                            <p:childTnLst>
                              <p:par>
                                <p:cTn id="39" presetID="53" presetClass="entr" presetSubtype="16" fill="hold" grpId="0" nodeType="after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 calcmode="lin" valueType="num">
                                      <p:cBhvr>
                                        <p:cTn id="41"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2"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43" dur="500"/>
                                        <p:tgtEl>
                                          <p:spTgt spid="3">
                                            <p:txEl>
                                              <p:pRg st="4" end="4"/>
                                            </p:txEl>
                                          </p:spTgt>
                                        </p:tgtEl>
                                      </p:cBhvr>
                                    </p:animEffect>
                                  </p:childTnLst>
                                </p:cTn>
                              </p:par>
                            </p:childTnLst>
                          </p:cTn>
                        </p:par>
                        <p:par>
                          <p:cTn id="44" fill="hold">
                            <p:stCondLst>
                              <p:cond delay="3500"/>
                            </p:stCondLst>
                            <p:childTnLst>
                              <p:par>
                                <p:cTn id="45" presetID="53" presetClass="entr" presetSubtype="16" fill="hold" grpId="0" nodeType="after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calcmode="lin" valueType="num">
                                      <p:cBhvr>
                                        <p:cTn id="47"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8"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9" dur="500"/>
                                        <p:tgtEl>
                                          <p:spTgt spid="3">
                                            <p:txEl>
                                              <p:pRg st="5" end="5"/>
                                            </p:txEl>
                                          </p:spTgt>
                                        </p:tgtEl>
                                      </p:cBhvr>
                                    </p:animEffect>
                                  </p:childTnLst>
                                </p:cTn>
                              </p:par>
                            </p:childTnLst>
                          </p:cTn>
                        </p:par>
                        <p:par>
                          <p:cTn id="50" fill="hold">
                            <p:stCondLst>
                              <p:cond delay="4000"/>
                            </p:stCondLst>
                            <p:childTnLst>
                              <p:par>
                                <p:cTn id="51" presetID="53" presetClass="entr" presetSubtype="16" fill="hold" grpId="0" nodeType="afterEffect">
                                  <p:stCondLst>
                                    <p:cond delay="0"/>
                                  </p:stCondLst>
                                  <p:childTnLst>
                                    <p:set>
                                      <p:cBhvr>
                                        <p:cTn id="52" dur="1" fill="hold">
                                          <p:stCondLst>
                                            <p:cond delay="0"/>
                                          </p:stCondLst>
                                        </p:cTn>
                                        <p:tgtEl>
                                          <p:spTgt spid="3">
                                            <p:txEl>
                                              <p:pRg st="6" end="6"/>
                                            </p:txEl>
                                          </p:spTgt>
                                        </p:tgtEl>
                                        <p:attrNameLst>
                                          <p:attrName>style.visibility</p:attrName>
                                        </p:attrNameLst>
                                      </p:cBhvr>
                                      <p:to>
                                        <p:strVal val="visible"/>
                                      </p:to>
                                    </p:set>
                                    <p:anim calcmode="lin" valueType="num">
                                      <p:cBhvr>
                                        <p:cTn id="53"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4"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55" dur="500"/>
                                        <p:tgtEl>
                                          <p:spTgt spid="3">
                                            <p:txEl>
                                              <p:pRg st="6" end="6"/>
                                            </p:txEl>
                                          </p:spTgt>
                                        </p:tgtEl>
                                      </p:cBhvr>
                                    </p:animEffect>
                                  </p:childTnLst>
                                </p:cTn>
                              </p:par>
                            </p:childTnLst>
                          </p:cTn>
                        </p:par>
                        <p:par>
                          <p:cTn id="56" fill="hold">
                            <p:stCondLst>
                              <p:cond delay="4500"/>
                            </p:stCondLst>
                            <p:childTnLst>
                              <p:par>
                                <p:cTn id="57" presetID="53" presetClass="entr" presetSubtype="16" fill="hold" grpId="0" nodeType="afterEffect">
                                  <p:stCondLst>
                                    <p:cond delay="0"/>
                                  </p:stCondLst>
                                  <p:childTnLst>
                                    <p:set>
                                      <p:cBhvr>
                                        <p:cTn id="58" dur="1" fill="hold">
                                          <p:stCondLst>
                                            <p:cond delay="0"/>
                                          </p:stCondLst>
                                        </p:cTn>
                                        <p:tgtEl>
                                          <p:spTgt spid="3">
                                            <p:txEl>
                                              <p:pRg st="7" end="7"/>
                                            </p:txEl>
                                          </p:spTgt>
                                        </p:tgtEl>
                                        <p:attrNameLst>
                                          <p:attrName>style.visibility</p:attrName>
                                        </p:attrNameLst>
                                      </p:cBhvr>
                                      <p:to>
                                        <p:strVal val="visible"/>
                                      </p:to>
                                    </p:set>
                                    <p:anim calcmode="lin" valueType="num">
                                      <p:cBhvr>
                                        <p:cTn id="59"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60"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61" dur="500"/>
                                        <p:tgtEl>
                                          <p:spTgt spid="3">
                                            <p:txEl>
                                              <p:pRg st="7" end="7"/>
                                            </p:txEl>
                                          </p:spTgt>
                                        </p:tgtEl>
                                      </p:cBhvr>
                                    </p:animEffect>
                                  </p:childTnLst>
                                </p:cTn>
                              </p:par>
                            </p:childTnLst>
                          </p:cTn>
                        </p:par>
                        <p:par>
                          <p:cTn id="62" fill="hold">
                            <p:stCondLst>
                              <p:cond delay="5000"/>
                            </p:stCondLst>
                            <p:childTnLst>
                              <p:par>
                                <p:cTn id="63" presetID="53" presetClass="entr" presetSubtype="16" fill="hold" grpId="0" nodeType="afterEffect">
                                  <p:stCondLst>
                                    <p:cond delay="0"/>
                                  </p:stCondLst>
                                  <p:childTnLst>
                                    <p:set>
                                      <p:cBhvr>
                                        <p:cTn id="64" dur="1" fill="hold">
                                          <p:stCondLst>
                                            <p:cond delay="0"/>
                                          </p:stCondLst>
                                        </p:cTn>
                                        <p:tgtEl>
                                          <p:spTgt spid="3">
                                            <p:txEl>
                                              <p:pRg st="8" end="8"/>
                                            </p:txEl>
                                          </p:spTgt>
                                        </p:tgtEl>
                                        <p:attrNameLst>
                                          <p:attrName>style.visibility</p:attrName>
                                        </p:attrNameLst>
                                      </p:cBhvr>
                                      <p:to>
                                        <p:strVal val="visible"/>
                                      </p:to>
                                    </p:set>
                                    <p:anim calcmode="lin" valueType="num">
                                      <p:cBhvr>
                                        <p:cTn id="65"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66"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6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uiExpand="1" build="p"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2F216FC-F106-4C91-8F21-003FCF623B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0196" y="1835944"/>
            <a:ext cx="1610734" cy="3407783"/>
          </a:xfrm>
          <a:prstGeom prst="rect">
            <a:avLst/>
          </a:prstGeom>
        </p:spPr>
      </p:pic>
      <p:pic>
        <p:nvPicPr>
          <p:cNvPr id="3" name="Picture 2">
            <a:extLst>
              <a:ext uri="{FF2B5EF4-FFF2-40B4-BE49-F238E27FC236}">
                <a16:creationId xmlns:a16="http://schemas.microsoft.com/office/drawing/2014/main" id="{75A3683B-F37A-42ED-8C08-6F8BE0EDE0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24524" y="1709531"/>
            <a:ext cx="1930041" cy="3631095"/>
          </a:xfrm>
          <a:prstGeom prst="rect">
            <a:avLst/>
          </a:prstGeom>
        </p:spPr>
      </p:pic>
      <p:grpSp>
        <p:nvGrpSpPr>
          <p:cNvPr id="6" name="Group 5">
            <a:extLst>
              <a:ext uri="{FF2B5EF4-FFF2-40B4-BE49-F238E27FC236}">
                <a16:creationId xmlns:a16="http://schemas.microsoft.com/office/drawing/2014/main" id="{46BC6DB5-3917-4178-A931-E9196D9FBEFB}"/>
              </a:ext>
            </a:extLst>
          </p:cNvPr>
          <p:cNvGrpSpPr/>
          <p:nvPr/>
        </p:nvGrpSpPr>
        <p:grpSpPr>
          <a:xfrm>
            <a:off x="4991285" y="1796290"/>
            <a:ext cx="1634836" cy="3457575"/>
            <a:chOff x="3641262" y="1237738"/>
            <a:chExt cx="1634836" cy="3457575"/>
          </a:xfrm>
        </p:grpSpPr>
        <p:pic>
          <p:nvPicPr>
            <p:cNvPr id="7" name="Picture 6">
              <a:extLst>
                <a:ext uri="{FF2B5EF4-FFF2-40B4-BE49-F238E27FC236}">
                  <a16:creationId xmlns:a16="http://schemas.microsoft.com/office/drawing/2014/main" id="{1E28D5E7-2C7E-445F-9A97-9B634D754307}"/>
                </a:ext>
              </a:extLst>
            </p:cNvPr>
            <p:cNvPicPr>
              <a:picLocks noChangeAspect="1"/>
            </p:cNvPicPr>
            <p:nvPr/>
          </p:nvPicPr>
          <p:blipFill>
            <a:blip r:embed="rId4">
              <a:clrChange>
                <a:clrFrom>
                  <a:srgbClr val="FFFFFF"/>
                </a:clrFrom>
                <a:clrTo>
                  <a:srgbClr val="FFFFFF">
                    <a:alpha val="0"/>
                  </a:srgbClr>
                </a:clrTo>
              </a:clrChange>
              <a:extLst/>
            </a:blip>
            <a:stretch>
              <a:fillRect/>
            </a:stretch>
          </p:blipFill>
          <p:spPr>
            <a:xfrm rot="20778518">
              <a:off x="4253207" y="3593197"/>
              <a:ext cx="547066" cy="983748"/>
            </a:xfrm>
            <a:prstGeom prst="rect">
              <a:avLst/>
            </a:prstGeom>
          </p:spPr>
        </p:pic>
        <p:pic>
          <p:nvPicPr>
            <p:cNvPr id="8" name="Picture 7">
              <a:extLst>
                <a:ext uri="{FF2B5EF4-FFF2-40B4-BE49-F238E27FC236}">
                  <a16:creationId xmlns:a16="http://schemas.microsoft.com/office/drawing/2014/main" id="{8735FE4B-0892-4F18-8804-D8EA282638C8}"/>
                </a:ext>
              </a:extLst>
            </p:cNvPr>
            <p:cNvPicPr>
              <a:picLocks noChangeAspect="1"/>
            </p:cNvPicPr>
            <p:nvPr/>
          </p:nvPicPr>
          <p:blipFill>
            <a:blip r:embed="rId5">
              <a:clrChange>
                <a:clrFrom>
                  <a:srgbClr val="FFFFFF"/>
                </a:clrFrom>
                <a:clrTo>
                  <a:srgbClr val="FFFFFF">
                    <a:alpha val="0"/>
                  </a:srgbClr>
                </a:clrTo>
              </a:clrChange>
              <a:extLst/>
            </a:blip>
            <a:stretch>
              <a:fillRect/>
            </a:stretch>
          </p:blipFill>
          <p:spPr>
            <a:xfrm>
              <a:off x="4310908" y="3599934"/>
              <a:ext cx="419841" cy="1095379"/>
            </a:xfrm>
            <a:prstGeom prst="rect">
              <a:avLst/>
            </a:prstGeom>
          </p:spPr>
        </p:pic>
        <p:pic>
          <p:nvPicPr>
            <p:cNvPr id="9" name="Picture 8">
              <a:extLst>
                <a:ext uri="{FF2B5EF4-FFF2-40B4-BE49-F238E27FC236}">
                  <a16:creationId xmlns:a16="http://schemas.microsoft.com/office/drawing/2014/main" id="{611C4969-AB13-456B-A0E2-DBBA56C9D5F6}"/>
                </a:ext>
              </a:extLst>
            </p:cNvPr>
            <p:cNvPicPr>
              <a:picLocks noChangeAspect="1"/>
            </p:cNvPicPr>
            <p:nvPr/>
          </p:nvPicPr>
          <p:blipFill>
            <a:blip r:embed="rId6">
              <a:clrChange>
                <a:clrFrom>
                  <a:srgbClr val="FFFFFF"/>
                </a:clrFrom>
                <a:clrTo>
                  <a:srgbClr val="FFFFFF">
                    <a:alpha val="0"/>
                  </a:srgbClr>
                </a:clrTo>
              </a:clrChange>
              <a:extLst/>
            </a:blip>
            <a:stretch>
              <a:fillRect/>
            </a:stretch>
          </p:blipFill>
          <p:spPr>
            <a:xfrm>
              <a:off x="3641262" y="1237738"/>
              <a:ext cx="1634836" cy="2532628"/>
            </a:xfrm>
            <a:prstGeom prst="rect">
              <a:avLst/>
            </a:prstGeom>
          </p:spPr>
        </p:pic>
      </p:grpSp>
      <p:pic>
        <p:nvPicPr>
          <p:cNvPr id="15" name="Picture 14">
            <a:extLst>
              <a:ext uri="{FF2B5EF4-FFF2-40B4-BE49-F238E27FC236}">
                <a16:creationId xmlns:a16="http://schemas.microsoft.com/office/drawing/2014/main" id="{C40AC98C-802F-498F-8866-D1BFAED37A9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64682" y="1724287"/>
            <a:ext cx="1694945" cy="3631095"/>
          </a:xfrm>
          <a:prstGeom prst="rect">
            <a:avLst/>
          </a:prstGeom>
        </p:spPr>
      </p:pic>
      <p:grpSp>
        <p:nvGrpSpPr>
          <p:cNvPr id="16" name="Group 15">
            <a:extLst>
              <a:ext uri="{FF2B5EF4-FFF2-40B4-BE49-F238E27FC236}">
                <a16:creationId xmlns:a16="http://schemas.microsoft.com/office/drawing/2014/main" id="{0CC0C7F3-C6B1-4971-9A61-5328026565F7}"/>
              </a:ext>
            </a:extLst>
          </p:cNvPr>
          <p:cNvGrpSpPr/>
          <p:nvPr/>
        </p:nvGrpSpPr>
        <p:grpSpPr>
          <a:xfrm>
            <a:off x="6508732" y="1724288"/>
            <a:ext cx="1606843" cy="3631094"/>
            <a:chOff x="2151348" y="1540297"/>
            <a:chExt cx="1599522" cy="3400425"/>
          </a:xfrm>
        </p:grpSpPr>
        <p:pic>
          <p:nvPicPr>
            <p:cNvPr id="17" name="Picture 16">
              <a:extLst>
                <a:ext uri="{FF2B5EF4-FFF2-40B4-BE49-F238E27FC236}">
                  <a16:creationId xmlns:a16="http://schemas.microsoft.com/office/drawing/2014/main" id="{184EA5BD-2C8C-4B46-85C4-39FDC61C929E}"/>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2522145" y="1540297"/>
              <a:ext cx="1228725" cy="3400425"/>
            </a:xfrm>
            <a:prstGeom prst="rect">
              <a:avLst/>
            </a:prstGeom>
          </p:spPr>
        </p:pic>
        <p:pic>
          <p:nvPicPr>
            <p:cNvPr id="18" name="Picture 17">
              <a:extLst>
                <a:ext uri="{FF2B5EF4-FFF2-40B4-BE49-F238E27FC236}">
                  <a16:creationId xmlns:a16="http://schemas.microsoft.com/office/drawing/2014/main" id="{FFA2B400-57A8-4A43-BAA5-D3AEB8B992CE}"/>
                </a:ext>
              </a:extLst>
            </p:cNvPr>
            <p:cNvPicPr>
              <a:picLocks noChangeAspect="1"/>
            </p:cNvPicPr>
            <p:nvPr/>
          </p:nvPicPr>
          <p:blipFill>
            <a:blip r:embed="rId9">
              <a:clrChange>
                <a:clrFrom>
                  <a:srgbClr val="FFFFFF"/>
                </a:clrFrom>
                <a:clrTo>
                  <a:srgbClr val="FFFFFF">
                    <a:alpha val="0"/>
                  </a:srgbClr>
                </a:clrTo>
              </a:clrChange>
            </a:blip>
            <a:stretch>
              <a:fillRect/>
            </a:stretch>
          </p:blipFill>
          <p:spPr>
            <a:xfrm rot="20922977">
              <a:off x="2151348" y="2058874"/>
              <a:ext cx="886024" cy="1105637"/>
            </a:xfrm>
            <a:prstGeom prst="rect">
              <a:avLst/>
            </a:prstGeom>
          </p:spPr>
        </p:pic>
      </p:grpSp>
      <p:grpSp>
        <p:nvGrpSpPr>
          <p:cNvPr id="13" name="Group 12">
            <a:extLst>
              <a:ext uri="{FF2B5EF4-FFF2-40B4-BE49-F238E27FC236}">
                <a16:creationId xmlns:a16="http://schemas.microsoft.com/office/drawing/2014/main" id="{7D2DD8F6-3EEA-456D-9FC3-B8847705FE17}"/>
              </a:ext>
            </a:extLst>
          </p:cNvPr>
          <p:cNvGrpSpPr/>
          <p:nvPr/>
        </p:nvGrpSpPr>
        <p:grpSpPr>
          <a:xfrm>
            <a:off x="5000112" y="1778840"/>
            <a:ext cx="1634836" cy="3457575"/>
            <a:chOff x="3641262" y="1237738"/>
            <a:chExt cx="1634836" cy="3457575"/>
          </a:xfrm>
        </p:grpSpPr>
        <p:pic>
          <p:nvPicPr>
            <p:cNvPr id="14" name="Picture 13">
              <a:extLst>
                <a:ext uri="{FF2B5EF4-FFF2-40B4-BE49-F238E27FC236}">
                  <a16:creationId xmlns:a16="http://schemas.microsoft.com/office/drawing/2014/main" id="{6DD959FE-BAF1-47A8-8940-D73432C83963}"/>
                </a:ext>
              </a:extLst>
            </p:cNvPr>
            <p:cNvPicPr>
              <a:picLocks noChangeAspect="1"/>
            </p:cNvPicPr>
            <p:nvPr/>
          </p:nvPicPr>
          <p:blipFill>
            <a:blip r:embed="rId4">
              <a:clrChange>
                <a:clrFrom>
                  <a:srgbClr val="FFFFFF"/>
                </a:clrFrom>
                <a:clrTo>
                  <a:srgbClr val="FFFFFF">
                    <a:alpha val="0"/>
                  </a:srgbClr>
                </a:clrTo>
              </a:clrChange>
              <a:extLst/>
            </a:blip>
            <a:stretch>
              <a:fillRect/>
            </a:stretch>
          </p:blipFill>
          <p:spPr>
            <a:xfrm rot="20778518">
              <a:off x="4253207" y="3593197"/>
              <a:ext cx="547066" cy="983748"/>
            </a:xfrm>
            <a:prstGeom prst="rect">
              <a:avLst/>
            </a:prstGeom>
          </p:spPr>
        </p:pic>
        <p:pic>
          <p:nvPicPr>
            <p:cNvPr id="19" name="Picture 18">
              <a:extLst>
                <a:ext uri="{FF2B5EF4-FFF2-40B4-BE49-F238E27FC236}">
                  <a16:creationId xmlns:a16="http://schemas.microsoft.com/office/drawing/2014/main" id="{C5AB21E4-FE54-48B0-BB3E-AEFE919E04C1}"/>
                </a:ext>
              </a:extLst>
            </p:cNvPr>
            <p:cNvPicPr>
              <a:picLocks noChangeAspect="1"/>
            </p:cNvPicPr>
            <p:nvPr/>
          </p:nvPicPr>
          <p:blipFill>
            <a:blip r:embed="rId5">
              <a:clrChange>
                <a:clrFrom>
                  <a:srgbClr val="FFFFFF"/>
                </a:clrFrom>
                <a:clrTo>
                  <a:srgbClr val="FFFFFF">
                    <a:alpha val="0"/>
                  </a:srgbClr>
                </a:clrTo>
              </a:clrChange>
              <a:extLst/>
            </a:blip>
            <a:stretch>
              <a:fillRect/>
            </a:stretch>
          </p:blipFill>
          <p:spPr>
            <a:xfrm>
              <a:off x="4310908" y="3599934"/>
              <a:ext cx="419841" cy="1095379"/>
            </a:xfrm>
            <a:prstGeom prst="rect">
              <a:avLst/>
            </a:prstGeom>
          </p:spPr>
        </p:pic>
        <p:pic>
          <p:nvPicPr>
            <p:cNvPr id="20" name="Picture 19">
              <a:extLst>
                <a:ext uri="{FF2B5EF4-FFF2-40B4-BE49-F238E27FC236}">
                  <a16:creationId xmlns:a16="http://schemas.microsoft.com/office/drawing/2014/main" id="{0956281D-EFC3-4DE2-A764-DBFD8503A4D0}"/>
                </a:ext>
              </a:extLst>
            </p:cNvPr>
            <p:cNvPicPr>
              <a:picLocks noChangeAspect="1"/>
            </p:cNvPicPr>
            <p:nvPr/>
          </p:nvPicPr>
          <p:blipFill>
            <a:blip r:embed="rId6">
              <a:clrChange>
                <a:clrFrom>
                  <a:srgbClr val="FFFFFF"/>
                </a:clrFrom>
                <a:clrTo>
                  <a:srgbClr val="FFFFFF">
                    <a:alpha val="0"/>
                  </a:srgbClr>
                </a:clrTo>
              </a:clrChange>
              <a:extLst/>
            </a:blip>
            <a:stretch>
              <a:fillRect/>
            </a:stretch>
          </p:blipFill>
          <p:spPr>
            <a:xfrm>
              <a:off x="3641262" y="1237738"/>
              <a:ext cx="1634836" cy="2532628"/>
            </a:xfrm>
            <a:prstGeom prst="rect">
              <a:avLst/>
            </a:prstGeom>
          </p:spPr>
        </p:pic>
      </p:grpSp>
      <p:grpSp>
        <p:nvGrpSpPr>
          <p:cNvPr id="21" name="Group 20">
            <a:extLst>
              <a:ext uri="{FF2B5EF4-FFF2-40B4-BE49-F238E27FC236}">
                <a16:creationId xmlns:a16="http://schemas.microsoft.com/office/drawing/2014/main" id="{4979C51C-B93D-4383-8700-C7A0E6865781}"/>
              </a:ext>
            </a:extLst>
          </p:cNvPr>
          <p:cNvGrpSpPr/>
          <p:nvPr/>
        </p:nvGrpSpPr>
        <p:grpSpPr>
          <a:xfrm>
            <a:off x="6508732" y="1709569"/>
            <a:ext cx="1606843" cy="3631094"/>
            <a:chOff x="2151348" y="1540297"/>
            <a:chExt cx="1599522" cy="3400425"/>
          </a:xfrm>
        </p:grpSpPr>
        <p:pic>
          <p:nvPicPr>
            <p:cNvPr id="22" name="Picture 21">
              <a:extLst>
                <a:ext uri="{FF2B5EF4-FFF2-40B4-BE49-F238E27FC236}">
                  <a16:creationId xmlns:a16="http://schemas.microsoft.com/office/drawing/2014/main" id="{57BD536F-861C-46A8-915A-00D15A5413A9}"/>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2522145" y="1540297"/>
              <a:ext cx="1228725" cy="3400425"/>
            </a:xfrm>
            <a:prstGeom prst="rect">
              <a:avLst/>
            </a:prstGeom>
          </p:spPr>
        </p:pic>
        <p:pic>
          <p:nvPicPr>
            <p:cNvPr id="23" name="Picture 22">
              <a:extLst>
                <a:ext uri="{FF2B5EF4-FFF2-40B4-BE49-F238E27FC236}">
                  <a16:creationId xmlns:a16="http://schemas.microsoft.com/office/drawing/2014/main" id="{5F91A0B5-2D06-4940-93BB-847C1718AE6E}"/>
                </a:ext>
              </a:extLst>
            </p:cNvPr>
            <p:cNvPicPr>
              <a:picLocks noChangeAspect="1"/>
            </p:cNvPicPr>
            <p:nvPr/>
          </p:nvPicPr>
          <p:blipFill>
            <a:blip r:embed="rId9">
              <a:clrChange>
                <a:clrFrom>
                  <a:srgbClr val="FFFFFF"/>
                </a:clrFrom>
                <a:clrTo>
                  <a:srgbClr val="FFFFFF">
                    <a:alpha val="0"/>
                  </a:srgbClr>
                </a:clrTo>
              </a:clrChange>
            </a:blip>
            <a:stretch>
              <a:fillRect/>
            </a:stretch>
          </p:blipFill>
          <p:spPr>
            <a:xfrm rot="20922977">
              <a:off x="2151348" y="2058874"/>
              <a:ext cx="886024" cy="1105637"/>
            </a:xfrm>
            <a:prstGeom prst="rect">
              <a:avLst/>
            </a:prstGeom>
          </p:spPr>
        </p:pic>
      </p:grpSp>
    </p:spTree>
    <p:extLst>
      <p:ext uri="{BB962C8B-B14F-4D97-AF65-F5344CB8AC3E}">
        <p14:creationId xmlns:p14="http://schemas.microsoft.com/office/powerpoint/2010/main" val="874922952"/>
      </p:ext>
    </p:extLst>
  </p:cSld>
  <p:clrMapOvr>
    <a:masterClrMapping/>
  </p:clrMapOvr>
  <mc:AlternateContent xmlns:mc="http://schemas.openxmlformats.org/markup-compatibility/2006">
    <mc:Choice xmlns:p14="http://schemas.microsoft.com/office/powerpoint/2010/main" Requires="p14">
      <p:transition p14:dur="10" advTm="6425"/>
    </mc:Choice>
    <mc:Fallback>
      <p:transition advTm="64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63" presetClass="path" presetSubtype="0" accel="100000" fill="hold" nodeType="withEffect">
                                  <p:stCondLst>
                                    <p:cond delay="0"/>
                                  </p:stCondLst>
                                  <p:childTnLst>
                                    <p:animMotion origin="layout" path="M 3.75E-6 -3.7037E-6 L 0.25312 -0.00486 " pathEditMode="relative" rAng="0" ptsTypes="AA">
                                      <p:cBhvr>
                                        <p:cTn id="8" dur="3000" fill="hold"/>
                                        <p:tgtEl>
                                          <p:spTgt spid="12"/>
                                        </p:tgtEl>
                                        <p:attrNameLst>
                                          <p:attrName>ppt_x</p:attrName>
                                          <p:attrName>ppt_y</p:attrName>
                                        </p:attrNameLst>
                                      </p:cBhvr>
                                      <p:rCtr x="12656" y="-255"/>
                                    </p:animMotion>
                                  </p:childTnLst>
                                  <p:subTnLst>
                                    <p:set>
                                      <p:cBhvr override="childStyle">
                                        <p:cTn dur="1" fill="hold" display="0" masterRel="sameClick" afterEffect="1">
                                          <p:stCondLst>
                                            <p:cond evt="end" delay="0">
                                              <p:tn val="7"/>
                                            </p:cond>
                                          </p:stCondLst>
                                        </p:cTn>
                                        <p:tgtEl>
                                          <p:spTgt spid="12"/>
                                        </p:tgtEl>
                                        <p:attrNameLst>
                                          <p:attrName>style.visibility</p:attrName>
                                        </p:attrNameLst>
                                      </p:cBhvr>
                                      <p:to>
                                        <p:strVal val="hidden"/>
                                      </p:to>
                                    </p:set>
                                  </p:sub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35" presetClass="path" presetSubtype="0" accel="100000" fill="hold" nodeType="withEffect">
                                  <p:stCondLst>
                                    <p:cond delay="0"/>
                                  </p:stCondLst>
                                  <p:childTnLst>
                                    <p:animMotion origin="layout" path="M -1.04167E-6 1.11111E-6 L -0.19883 0.00023 " pathEditMode="relative" rAng="0" ptsTypes="AA">
                                      <p:cBhvr>
                                        <p:cTn id="12" dur="3000" fill="hold"/>
                                        <p:tgtEl>
                                          <p:spTgt spid="3"/>
                                        </p:tgtEl>
                                        <p:attrNameLst>
                                          <p:attrName>ppt_x</p:attrName>
                                          <p:attrName>ppt_y</p:attrName>
                                        </p:attrNameLst>
                                      </p:cBhvr>
                                      <p:rCtr x="-9948" y="0"/>
                                    </p:animMotion>
                                  </p:childTnLst>
                                  <p:subTnLst>
                                    <p:set>
                                      <p:cBhvr override="childStyle">
                                        <p:cTn dur="1" fill="hold" display="0" masterRel="sameClick" afterEffect="1">
                                          <p:stCondLst>
                                            <p:cond evt="end" delay="0">
                                              <p:tn val="11"/>
                                            </p:cond>
                                          </p:stCondLst>
                                        </p:cTn>
                                        <p:tgtEl>
                                          <p:spTgt spid="3"/>
                                        </p:tgtEl>
                                        <p:attrNameLst>
                                          <p:attrName>style.visibility</p:attrName>
                                        </p:attrNameLst>
                                      </p:cBhvr>
                                      <p:to>
                                        <p:strVal val="hidden"/>
                                      </p:to>
                                    </p:set>
                                  </p:subTnLst>
                                </p:cTn>
                              </p:par>
                            </p:childTnLst>
                          </p:cTn>
                        </p:par>
                        <p:par>
                          <p:cTn id="13" fill="hold">
                            <p:stCondLst>
                              <p:cond delay="3000"/>
                            </p:stCondLst>
                            <p:childTnLst>
                              <p:par>
                                <p:cTn id="14" presetID="1" presetClass="entr" presetSubtype="0" fill="hold" nodeType="after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par>
                          <p:cTn id="16" fill="hold">
                            <p:stCondLst>
                              <p:cond delay="3000"/>
                            </p:stCondLst>
                            <p:childTnLst>
                              <p:par>
                                <p:cTn id="17" presetID="1" presetClass="entr" presetSubtype="0" fill="hold" nodeType="afterEffect">
                                  <p:stCondLst>
                                    <p:cond delay="0"/>
                                  </p:stCondLst>
                                  <p:childTnLst>
                                    <p:set>
                                      <p:cBhvr>
                                        <p:cTn id="18" dur="1" fill="hold">
                                          <p:stCondLst>
                                            <p:cond delay="0"/>
                                          </p:stCondLst>
                                        </p:cTn>
                                        <p:tgtEl>
                                          <p:spTgt spid="15"/>
                                        </p:tgtEl>
                                        <p:attrNameLst>
                                          <p:attrName>style.visibility</p:attrName>
                                        </p:attrNameLst>
                                      </p:cBhvr>
                                      <p:to>
                                        <p:strVal val="visible"/>
                                      </p:to>
                                    </p:set>
                                  </p:childTnLst>
                                  <p:subTnLst>
                                    <p:set>
                                      <p:cBhvr override="childStyle">
                                        <p:cTn dur="1" fill="hold" display="0" masterRel="nextClick" afterEffect="1"/>
                                        <p:tgtEl>
                                          <p:spTgt spid="15"/>
                                        </p:tgtEl>
                                        <p:attrNameLst>
                                          <p:attrName>style.visibility</p:attrName>
                                        </p:attrNameLst>
                                      </p:cBhvr>
                                      <p:to>
                                        <p:strVal val="hidden"/>
                                      </p:to>
                                    </p:set>
                                  </p:subTnLst>
                                </p:cTn>
                              </p:par>
                            </p:childTnLst>
                          </p:cTn>
                        </p:par>
                        <p:par>
                          <p:cTn id="19" fill="hold">
                            <p:stCondLst>
                              <p:cond delay="3000"/>
                            </p:stCondLst>
                            <p:childTnLst>
                              <p:par>
                                <p:cTn id="20" presetID="1" presetClass="entr" presetSubtype="0" fill="hold" nodeType="afterEffect">
                                  <p:stCondLst>
                                    <p:cond delay="1500"/>
                                  </p:stCondLst>
                                  <p:childTnLst>
                                    <p:set>
                                      <p:cBhvr>
                                        <p:cTn id="21" dur="1" fill="hold">
                                          <p:stCondLst>
                                            <p:cond delay="0"/>
                                          </p:stCondLst>
                                        </p:cTn>
                                        <p:tgtEl>
                                          <p:spTgt spid="16"/>
                                        </p:tgtEl>
                                        <p:attrNameLst>
                                          <p:attrName>style.visibility</p:attrName>
                                        </p:attrNameLst>
                                      </p:cBhvr>
                                      <p:to>
                                        <p:strVal val="visible"/>
                                      </p:to>
                                    </p:set>
                                  </p:childTnLst>
                                </p:cTn>
                              </p:par>
                            </p:childTnLst>
                          </p:cTn>
                        </p:par>
                        <p:par>
                          <p:cTn id="22" fill="hold">
                            <p:stCondLst>
                              <p:cond delay="4500"/>
                            </p:stCondLst>
                            <p:childTnLst>
                              <p:par>
                                <p:cTn id="23" presetID="1" presetClass="entr" presetSubtype="0" fill="hold" nodeType="after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par>
                          <p:cTn id="25" fill="hold">
                            <p:stCondLst>
                              <p:cond delay="4500"/>
                            </p:stCondLst>
                            <p:childTnLst>
                              <p:par>
                                <p:cTn id="26" presetID="1" presetClass="entr" presetSubtype="0" fill="hold" nodeType="afterEffect">
                                  <p:stCondLst>
                                    <p:cond delay="1500"/>
                                  </p:stCondLst>
                                  <p:childTnLst>
                                    <p:set>
                                      <p:cBhvr>
                                        <p:cTn id="27"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066982" y="128789"/>
            <a:ext cx="7966804" cy="760816"/>
          </a:xfrm>
        </p:spPr>
        <p:txBody>
          <a:bodyPr>
            <a:normAutofit/>
          </a:bodyPr>
          <a:lstStyle/>
          <a:p>
            <a:r>
              <a:rPr lang="ar-SA" sz="4400" b="1" spc="-50" dirty="0">
                <a:solidFill>
                  <a:schemeClr val="accent2">
                    <a:lumMod val="50000"/>
                  </a:schemeClr>
                </a:solidFill>
              </a:rPr>
              <a:t>حالات الاجهاض غير معروف</a:t>
            </a:r>
            <a:r>
              <a:rPr lang="ar-JO" sz="4400" b="1" spc="-50" dirty="0">
                <a:solidFill>
                  <a:schemeClr val="accent2">
                    <a:lumMod val="50000"/>
                  </a:schemeClr>
                </a:solidFill>
              </a:rPr>
              <a:t>ة</a:t>
            </a:r>
            <a:r>
              <a:rPr lang="ar-SA" sz="4400" b="1" spc="-50" dirty="0">
                <a:solidFill>
                  <a:schemeClr val="accent2">
                    <a:lumMod val="50000"/>
                  </a:schemeClr>
                </a:solidFill>
              </a:rPr>
              <a:t> السبب</a:t>
            </a:r>
            <a:endParaRPr lang="en-US" sz="4400" b="1" spc="-50" dirty="0">
              <a:solidFill>
                <a:schemeClr val="accent2">
                  <a:lumMod val="50000"/>
                </a:schemeClr>
              </a:solidFill>
            </a:endParaRPr>
          </a:p>
        </p:txBody>
      </p:sp>
      <p:sp>
        <p:nvSpPr>
          <p:cNvPr id="3" name="Subtitle 2"/>
          <p:cNvSpPr>
            <a:spLocks noGrp="1"/>
          </p:cNvSpPr>
          <p:nvPr>
            <p:ph type="subTitle" idx="1"/>
          </p:nvPr>
        </p:nvSpPr>
        <p:spPr>
          <a:xfrm>
            <a:off x="787791" y="1121424"/>
            <a:ext cx="10525187" cy="5736576"/>
          </a:xfrm>
          <a:solidFill>
            <a:schemeClr val="bg1"/>
          </a:solidFill>
        </p:spPr>
        <p:txBody>
          <a:bodyPr>
            <a:noAutofit/>
          </a:bodyPr>
          <a:lstStyle/>
          <a:p>
            <a:pPr algn="just" rtl="1"/>
            <a:r>
              <a:rPr lang="ar-JO" b="1" cap="all" dirty="0">
                <a:solidFill>
                  <a:schemeClr val="accent6">
                    <a:lumMod val="50000"/>
                  </a:schemeClr>
                </a:solidFill>
              </a:rPr>
              <a:t>و</a:t>
            </a:r>
            <a:r>
              <a:rPr lang="ar-SA" b="1" cap="all" dirty="0">
                <a:solidFill>
                  <a:schemeClr val="accent6">
                    <a:lumMod val="50000"/>
                  </a:schemeClr>
                </a:solidFill>
              </a:rPr>
              <a:t>تشكل 40 % من حالات الإسقاط ( الاجهاض ) المتكرر.</a:t>
            </a:r>
          </a:p>
          <a:p>
            <a:pPr algn="just" rtl="1"/>
            <a:r>
              <a:rPr lang="ar-SA" b="1" cap="all" dirty="0">
                <a:solidFill>
                  <a:schemeClr val="accent6">
                    <a:lumMod val="50000"/>
                  </a:schemeClr>
                </a:solidFill>
              </a:rPr>
              <a:t>قسم منها يكون خلل في الكروموسومات غير مشخص وقسم يكون خلل في جهاز المناعة غير مشخص وفي هذه الحالة قد ينفع </a:t>
            </a:r>
            <a:r>
              <a:rPr lang="en-US" b="1" cap="all" dirty="0">
                <a:solidFill>
                  <a:schemeClr val="accent6">
                    <a:lumMod val="50000"/>
                  </a:schemeClr>
                </a:solidFill>
              </a:rPr>
              <a:t>Heparin</a:t>
            </a:r>
            <a:r>
              <a:rPr lang="ar-SA" b="1" cap="all" dirty="0">
                <a:solidFill>
                  <a:schemeClr val="accent6">
                    <a:lumMod val="50000"/>
                  </a:schemeClr>
                </a:solidFill>
              </a:rPr>
              <a:t> و</a:t>
            </a:r>
            <a:r>
              <a:rPr lang="en-US" b="1" cap="all" dirty="0">
                <a:solidFill>
                  <a:schemeClr val="accent6">
                    <a:lumMod val="50000"/>
                  </a:schemeClr>
                </a:solidFill>
              </a:rPr>
              <a:t>Aspirin</a:t>
            </a:r>
            <a:r>
              <a:rPr lang="ar-SA" b="1" cap="all" dirty="0">
                <a:solidFill>
                  <a:schemeClr val="accent6">
                    <a:lumMod val="50000"/>
                  </a:schemeClr>
                </a:solidFill>
              </a:rPr>
              <a:t> </a:t>
            </a:r>
          </a:p>
          <a:p>
            <a:pPr algn="just" rtl="1"/>
            <a:r>
              <a:rPr lang="ar-SA" b="1" cap="all" dirty="0">
                <a:solidFill>
                  <a:schemeClr val="accent6">
                    <a:lumMod val="50000"/>
                  </a:schemeClr>
                </a:solidFill>
              </a:rPr>
              <a:t>بعض النصائح للذين يعانون من الاجهاض المتكرر :-</a:t>
            </a:r>
            <a:endParaRPr lang="en-US" b="1" cap="all" dirty="0">
              <a:solidFill>
                <a:schemeClr val="accent6">
                  <a:lumMod val="50000"/>
                </a:schemeClr>
              </a:solidFill>
            </a:endParaRPr>
          </a:p>
          <a:p>
            <a:pPr algn="just" rtl="1"/>
            <a:r>
              <a:rPr lang="ar-SA" b="1" cap="all" dirty="0">
                <a:solidFill>
                  <a:schemeClr val="accent6">
                    <a:lumMod val="50000"/>
                  </a:schemeClr>
                </a:solidFill>
              </a:rPr>
              <a:t>- إيقاف التدخين للزوجين</a:t>
            </a:r>
            <a:endParaRPr lang="en-US" b="1" cap="all" dirty="0">
              <a:solidFill>
                <a:schemeClr val="accent6">
                  <a:lumMod val="50000"/>
                </a:schemeClr>
              </a:solidFill>
            </a:endParaRPr>
          </a:p>
          <a:p>
            <a:pPr algn="just" rtl="1"/>
            <a:r>
              <a:rPr lang="ar-SA" b="1" cap="all" dirty="0">
                <a:solidFill>
                  <a:schemeClr val="accent6">
                    <a:lumMod val="50000"/>
                  </a:schemeClr>
                </a:solidFill>
              </a:rPr>
              <a:t>- مراعاة توفير حياة صحية عامة بغذاء صحي متكامل</a:t>
            </a:r>
            <a:endParaRPr lang="en-US" b="1" cap="all" dirty="0">
              <a:solidFill>
                <a:schemeClr val="accent6">
                  <a:lumMod val="50000"/>
                </a:schemeClr>
              </a:solidFill>
            </a:endParaRPr>
          </a:p>
          <a:p>
            <a:pPr algn="just" rtl="1"/>
            <a:r>
              <a:rPr lang="ar-SA" b="1" cap="all" dirty="0">
                <a:solidFill>
                  <a:schemeClr val="accent6">
                    <a:lumMod val="50000"/>
                  </a:schemeClr>
                </a:solidFill>
              </a:rPr>
              <a:t>- عدم تناول المشروبات الروحية بكميات كبيرة والتقليل منها</a:t>
            </a:r>
            <a:endParaRPr lang="en-US" b="1" cap="all" dirty="0">
              <a:solidFill>
                <a:schemeClr val="accent6">
                  <a:lumMod val="50000"/>
                </a:schemeClr>
              </a:solidFill>
            </a:endParaRPr>
          </a:p>
          <a:p>
            <a:pPr algn="just" rtl="1"/>
            <a:r>
              <a:rPr lang="ar-SA" b="1" cap="all" dirty="0">
                <a:solidFill>
                  <a:schemeClr val="accent6">
                    <a:lumMod val="50000"/>
                  </a:schemeClr>
                </a:solidFill>
              </a:rPr>
              <a:t>- أخذ أقراص حامض الفوليك </a:t>
            </a:r>
            <a:r>
              <a:rPr lang="en-US" b="1" cap="all" dirty="0">
                <a:solidFill>
                  <a:schemeClr val="accent6">
                    <a:lumMod val="50000"/>
                  </a:schemeClr>
                </a:solidFill>
              </a:rPr>
              <a:t>Folic Acid</a:t>
            </a:r>
            <a:r>
              <a:rPr lang="ar-SA" b="1" cap="all" dirty="0">
                <a:solidFill>
                  <a:schemeClr val="accent6">
                    <a:lumMod val="50000"/>
                  </a:schemeClr>
                </a:solidFill>
              </a:rPr>
              <a:t> من قبل الزوجة</a:t>
            </a:r>
            <a:endParaRPr lang="en-US" b="1" cap="all" dirty="0">
              <a:solidFill>
                <a:schemeClr val="accent6">
                  <a:lumMod val="50000"/>
                </a:schemeClr>
              </a:solidFill>
            </a:endParaRPr>
          </a:p>
          <a:p>
            <a:pPr algn="just" rtl="1"/>
            <a:r>
              <a:rPr lang="ar-SA" b="1" cap="all" dirty="0">
                <a:solidFill>
                  <a:schemeClr val="accent6">
                    <a:lumMod val="50000"/>
                  </a:schemeClr>
                </a:solidFill>
              </a:rPr>
              <a:t>- ممارسة الرياضة اليومية ( وليست العنيفة ) بانتظام</a:t>
            </a:r>
            <a:endParaRPr lang="en-US" b="1" cap="all" dirty="0">
              <a:solidFill>
                <a:schemeClr val="accent6">
                  <a:lumMod val="50000"/>
                </a:schemeClr>
              </a:solidFill>
            </a:endParaRPr>
          </a:p>
          <a:p>
            <a:pPr algn="just" rtl="1"/>
            <a:r>
              <a:rPr lang="ar-SA" b="1" cap="all" dirty="0">
                <a:solidFill>
                  <a:schemeClr val="accent6">
                    <a:lumMod val="50000"/>
                  </a:schemeClr>
                </a:solidFill>
              </a:rPr>
              <a:t>- المحافظة على الوزن المثالي للسيدات</a:t>
            </a:r>
            <a:endParaRPr lang="en-US" b="1" cap="all" dirty="0">
              <a:solidFill>
                <a:schemeClr val="accent6">
                  <a:lumMod val="50000"/>
                </a:schemeClr>
              </a:solidFill>
            </a:endParaRPr>
          </a:p>
          <a:p>
            <a:pPr algn="just" rtl="1"/>
            <a:r>
              <a:rPr lang="ar-SA" b="1" cap="all" dirty="0">
                <a:solidFill>
                  <a:schemeClr val="accent6">
                    <a:lumMod val="50000"/>
                  </a:schemeClr>
                </a:solidFill>
              </a:rPr>
              <a:t>- المحافظة على روح معنوية عالية وتقديم الدعم النفسي المستمر للزوجة</a:t>
            </a:r>
            <a:endParaRPr lang="en-US" b="1" cap="all" dirty="0">
              <a:solidFill>
                <a:schemeClr val="accent6">
                  <a:lumMod val="50000"/>
                </a:schemeClr>
              </a:solidFill>
            </a:endParaRPr>
          </a:p>
          <a:p>
            <a:pPr algn="just"/>
            <a:endParaRPr lang="en-US" sz="2400" dirty="0">
              <a:cs typeface="+mj-cs"/>
            </a:endParaRPr>
          </a:p>
        </p:txBody>
      </p:sp>
      <p:pic>
        <p:nvPicPr>
          <p:cNvPr id="4" name="Picture 6" descr="نتيجة بحث الصور عن الاجهاض المتكرر">
            <a:extLst>
              <a:ext uri="{FF2B5EF4-FFF2-40B4-BE49-F238E27FC236}">
                <a16:creationId xmlns:a16="http://schemas.microsoft.com/office/drawing/2014/main" id="{1CCFB73C-9BB8-4A88-B6F1-60076EDC01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5171" y="2289110"/>
            <a:ext cx="3043622" cy="22797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8252666"/>
      </p:ext>
    </p:extLst>
  </p:cSld>
  <p:clrMapOvr>
    <a:masterClrMapping/>
  </p:clrMapOvr>
  <mc:AlternateContent xmlns:mc="http://schemas.openxmlformats.org/markup-compatibility/2006">
    <mc:Choice xmlns:p14="http://schemas.microsoft.com/office/powerpoint/2010/main" Requires="p14">
      <p:transition spd="slow" p14:dur="1200" advTm="30866">
        <p14:prism/>
      </p:transition>
    </mc:Choice>
    <mc:Fallback>
      <p:transition spd="slow" advTm="3086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fill="remove" grpId="0" nodeType="withEffect">
                                  <p:stCondLst>
                                    <p:cond delay="0"/>
                                  </p:stCondLst>
                                  <p:childTnLst>
                                    <p:animClr clrSpc="rgb" dir="cw">
                                      <p:cBhvr override="childStyle">
                                        <p:cTn id="6" dur="250" autoRev="1" fill="remove"/>
                                        <p:tgtEl>
                                          <p:spTgt spid="2"/>
                                        </p:tgtEl>
                                        <p:attrNameLst>
                                          <p:attrName>style.color</p:attrName>
                                        </p:attrNameLst>
                                      </p:cBhvr>
                                      <p:to>
                                        <a:schemeClr val="bg1"/>
                                      </p:to>
                                    </p:animClr>
                                    <p:animClr clrSpc="rgb" dir="cw">
                                      <p:cBhvr>
                                        <p:cTn id="7" dur="250" autoRev="1" fill="remove"/>
                                        <p:tgtEl>
                                          <p:spTgt spid="2"/>
                                        </p:tgtEl>
                                        <p:attrNameLst>
                                          <p:attrName>fillcolor</p:attrName>
                                        </p:attrNameLst>
                                      </p:cBhvr>
                                      <p:to>
                                        <a:schemeClr val="bg1"/>
                                      </p:to>
                                    </p:animClr>
                                    <p:set>
                                      <p:cBhvr>
                                        <p:cTn id="8" dur="250" autoRev="1" fill="remove"/>
                                        <p:tgtEl>
                                          <p:spTgt spid="2"/>
                                        </p:tgtEl>
                                        <p:attrNameLst>
                                          <p:attrName>fill.type</p:attrName>
                                        </p:attrNameLst>
                                      </p:cBhvr>
                                      <p:to>
                                        <p:strVal val="solid"/>
                                      </p:to>
                                    </p:set>
                                    <p:set>
                                      <p:cBhvr>
                                        <p:cTn id="9" dur="250" autoRev="1" fill="remove"/>
                                        <p:tgtEl>
                                          <p:spTgt spid="2"/>
                                        </p:tgtEl>
                                        <p:attrNameLst>
                                          <p:attrName>fill.on</p:attrName>
                                        </p:attrNameLst>
                                      </p:cBhvr>
                                      <p:to>
                                        <p:strVal val="true"/>
                                      </p:to>
                                    </p:set>
                                  </p:childTnLst>
                                </p:cTn>
                              </p:par>
                            </p:childTnLst>
                          </p:cTn>
                        </p:par>
                        <p:par>
                          <p:cTn id="10" fill="hold">
                            <p:stCondLst>
                              <p:cond delay="500"/>
                            </p:stCondLst>
                            <p:childTnLst>
                              <p:par>
                                <p:cTn id="11" presetID="1" presetClass="entr" presetSubtype="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par>
                          <p:cTn id="13" fill="hold">
                            <p:stCondLst>
                              <p:cond delay="500"/>
                            </p:stCondLst>
                            <p:childTnLst>
                              <p:par>
                                <p:cTn id="14" presetID="42" presetClass="entr" presetSubtype="0" fill="hold" grpId="0" nodeType="afterEffect">
                                  <p:stCondLst>
                                    <p:cond delay="0"/>
                                  </p:stCondLst>
                                  <p:childTnLst>
                                    <p:set>
                                      <p:cBhvr>
                                        <p:cTn id="15" dur="1" fill="hold">
                                          <p:stCondLst>
                                            <p:cond delay="0"/>
                                          </p:stCondLst>
                                        </p:cTn>
                                        <p:tgtEl>
                                          <p:spTgt spid="3">
                                            <p:bg/>
                                          </p:spTgt>
                                        </p:tgtEl>
                                        <p:attrNameLst>
                                          <p:attrName>style.visibility</p:attrName>
                                        </p:attrNameLst>
                                      </p:cBhvr>
                                      <p:to>
                                        <p:strVal val="visible"/>
                                      </p:to>
                                    </p:set>
                                    <p:animEffect transition="in" filter="fade">
                                      <p:cBhvr>
                                        <p:cTn id="16" dur="1000"/>
                                        <p:tgtEl>
                                          <p:spTgt spid="3">
                                            <p:bg/>
                                          </p:spTgt>
                                        </p:tgtEl>
                                      </p:cBhvr>
                                    </p:animEffect>
                                    <p:anim calcmode="lin" valueType="num">
                                      <p:cBhvr>
                                        <p:cTn id="17" dur="1000" fill="hold"/>
                                        <p:tgtEl>
                                          <p:spTgt spid="3">
                                            <p:bg/>
                                          </p:spTgt>
                                        </p:tgtEl>
                                        <p:attrNameLst>
                                          <p:attrName>ppt_x</p:attrName>
                                        </p:attrNameLst>
                                      </p:cBhvr>
                                      <p:tavLst>
                                        <p:tav tm="0">
                                          <p:val>
                                            <p:strVal val="#ppt_x"/>
                                          </p:val>
                                        </p:tav>
                                        <p:tav tm="100000">
                                          <p:val>
                                            <p:strVal val="#ppt_x"/>
                                          </p:val>
                                        </p:tav>
                                      </p:tavLst>
                                    </p:anim>
                                    <p:anim calcmode="lin" valueType="num">
                                      <p:cBhvr>
                                        <p:cTn id="18" dur="1000" fill="hold"/>
                                        <p:tgtEl>
                                          <p:spTgt spid="3">
                                            <p:bg/>
                                          </p:spTgt>
                                        </p:tgtEl>
                                        <p:attrNameLst>
                                          <p:attrName>ppt_y</p:attrName>
                                        </p:attrNameLst>
                                      </p:cBhvr>
                                      <p:tavLst>
                                        <p:tav tm="0">
                                          <p:val>
                                            <p:strVal val="#ppt_y+.1"/>
                                          </p:val>
                                        </p:tav>
                                        <p:tav tm="100000">
                                          <p:val>
                                            <p:strVal val="#ppt_y"/>
                                          </p:val>
                                        </p:tav>
                                      </p:tavLst>
                                    </p:anim>
                                  </p:childTnLst>
                                </p:cTn>
                              </p:par>
                            </p:childTnLst>
                          </p:cTn>
                        </p:par>
                        <p:par>
                          <p:cTn id="19" fill="hold">
                            <p:stCondLst>
                              <p:cond delay="1500"/>
                            </p:stCondLst>
                            <p:childTnLst>
                              <p:par>
                                <p:cTn id="20" presetID="42" presetClass="entr" presetSubtype="0" fill="hold" grpId="0" nodeType="after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fade">
                                      <p:cBhvr>
                                        <p:cTn id="22" dur="1000"/>
                                        <p:tgtEl>
                                          <p:spTgt spid="3">
                                            <p:txEl>
                                              <p:pRg st="0" end="0"/>
                                            </p:txEl>
                                          </p:spTgt>
                                        </p:tgtEl>
                                      </p:cBhvr>
                                    </p:animEffect>
                                    <p:anim calcmode="lin" valueType="num">
                                      <p:cBhvr>
                                        <p:cTn id="2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25" fill="hold">
                            <p:stCondLst>
                              <p:cond delay="2500"/>
                            </p:stCondLst>
                            <p:childTnLst>
                              <p:par>
                                <p:cTn id="26" presetID="42" presetClass="entr" presetSubtype="0" fill="hold" grpId="0" nodeType="after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1000"/>
                                        <p:tgtEl>
                                          <p:spTgt spid="3">
                                            <p:txEl>
                                              <p:pRg st="1" end="1"/>
                                            </p:txEl>
                                          </p:spTgt>
                                        </p:tgtEl>
                                      </p:cBhvr>
                                    </p:animEffect>
                                    <p:anim calcmode="lin" valueType="num">
                                      <p:cBhvr>
                                        <p:cTn id="2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31" fill="hold">
                            <p:stCondLst>
                              <p:cond delay="3500"/>
                            </p:stCondLst>
                            <p:childTnLst>
                              <p:par>
                                <p:cTn id="32" presetID="42" presetClass="entr" presetSubtype="0" fill="hold" grpId="0" nodeType="afterEffect">
                                  <p:stCondLst>
                                    <p:cond delay="0"/>
                                  </p:stCondLst>
                                  <p:childTnLst>
                                    <p:set>
                                      <p:cBhvr>
                                        <p:cTn id="33" dur="1" fill="hold">
                                          <p:stCondLst>
                                            <p:cond delay="0"/>
                                          </p:stCondLst>
                                        </p:cTn>
                                        <p:tgtEl>
                                          <p:spTgt spid="3">
                                            <p:txEl>
                                              <p:pRg st="2" end="2"/>
                                            </p:txEl>
                                          </p:spTgt>
                                        </p:tgtEl>
                                        <p:attrNameLst>
                                          <p:attrName>style.visibility</p:attrName>
                                        </p:attrNameLst>
                                      </p:cBhvr>
                                      <p:to>
                                        <p:strVal val="visible"/>
                                      </p:to>
                                    </p:set>
                                    <p:animEffect transition="in" filter="fade">
                                      <p:cBhvr>
                                        <p:cTn id="34" dur="1000"/>
                                        <p:tgtEl>
                                          <p:spTgt spid="3">
                                            <p:txEl>
                                              <p:pRg st="2" end="2"/>
                                            </p:txEl>
                                          </p:spTgt>
                                        </p:tgtEl>
                                      </p:cBhvr>
                                    </p:animEffect>
                                    <p:anim calcmode="lin" valueType="num">
                                      <p:cBhvr>
                                        <p:cTn id="3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37" fill="hold">
                            <p:stCondLst>
                              <p:cond delay="4500"/>
                            </p:stCondLst>
                            <p:childTnLst>
                              <p:par>
                                <p:cTn id="38" presetID="42" presetClass="entr" presetSubtype="0" fill="hold" grpId="0" nodeType="afterEffect">
                                  <p:stCondLst>
                                    <p:cond delay="0"/>
                                  </p:stCondLst>
                                  <p:childTnLst>
                                    <p:set>
                                      <p:cBhvr>
                                        <p:cTn id="39" dur="1" fill="hold">
                                          <p:stCondLst>
                                            <p:cond delay="0"/>
                                          </p:stCondLst>
                                        </p:cTn>
                                        <p:tgtEl>
                                          <p:spTgt spid="3">
                                            <p:txEl>
                                              <p:pRg st="3" end="3"/>
                                            </p:txEl>
                                          </p:spTgt>
                                        </p:tgtEl>
                                        <p:attrNameLst>
                                          <p:attrName>style.visibility</p:attrName>
                                        </p:attrNameLst>
                                      </p:cBhvr>
                                      <p:to>
                                        <p:strVal val="visible"/>
                                      </p:to>
                                    </p:set>
                                    <p:animEffect transition="in" filter="fade">
                                      <p:cBhvr>
                                        <p:cTn id="40" dur="1000"/>
                                        <p:tgtEl>
                                          <p:spTgt spid="3">
                                            <p:txEl>
                                              <p:pRg st="3" end="3"/>
                                            </p:txEl>
                                          </p:spTgt>
                                        </p:tgtEl>
                                      </p:cBhvr>
                                    </p:animEffect>
                                    <p:anim calcmode="lin" valueType="num">
                                      <p:cBhvr>
                                        <p:cTn id="41"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43" fill="hold">
                            <p:stCondLst>
                              <p:cond delay="5500"/>
                            </p:stCondLst>
                            <p:childTnLst>
                              <p:par>
                                <p:cTn id="44" presetID="42" presetClass="entr" presetSubtype="0" fill="hold" grpId="0" nodeType="afterEffect">
                                  <p:stCondLst>
                                    <p:cond delay="0"/>
                                  </p:stCondLst>
                                  <p:childTnLst>
                                    <p:set>
                                      <p:cBhvr>
                                        <p:cTn id="45" dur="1" fill="hold">
                                          <p:stCondLst>
                                            <p:cond delay="0"/>
                                          </p:stCondLst>
                                        </p:cTn>
                                        <p:tgtEl>
                                          <p:spTgt spid="3">
                                            <p:txEl>
                                              <p:pRg st="4" end="4"/>
                                            </p:txEl>
                                          </p:spTgt>
                                        </p:tgtEl>
                                        <p:attrNameLst>
                                          <p:attrName>style.visibility</p:attrName>
                                        </p:attrNameLst>
                                      </p:cBhvr>
                                      <p:to>
                                        <p:strVal val="visible"/>
                                      </p:to>
                                    </p:set>
                                    <p:animEffect transition="in" filter="fade">
                                      <p:cBhvr>
                                        <p:cTn id="46" dur="1000"/>
                                        <p:tgtEl>
                                          <p:spTgt spid="3">
                                            <p:txEl>
                                              <p:pRg st="4" end="4"/>
                                            </p:txEl>
                                          </p:spTgt>
                                        </p:tgtEl>
                                      </p:cBhvr>
                                    </p:animEffect>
                                    <p:anim calcmode="lin" valueType="num">
                                      <p:cBhvr>
                                        <p:cTn id="4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49" fill="hold">
                            <p:stCondLst>
                              <p:cond delay="6500"/>
                            </p:stCondLst>
                            <p:childTnLst>
                              <p:par>
                                <p:cTn id="50" presetID="42" presetClass="entr" presetSubtype="0" fill="hold" grpId="0" nodeType="afterEffect">
                                  <p:stCondLst>
                                    <p:cond delay="0"/>
                                  </p:stCondLst>
                                  <p:childTnLst>
                                    <p:set>
                                      <p:cBhvr>
                                        <p:cTn id="51" dur="1" fill="hold">
                                          <p:stCondLst>
                                            <p:cond delay="0"/>
                                          </p:stCondLst>
                                        </p:cTn>
                                        <p:tgtEl>
                                          <p:spTgt spid="3">
                                            <p:txEl>
                                              <p:pRg st="5" end="5"/>
                                            </p:txEl>
                                          </p:spTgt>
                                        </p:tgtEl>
                                        <p:attrNameLst>
                                          <p:attrName>style.visibility</p:attrName>
                                        </p:attrNameLst>
                                      </p:cBhvr>
                                      <p:to>
                                        <p:strVal val="visible"/>
                                      </p:to>
                                    </p:set>
                                    <p:animEffect transition="in" filter="fade">
                                      <p:cBhvr>
                                        <p:cTn id="52" dur="1000"/>
                                        <p:tgtEl>
                                          <p:spTgt spid="3">
                                            <p:txEl>
                                              <p:pRg st="5" end="5"/>
                                            </p:txEl>
                                          </p:spTgt>
                                        </p:tgtEl>
                                      </p:cBhvr>
                                    </p:animEffect>
                                    <p:anim calcmode="lin" valueType="num">
                                      <p:cBhvr>
                                        <p:cTn id="5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par>
                          <p:cTn id="55" fill="hold">
                            <p:stCondLst>
                              <p:cond delay="7500"/>
                            </p:stCondLst>
                            <p:childTnLst>
                              <p:par>
                                <p:cTn id="56" presetID="42" presetClass="entr" presetSubtype="0" fill="hold" grpId="0" nodeType="afterEffect">
                                  <p:stCondLst>
                                    <p:cond delay="0"/>
                                  </p:stCondLst>
                                  <p:childTnLst>
                                    <p:set>
                                      <p:cBhvr>
                                        <p:cTn id="57" dur="1" fill="hold">
                                          <p:stCondLst>
                                            <p:cond delay="0"/>
                                          </p:stCondLst>
                                        </p:cTn>
                                        <p:tgtEl>
                                          <p:spTgt spid="3">
                                            <p:txEl>
                                              <p:pRg st="6" end="6"/>
                                            </p:txEl>
                                          </p:spTgt>
                                        </p:tgtEl>
                                        <p:attrNameLst>
                                          <p:attrName>style.visibility</p:attrName>
                                        </p:attrNameLst>
                                      </p:cBhvr>
                                      <p:to>
                                        <p:strVal val="visible"/>
                                      </p:to>
                                    </p:set>
                                    <p:animEffect transition="in" filter="fade">
                                      <p:cBhvr>
                                        <p:cTn id="58" dur="1000"/>
                                        <p:tgtEl>
                                          <p:spTgt spid="3">
                                            <p:txEl>
                                              <p:pRg st="6" end="6"/>
                                            </p:txEl>
                                          </p:spTgt>
                                        </p:tgtEl>
                                      </p:cBhvr>
                                    </p:animEffect>
                                    <p:anim calcmode="lin" valueType="num">
                                      <p:cBhvr>
                                        <p:cTn id="5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6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par>
                          <p:cTn id="61" fill="hold">
                            <p:stCondLst>
                              <p:cond delay="8500"/>
                            </p:stCondLst>
                            <p:childTnLst>
                              <p:par>
                                <p:cTn id="62" presetID="42" presetClass="entr" presetSubtype="0" fill="hold" grpId="0" nodeType="afterEffect">
                                  <p:stCondLst>
                                    <p:cond delay="0"/>
                                  </p:stCondLst>
                                  <p:childTnLst>
                                    <p:set>
                                      <p:cBhvr>
                                        <p:cTn id="63" dur="1" fill="hold">
                                          <p:stCondLst>
                                            <p:cond delay="0"/>
                                          </p:stCondLst>
                                        </p:cTn>
                                        <p:tgtEl>
                                          <p:spTgt spid="3">
                                            <p:txEl>
                                              <p:pRg st="7" end="7"/>
                                            </p:txEl>
                                          </p:spTgt>
                                        </p:tgtEl>
                                        <p:attrNameLst>
                                          <p:attrName>style.visibility</p:attrName>
                                        </p:attrNameLst>
                                      </p:cBhvr>
                                      <p:to>
                                        <p:strVal val="visible"/>
                                      </p:to>
                                    </p:set>
                                    <p:animEffect transition="in" filter="fade">
                                      <p:cBhvr>
                                        <p:cTn id="64" dur="1000"/>
                                        <p:tgtEl>
                                          <p:spTgt spid="3">
                                            <p:txEl>
                                              <p:pRg st="7" end="7"/>
                                            </p:txEl>
                                          </p:spTgt>
                                        </p:tgtEl>
                                      </p:cBhvr>
                                    </p:animEffect>
                                    <p:anim calcmode="lin" valueType="num">
                                      <p:cBhvr>
                                        <p:cTn id="6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66"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par>
                          <p:cTn id="67" fill="hold">
                            <p:stCondLst>
                              <p:cond delay="9500"/>
                            </p:stCondLst>
                            <p:childTnLst>
                              <p:par>
                                <p:cTn id="68" presetID="42" presetClass="entr" presetSubtype="0" fill="hold" grpId="0" nodeType="afterEffect">
                                  <p:stCondLst>
                                    <p:cond delay="0"/>
                                  </p:stCondLst>
                                  <p:childTnLst>
                                    <p:set>
                                      <p:cBhvr>
                                        <p:cTn id="69" dur="1" fill="hold">
                                          <p:stCondLst>
                                            <p:cond delay="0"/>
                                          </p:stCondLst>
                                        </p:cTn>
                                        <p:tgtEl>
                                          <p:spTgt spid="3">
                                            <p:txEl>
                                              <p:pRg st="8" end="8"/>
                                            </p:txEl>
                                          </p:spTgt>
                                        </p:tgtEl>
                                        <p:attrNameLst>
                                          <p:attrName>style.visibility</p:attrName>
                                        </p:attrNameLst>
                                      </p:cBhvr>
                                      <p:to>
                                        <p:strVal val="visible"/>
                                      </p:to>
                                    </p:set>
                                    <p:animEffect transition="in" filter="fade">
                                      <p:cBhvr>
                                        <p:cTn id="70" dur="1000"/>
                                        <p:tgtEl>
                                          <p:spTgt spid="3">
                                            <p:txEl>
                                              <p:pRg st="8" end="8"/>
                                            </p:txEl>
                                          </p:spTgt>
                                        </p:tgtEl>
                                      </p:cBhvr>
                                    </p:animEffect>
                                    <p:anim calcmode="lin" valueType="num">
                                      <p:cBhvr>
                                        <p:cTn id="71"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par>
                          <p:cTn id="73" fill="hold">
                            <p:stCondLst>
                              <p:cond delay="10500"/>
                            </p:stCondLst>
                            <p:childTnLst>
                              <p:par>
                                <p:cTn id="74" presetID="42" presetClass="entr" presetSubtype="0" fill="hold" grpId="0" nodeType="afterEffect">
                                  <p:stCondLst>
                                    <p:cond delay="0"/>
                                  </p:stCondLst>
                                  <p:childTnLst>
                                    <p:set>
                                      <p:cBhvr>
                                        <p:cTn id="75" dur="1" fill="hold">
                                          <p:stCondLst>
                                            <p:cond delay="0"/>
                                          </p:stCondLst>
                                        </p:cTn>
                                        <p:tgtEl>
                                          <p:spTgt spid="3">
                                            <p:txEl>
                                              <p:pRg st="9" end="9"/>
                                            </p:txEl>
                                          </p:spTgt>
                                        </p:tgtEl>
                                        <p:attrNameLst>
                                          <p:attrName>style.visibility</p:attrName>
                                        </p:attrNameLst>
                                      </p:cBhvr>
                                      <p:to>
                                        <p:strVal val="visible"/>
                                      </p:to>
                                    </p:set>
                                    <p:animEffect transition="in" filter="fade">
                                      <p:cBhvr>
                                        <p:cTn id="76" dur="1000"/>
                                        <p:tgtEl>
                                          <p:spTgt spid="3">
                                            <p:txEl>
                                              <p:pRg st="9" end="9"/>
                                            </p:txEl>
                                          </p:spTgt>
                                        </p:tgtEl>
                                      </p:cBhvr>
                                    </p:animEffect>
                                    <p:anim calcmode="lin" valueType="num">
                                      <p:cBhvr>
                                        <p:cTn id="7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8"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73062" y="140677"/>
            <a:ext cx="7397879" cy="1067013"/>
          </a:xfrm>
        </p:spPr>
        <p:txBody>
          <a:bodyPr>
            <a:normAutofit/>
          </a:bodyPr>
          <a:lstStyle/>
          <a:p>
            <a:pPr algn="ctr"/>
            <a:r>
              <a:rPr lang="ar-JO" sz="4400" b="1" spc="-50" dirty="0">
                <a:solidFill>
                  <a:schemeClr val="accent2">
                    <a:lumMod val="50000"/>
                  </a:schemeClr>
                </a:solidFill>
              </a:rPr>
              <a:t>التشخيص الوراثي للأجنّة</a:t>
            </a:r>
            <a:endParaRPr lang="en-US" sz="4400" b="1" spc="-50" dirty="0">
              <a:solidFill>
                <a:schemeClr val="accent2">
                  <a:lumMod val="50000"/>
                </a:schemeClr>
              </a:solidFill>
            </a:endParaRPr>
          </a:p>
        </p:txBody>
      </p:sp>
      <p:sp>
        <p:nvSpPr>
          <p:cNvPr id="3" name="Subtitle 2"/>
          <p:cNvSpPr>
            <a:spLocks noGrp="1"/>
          </p:cNvSpPr>
          <p:nvPr>
            <p:ph type="subTitle" idx="1"/>
          </p:nvPr>
        </p:nvSpPr>
        <p:spPr>
          <a:xfrm>
            <a:off x="731520" y="1665027"/>
            <a:ext cx="10381958" cy="4974924"/>
          </a:xfrm>
        </p:spPr>
        <p:txBody>
          <a:bodyPr>
            <a:noAutofit/>
          </a:bodyPr>
          <a:lstStyle/>
          <a:p>
            <a:pPr algn="just" rtl="1"/>
            <a:r>
              <a:rPr lang="ar-JO" sz="2800" b="1" dirty="0">
                <a:solidFill>
                  <a:schemeClr val="accent5">
                    <a:lumMod val="50000"/>
                  </a:schemeClr>
                </a:solidFill>
                <a:cs typeface="+mn-cs"/>
              </a:rPr>
              <a:t>كيف تتم هذه الطريقة؟</a:t>
            </a:r>
          </a:p>
          <a:p>
            <a:pPr algn="just" rtl="1"/>
            <a:r>
              <a:rPr lang="ar-JO" sz="2800" b="1" dirty="0">
                <a:solidFill>
                  <a:schemeClr val="accent5">
                    <a:lumMod val="50000"/>
                  </a:schemeClr>
                </a:solidFill>
                <a:cs typeface="+mn-cs"/>
              </a:rPr>
              <a:t>التطورات التي حصلت في طب الانجاب واطفال الانابيب في السنوات القليلة الماضية كانت مذهلة لكن من اهم تلك المستجدات في مجال العقم والانجاب كانت الابحاث الخاصة بالوراثة والتشخيص الوراثي للاجنة قبل ارجاعهم الى الرحم </a:t>
            </a:r>
            <a:r>
              <a:rPr lang="en-US" sz="2800" b="1" dirty="0">
                <a:solidFill>
                  <a:schemeClr val="accent5">
                    <a:lumMod val="50000"/>
                  </a:schemeClr>
                </a:solidFill>
                <a:cs typeface="+mn-cs"/>
              </a:rPr>
              <a:t>PGD</a:t>
            </a:r>
            <a:r>
              <a:rPr lang="ar-JO" sz="2800" b="1" dirty="0">
                <a:solidFill>
                  <a:schemeClr val="accent5">
                    <a:lumMod val="50000"/>
                  </a:schemeClr>
                </a:solidFill>
                <a:cs typeface="+mn-cs"/>
              </a:rPr>
              <a:t>(</a:t>
            </a:r>
            <a:r>
              <a:rPr lang="en-US" sz="2800" b="1" dirty="0">
                <a:solidFill>
                  <a:schemeClr val="accent5">
                    <a:lumMod val="50000"/>
                  </a:schemeClr>
                </a:solidFill>
                <a:cs typeface="+mn-cs"/>
              </a:rPr>
              <a:t>(Preimplantation genetic diagnosis</a:t>
            </a:r>
          </a:p>
          <a:p>
            <a:pPr algn="just" rtl="1"/>
            <a:r>
              <a:rPr lang="ar-JO" sz="2800" b="1" dirty="0">
                <a:solidFill>
                  <a:schemeClr val="accent5">
                    <a:lumMod val="50000"/>
                  </a:schemeClr>
                </a:solidFill>
                <a:cs typeface="+mn-cs"/>
              </a:rPr>
              <a:t>كما نعرف من طريقة أطفال الأنابيب ان يتم سحب البويضات بعد تحريض الإباضة ويتم تلقيحها مجهريا أو تقليديا بحيوانات منوية من الزوج وبذلك تتكون الأجنة</a:t>
            </a:r>
            <a:r>
              <a:rPr lang="ar-SA" sz="2800" b="1" dirty="0">
                <a:solidFill>
                  <a:schemeClr val="accent5">
                    <a:lumMod val="50000"/>
                  </a:schemeClr>
                </a:solidFill>
                <a:cs typeface="+mn-cs"/>
              </a:rPr>
              <a:t>،</a:t>
            </a:r>
            <a:r>
              <a:rPr lang="ar-JO" sz="2800" b="1" dirty="0">
                <a:solidFill>
                  <a:schemeClr val="accent5">
                    <a:lumMod val="50000"/>
                  </a:schemeClr>
                </a:solidFill>
                <a:cs typeface="+mn-cs"/>
              </a:rPr>
              <a:t> هذه الأجنة تبدأ بالانقسام وتصل في اليوم الثالث من 6-8 خلايا</a:t>
            </a:r>
            <a:r>
              <a:rPr lang="ar-SA" sz="2800" b="1" dirty="0">
                <a:solidFill>
                  <a:schemeClr val="accent5">
                    <a:lumMod val="50000"/>
                  </a:schemeClr>
                </a:solidFill>
                <a:cs typeface="+mn-cs"/>
              </a:rPr>
              <a:t>،</a:t>
            </a:r>
            <a:r>
              <a:rPr lang="ar-JO" sz="2800" b="1" dirty="0">
                <a:solidFill>
                  <a:schemeClr val="accent5">
                    <a:lumMod val="50000"/>
                  </a:schemeClr>
                </a:solidFill>
                <a:cs typeface="+mn-cs"/>
              </a:rPr>
              <a:t> يتم سحب خلية أو اثنتين للفحص بطريقة ما  تسمى </a:t>
            </a:r>
            <a:r>
              <a:rPr lang="en-US" sz="2800" b="1" dirty="0">
                <a:solidFill>
                  <a:schemeClr val="accent5">
                    <a:lumMod val="50000"/>
                  </a:schemeClr>
                </a:solidFill>
                <a:cs typeface="+mn-cs"/>
              </a:rPr>
              <a:t>( FISH technique) </a:t>
            </a:r>
            <a:r>
              <a:rPr lang="ar-JO" sz="2800" b="1" dirty="0">
                <a:solidFill>
                  <a:schemeClr val="accent5">
                    <a:lumMod val="50000"/>
                  </a:schemeClr>
                </a:solidFill>
                <a:cs typeface="+mn-cs"/>
              </a:rPr>
              <a:t> حيث تتم معرفة عدد الكروموسومات ومعرفة ان كان هناك اي خلل وتشخيصه بطريقة صبغ هذه الكروموسومات.</a:t>
            </a:r>
            <a:endParaRPr lang="en-US" sz="2800" b="1" dirty="0">
              <a:solidFill>
                <a:schemeClr val="accent5">
                  <a:lumMod val="50000"/>
                </a:schemeClr>
              </a:solidFill>
              <a:cs typeface="+mn-cs"/>
            </a:endParaRPr>
          </a:p>
        </p:txBody>
      </p:sp>
      <p:sp>
        <p:nvSpPr>
          <p:cNvPr id="4" name="AutoShape 2" descr="Image result for fish chromosome analysis">
            <a:extLst>
              <a:ext uri="{FF2B5EF4-FFF2-40B4-BE49-F238E27FC236}">
                <a16:creationId xmlns:a16="http://schemas.microsoft.com/office/drawing/2014/main" id="{8F1FB5B8-D943-47E9-95C4-B0D047D5FEC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a:extLst>
              <a:ext uri="{FF2B5EF4-FFF2-40B4-BE49-F238E27FC236}">
                <a16:creationId xmlns:a16="http://schemas.microsoft.com/office/drawing/2014/main" id="{BCA7868B-353E-4BBE-A642-C17A7B9F5108}"/>
              </a:ext>
            </a:extLst>
          </p:cNvPr>
          <p:cNvPicPr>
            <a:picLocks noChangeAspect="1"/>
          </p:cNvPicPr>
          <p:nvPr/>
        </p:nvPicPr>
        <p:blipFill>
          <a:blip r:embed="rId2"/>
          <a:stretch>
            <a:fillRect/>
          </a:stretch>
        </p:blipFill>
        <p:spPr>
          <a:xfrm>
            <a:off x="731520" y="306473"/>
            <a:ext cx="2041543" cy="1358554"/>
          </a:xfrm>
          <a:prstGeom prst="rect">
            <a:avLst/>
          </a:prstGeom>
        </p:spPr>
      </p:pic>
    </p:spTree>
    <p:extLst>
      <p:ext uri="{BB962C8B-B14F-4D97-AF65-F5344CB8AC3E}">
        <p14:creationId xmlns:p14="http://schemas.microsoft.com/office/powerpoint/2010/main" val="2365074514"/>
      </p:ext>
    </p:extLst>
  </p:cSld>
  <p:clrMapOvr>
    <a:masterClrMapping/>
  </p:clrMapOvr>
  <mc:AlternateContent xmlns:mc="http://schemas.openxmlformats.org/markup-compatibility/2006">
    <mc:Choice xmlns:p14="http://schemas.microsoft.com/office/powerpoint/2010/main" Requires="p14">
      <p:transition spd="slow" p14:dur="1600" advTm="37985">
        <p14:prism isInverted="1"/>
      </p:transition>
    </mc:Choice>
    <mc:Fallback>
      <p:transition spd="slow" advTm="3798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1" presetClass="entr" presetSubtype="0" fill="hold" nodeType="afterEffect">
                                  <p:stCondLst>
                                    <p:cond delay="0"/>
                                  </p:stCondLst>
                                  <p:childTnLst>
                                    <p:set>
                                      <p:cBhvr>
                                        <p:cTn id="23" dur="1" fill="hold">
                                          <p:stCondLst>
                                            <p:cond delay="0"/>
                                          </p:stCondLst>
                                        </p:cTn>
                                        <p:tgtEl>
                                          <p:spTgt spid="5"/>
                                        </p:tgtEl>
                                        <p:attrNameLst>
                                          <p:attrName>style.visibility</p:attrName>
                                        </p:attrNameLst>
                                      </p:cBhvr>
                                      <p:to>
                                        <p:strVal val="visible"/>
                                      </p:to>
                                    </p:set>
                                  </p:childTnLst>
                                </p:cTn>
                              </p:par>
                            </p:childTnLst>
                          </p:cTn>
                        </p:par>
                        <p:par>
                          <p:cTn id="24" fill="hold">
                            <p:stCondLst>
                              <p:cond delay="2000"/>
                            </p:stCondLst>
                            <p:childTnLst>
                              <p:par>
                                <p:cTn id="25" presetID="6" presetClass="entr" presetSubtype="16" fill="hold" grpId="0" nodeType="after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Effect transition="in" filter="circle(in)">
                                      <p:cBhvr>
                                        <p:cTn id="27" dur="2000"/>
                                        <p:tgtEl>
                                          <p:spTgt spid="3">
                                            <p:txEl>
                                              <p:pRg st="0" end="0"/>
                                            </p:txEl>
                                          </p:spTgt>
                                        </p:tgtEl>
                                      </p:cBhvr>
                                    </p:animEffect>
                                  </p:childTnLst>
                                </p:cTn>
                              </p:par>
                            </p:childTnLst>
                          </p:cTn>
                        </p:par>
                        <p:par>
                          <p:cTn id="28" fill="hold">
                            <p:stCondLst>
                              <p:cond delay="4000"/>
                            </p:stCondLst>
                            <p:childTnLst>
                              <p:par>
                                <p:cTn id="29" presetID="6" presetClass="entr" presetSubtype="16" fill="hold" grpId="0" nodeType="after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animEffect transition="in" filter="circle(in)">
                                      <p:cBhvr>
                                        <p:cTn id="31" dur="2000"/>
                                        <p:tgtEl>
                                          <p:spTgt spid="3">
                                            <p:txEl>
                                              <p:pRg st="1" end="1"/>
                                            </p:txEl>
                                          </p:spTgt>
                                        </p:tgtEl>
                                      </p:cBhvr>
                                    </p:animEffect>
                                  </p:childTnLst>
                                </p:cTn>
                              </p:par>
                            </p:childTnLst>
                          </p:cTn>
                        </p:par>
                        <p:par>
                          <p:cTn id="32" fill="hold">
                            <p:stCondLst>
                              <p:cond delay="6000"/>
                            </p:stCondLst>
                            <p:childTnLst>
                              <p:par>
                                <p:cTn id="33" presetID="6" presetClass="entr" presetSubtype="16" fill="hold" grpId="0" nodeType="after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circle(in)">
                                      <p:cBhvr>
                                        <p:cTn id="35"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04911" y="1630017"/>
            <a:ext cx="10396024" cy="5446644"/>
          </a:xfrm>
        </p:spPr>
        <p:txBody>
          <a:bodyPr>
            <a:noAutofit/>
          </a:bodyPr>
          <a:lstStyle/>
          <a:p>
            <a:pPr algn="just" rtl="1"/>
            <a:r>
              <a:rPr lang="ar-SA" sz="3200" b="1" cap="all" dirty="0">
                <a:solidFill>
                  <a:srgbClr val="336699"/>
                </a:solidFill>
              </a:rPr>
              <a:t>وينصح بإجراء الفحوصات التالية في حالات الإسقاط ( الاجهاض ) المتكرر :-</a:t>
            </a:r>
            <a:endParaRPr lang="en-US" sz="3200" b="1" cap="all" dirty="0">
              <a:solidFill>
                <a:srgbClr val="336699"/>
              </a:solidFill>
            </a:endParaRPr>
          </a:p>
          <a:p>
            <a:pPr algn="just" rtl="1"/>
            <a:r>
              <a:rPr lang="ar-SA" sz="3200" b="1" cap="all" dirty="0">
                <a:solidFill>
                  <a:srgbClr val="336699"/>
                </a:solidFill>
              </a:rPr>
              <a:t>- فحص كروموسومات للزوجين</a:t>
            </a:r>
            <a:endParaRPr lang="en-US" sz="3200" b="1" cap="all" dirty="0">
              <a:solidFill>
                <a:srgbClr val="336699"/>
              </a:solidFill>
            </a:endParaRPr>
          </a:p>
          <a:p>
            <a:pPr algn="just" rtl="1"/>
            <a:r>
              <a:rPr lang="ar-SA" sz="3200" b="1" cap="all" dirty="0">
                <a:solidFill>
                  <a:srgbClr val="336699"/>
                </a:solidFill>
              </a:rPr>
              <a:t>- فحص كروموسومات الأجنة بعد الإسقاط ( الاجهاض )</a:t>
            </a:r>
            <a:endParaRPr lang="en-US" sz="3200" b="1" cap="all" dirty="0">
              <a:solidFill>
                <a:srgbClr val="336699"/>
              </a:solidFill>
            </a:endParaRPr>
          </a:p>
          <a:p>
            <a:pPr algn="just" rtl="1"/>
            <a:r>
              <a:rPr lang="ar-SA" sz="3200" b="1" cap="all" dirty="0">
                <a:solidFill>
                  <a:srgbClr val="336699"/>
                </a:solidFill>
              </a:rPr>
              <a:t>- إجراء فحص للرحم عن طريق التنظير الرحمي</a:t>
            </a:r>
            <a:endParaRPr lang="en-US" sz="3200" b="1" cap="all" dirty="0">
              <a:solidFill>
                <a:srgbClr val="336699"/>
              </a:solidFill>
            </a:endParaRPr>
          </a:p>
          <a:p>
            <a:pPr algn="just" rtl="1"/>
            <a:r>
              <a:rPr lang="ar-SA" sz="3200" b="1" cap="all" dirty="0">
                <a:solidFill>
                  <a:srgbClr val="336699"/>
                </a:solidFill>
              </a:rPr>
              <a:t>- فحص للدم </a:t>
            </a:r>
            <a:r>
              <a:rPr lang="en-US" sz="3200" b="1" cap="all" dirty="0">
                <a:solidFill>
                  <a:srgbClr val="336699"/>
                </a:solidFill>
              </a:rPr>
              <a:t>Antiphospholipid Antibodies</a:t>
            </a:r>
          </a:p>
          <a:p>
            <a:pPr algn="just" rtl="1"/>
            <a:r>
              <a:rPr lang="ar-SA" sz="3200" b="1" cap="all" dirty="0">
                <a:solidFill>
                  <a:srgbClr val="336699"/>
                </a:solidFill>
              </a:rPr>
              <a:t>- </a:t>
            </a:r>
            <a:r>
              <a:rPr lang="en-US" sz="3200" b="1" cap="all" dirty="0" err="1">
                <a:solidFill>
                  <a:srgbClr val="336699"/>
                </a:solidFill>
              </a:rPr>
              <a:t>Anticardiolipin</a:t>
            </a:r>
            <a:r>
              <a:rPr lang="en-US" sz="3200" b="1" cap="all" dirty="0">
                <a:solidFill>
                  <a:srgbClr val="336699"/>
                </a:solidFill>
              </a:rPr>
              <a:t> antibodies</a:t>
            </a:r>
          </a:p>
          <a:p>
            <a:pPr algn="just" rtl="1"/>
            <a:r>
              <a:rPr lang="ar-SA" sz="3200" b="1" cap="all" dirty="0">
                <a:solidFill>
                  <a:srgbClr val="336699"/>
                </a:solidFill>
              </a:rPr>
              <a:t>-</a:t>
            </a:r>
            <a:r>
              <a:rPr lang="en-US" sz="3200" b="1" cap="all" dirty="0">
                <a:solidFill>
                  <a:srgbClr val="336699"/>
                </a:solidFill>
              </a:rPr>
              <a:t>Lupus Anticoagulant</a:t>
            </a:r>
          </a:p>
          <a:p>
            <a:pPr algn="just" rtl="1"/>
            <a:r>
              <a:rPr lang="ar-SA" sz="3200" b="1" cap="all" dirty="0">
                <a:solidFill>
                  <a:srgbClr val="336699"/>
                </a:solidFill>
              </a:rPr>
              <a:t>ويجب اعادة الفحص بعد ستة أسابيع</a:t>
            </a:r>
            <a:endParaRPr lang="en-US" sz="3200" b="1" cap="all" dirty="0">
              <a:solidFill>
                <a:srgbClr val="336699"/>
              </a:solidFill>
            </a:endParaRPr>
          </a:p>
          <a:p>
            <a:pPr algn="just"/>
            <a:endParaRPr lang="en-US" sz="2800" b="1" dirty="0">
              <a:latin typeface="Arial Black" panose="020B0A04020102020204" pitchFamily="34" charset="0"/>
            </a:endParaRPr>
          </a:p>
        </p:txBody>
      </p:sp>
      <p:sp>
        <p:nvSpPr>
          <p:cNvPr id="2" name="TextBox 1"/>
          <p:cNvSpPr txBox="1"/>
          <p:nvPr/>
        </p:nvSpPr>
        <p:spPr>
          <a:xfrm>
            <a:off x="2229729" y="365760"/>
            <a:ext cx="7709096" cy="707886"/>
          </a:xfrm>
          <a:prstGeom prst="rect">
            <a:avLst/>
          </a:prstGeom>
          <a:noFill/>
        </p:spPr>
        <p:txBody>
          <a:bodyPr wrap="square" rtlCol="0">
            <a:spAutoFit/>
          </a:bodyPr>
          <a:lstStyle/>
          <a:p>
            <a:pPr algn="ctr"/>
            <a:r>
              <a:rPr lang="ar-JO" sz="4000" b="1" spc="-50" dirty="0">
                <a:solidFill>
                  <a:srgbClr val="C00000"/>
                </a:solidFill>
                <a:latin typeface="+mj-lt"/>
                <a:ea typeface="+mj-ea"/>
                <a:cs typeface="+mj-cs"/>
              </a:rPr>
              <a:t>الفحوصات اللازمة في حالات الاجهاض المتكرر</a:t>
            </a:r>
            <a:endParaRPr lang="en-US" sz="4000" b="1" spc="-50" dirty="0">
              <a:solidFill>
                <a:srgbClr val="C00000"/>
              </a:solidFill>
              <a:latin typeface="+mj-lt"/>
              <a:ea typeface="+mj-ea"/>
              <a:cs typeface="+mj-cs"/>
            </a:endParaRPr>
          </a:p>
        </p:txBody>
      </p:sp>
      <p:pic>
        <p:nvPicPr>
          <p:cNvPr id="4" name="MBB - Feel Good (Vlog No Copyright Music)">
            <a:hlinkClick r:id="" action="ppaction://media"/>
            <a:extLst>
              <a:ext uri="{FF2B5EF4-FFF2-40B4-BE49-F238E27FC236}">
                <a16:creationId xmlns:a16="http://schemas.microsoft.com/office/drawing/2014/main" id="{A99B0AAE-C1EB-4B06-95F1-CABE611C062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019777411"/>
      </p:ext>
    </p:extLst>
  </p:cSld>
  <p:clrMapOvr>
    <a:masterClrMapping/>
  </p:clrMapOvr>
  <mc:AlternateContent xmlns:mc="http://schemas.openxmlformats.org/markup-compatibility/2006">
    <mc:Choice xmlns:p14="http://schemas.microsoft.com/office/powerpoint/2010/main" Requires="p14">
      <p:transition spd="slow" p14:dur="1400" advTm="23813">
        <p14:doors dir="vert"/>
      </p:transition>
    </mc:Choice>
    <mc:Fallback>
      <p:transition spd="slow" advTm="238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par>
                                <p:cTn id="7" presetID="27" presetClass="emph" presetSubtype="0" fill="remove" grpId="0" nodeType="withEffect">
                                  <p:stCondLst>
                                    <p:cond delay="0"/>
                                  </p:stCondLst>
                                  <p:childTnLst>
                                    <p:animClr clrSpc="rgb" dir="cw">
                                      <p:cBhvr override="childStyle">
                                        <p:cTn id="8" dur="250" autoRev="1" fill="remove"/>
                                        <p:tgtEl>
                                          <p:spTgt spid="2"/>
                                        </p:tgtEl>
                                        <p:attrNameLst>
                                          <p:attrName>style.color</p:attrName>
                                        </p:attrNameLst>
                                      </p:cBhvr>
                                      <p:to>
                                        <a:schemeClr val="bg1"/>
                                      </p:to>
                                    </p:animClr>
                                    <p:animClr clrSpc="rgb" dir="cw">
                                      <p:cBhvr>
                                        <p:cTn id="9" dur="250" autoRev="1" fill="remove"/>
                                        <p:tgtEl>
                                          <p:spTgt spid="2"/>
                                        </p:tgtEl>
                                        <p:attrNameLst>
                                          <p:attrName>fillcolor</p:attrName>
                                        </p:attrNameLst>
                                      </p:cBhvr>
                                      <p:to>
                                        <a:schemeClr val="bg1"/>
                                      </p:to>
                                    </p:animClr>
                                    <p:set>
                                      <p:cBhvr>
                                        <p:cTn id="10" dur="250" autoRev="1" fill="remove"/>
                                        <p:tgtEl>
                                          <p:spTgt spid="2"/>
                                        </p:tgtEl>
                                        <p:attrNameLst>
                                          <p:attrName>fill.type</p:attrName>
                                        </p:attrNameLst>
                                      </p:cBhvr>
                                      <p:to>
                                        <p:strVal val="solid"/>
                                      </p:to>
                                    </p:set>
                                    <p:set>
                                      <p:cBhvr>
                                        <p:cTn id="11" dur="250" autoRev="1" fill="remove"/>
                                        <p:tgtEl>
                                          <p:spTgt spid="2"/>
                                        </p:tgtEl>
                                        <p:attrNameLst>
                                          <p:attrName>fill.on</p:attrName>
                                        </p:attrNameLst>
                                      </p:cBhvr>
                                      <p:to>
                                        <p:strVal val="true"/>
                                      </p:to>
                                    </p:set>
                                  </p:childTnLst>
                                </p:cTn>
                              </p:par>
                            </p:childTnLst>
                          </p:cTn>
                        </p:par>
                        <p:par>
                          <p:cTn id="12" fill="hold">
                            <p:stCondLst>
                              <p:cond delay="500"/>
                            </p:stCondLst>
                            <p:childTnLst>
                              <p:par>
                                <p:cTn id="13" presetID="42" presetClass="entr" presetSubtype="0" fill="hold" grpId="0" nodeType="after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1000"/>
                                        <p:tgtEl>
                                          <p:spTgt spid="3">
                                            <p:txEl>
                                              <p:pRg st="0" end="0"/>
                                            </p:txEl>
                                          </p:spTgt>
                                        </p:tgtEl>
                                      </p:cBhvr>
                                    </p:animEffect>
                                    <p:anim calcmode="lin" valueType="num">
                                      <p:cBhvr>
                                        <p:cTn id="16"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8" fill="hold">
                            <p:stCondLst>
                              <p:cond delay="1500"/>
                            </p:stCondLst>
                            <p:childTnLst>
                              <p:par>
                                <p:cTn id="19" presetID="42" presetClass="entr" presetSubtype="0" fill="hold" grpId="0" nodeType="after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24" fill="hold">
                            <p:stCondLst>
                              <p:cond delay="2500"/>
                            </p:stCondLst>
                            <p:childTnLst>
                              <p:par>
                                <p:cTn id="25" presetID="42" presetClass="entr" presetSubtype="0" fill="hold" grpId="0" nodeType="after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1000"/>
                                        <p:tgtEl>
                                          <p:spTgt spid="3">
                                            <p:txEl>
                                              <p:pRg st="2" end="2"/>
                                            </p:txEl>
                                          </p:spTgt>
                                        </p:tgtEl>
                                      </p:cBhvr>
                                    </p:animEffect>
                                    <p:anim calcmode="lin" valueType="num">
                                      <p:cBhvr>
                                        <p:cTn id="2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30" fill="hold">
                            <p:stCondLst>
                              <p:cond delay="3500"/>
                            </p:stCondLst>
                            <p:childTnLst>
                              <p:par>
                                <p:cTn id="31" presetID="42" presetClass="entr" presetSubtype="0" fill="hold" grpId="0" nodeType="after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fade">
                                      <p:cBhvr>
                                        <p:cTn id="33" dur="1000"/>
                                        <p:tgtEl>
                                          <p:spTgt spid="3">
                                            <p:txEl>
                                              <p:pRg st="3" end="3"/>
                                            </p:txEl>
                                          </p:spTgt>
                                        </p:tgtEl>
                                      </p:cBhvr>
                                    </p:animEffect>
                                    <p:anim calcmode="lin" valueType="num">
                                      <p:cBhvr>
                                        <p:cTn id="3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36" fill="hold">
                            <p:stCondLst>
                              <p:cond delay="4500"/>
                            </p:stCondLst>
                            <p:childTnLst>
                              <p:par>
                                <p:cTn id="37" presetID="42" presetClass="entr" presetSubtype="0" fill="hold" grpId="0" nodeType="after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Effect transition="in" filter="fade">
                                      <p:cBhvr>
                                        <p:cTn id="39" dur="1000"/>
                                        <p:tgtEl>
                                          <p:spTgt spid="3">
                                            <p:txEl>
                                              <p:pRg st="4" end="4"/>
                                            </p:txEl>
                                          </p:spTgt>
                                        </p:tgtEl>
                                      </p:cBhvr>
                                    </p:animEffect>
                                    <p:anim calcmode="lin" valueType="num">
                                      <p:cBhvr>
                                        <p:cTn id="4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42" fill="hold">
                            <p:stCondLst>
                              <p:cond delay="5500"/>
                            </p:stCondLst>
                            <p:childTnLst>
                              <p:par>
                                <p:cTn id="43" presetID="42" presetClass="entr" presetSubtype="0" fill="hold" grpId="0" nodeType="afterEffect">
                                  <p:stCondLst>
                                    <p:cond delay="0"/>
                                  </p:stCondLst>
                                  <p:childTnLst>
                                    <p:set>
                                      <p:cBhvr>
                                        <p:cTn id="44" dur="1" fill="hold">
                                          <p:stCondLst>
                                            <p:cond delay="0"/>
                                          </p:stCondLst>
                                        </p:cTn>
                                        <p:tgtEl>
                                          <p:spTgt spid="3">
                                            <p:txEl>
                                              <p:pRg st="5" end="5"/>
                                            </p:txEl>
                                          </p:spTgt>
                                        </p:tgtEl>
                                        <p:attrNameLst>
                                          <p:attrName>style.visibility</p:attrName>
                                        </p:attrNameLst>
                                      </p:cBhvr>
                                      <p:to>
                                        <p:strVal val="visible"/>
                                      </p:to>
                                    </p:set>
                                    <p:animEffect transition="in" filter="fade">
                                      <p:cBhvr>
                                        <p:cTn id="45" dur="1000"/>
                                        <p:tgtEl>
                                          <p:spTgt spid="3">
                                            <p:txEl>
                                              <p:pRg st="5" end="5"/>
                                            </p:txEl>
                                          </p:spTgt>
                                        </p:tgtEl>
                                      </p:cBhvr>
                                    </p:animEffect>
                                    <p:anim calcmode="lin" valueType="num">
                                      <p:cBhvr>
                                        <p:cTn id="4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par>
                          <p:cTn id="48" fill="hold">
                            <p:stCondLst>
                              <p:cond delay="6500"/>
                            </p:stCondLst>
                            <p:childTnLst>
                              <p:par>
                                <p:cTn id="49" presetID="42" presetClass="entr" presetSubtype="0" fill="hold" grpId="0" nodeType="afterEffect">
                                  <p:stCondLst>
                                    <p:cond delay="0"/>
                                  </p:stCondLst>
                                  <p:childTnLst>
                                    <p:set>
                                      <p:cBhvr>
                                        <p:cTn id="50" dur="1" fill="hold">
                                          <p:stCondLst>
                                            <p:cond delay="0"/>
                                          </p:stCondLst>
                                        </p:cTn>
                                        <p:tgtEl>
                                          <p:spTgt spid="3">
                                            <p:txEl>
                                              <p:pRg st="6" end="6"/>
                                            </p:txEl>
                                          </p:spTgt>
                                        </p:tgtEl>
                                        <p:attrNameLst>
                                          <p:attrName>style.visibility</p:attrName>
                                        </p:attrNameLst>
                                      </p:cBhvr>
                                      <p:to>
                                        <p:strVal val="visible"/>
                                      </p:to>
                                    </p:set>
                                    <p:animEffect transition="in" filter="fade">
                                      <p:cBhvr>
                                        <p:cTn id="51" dur="1000"/>
                                        <p:tgtEl>
                                          <p:spTgt spid="3">
                                            <p:txEl>
                                              <p:pRg st="6" end="6"/>
                                            </p:txEl>
                                          </p:spTgt>
                                        </p:tgtEl>
                                      </p:cBhvr>
                                    </p:animEffect>
                                    <p:anim calcmode="lin" valueType="num">
                                      <p:cBhvr>
                                        <p:cTn id="5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par>
                          <p:cTn id="54" fill="hold">
                            <p:stCondLst>
                              <p:cond delay="7500"/>
                            </p:stCondLst>
                            <p:childTnLst>
                              <p:par>
                                <p:cTn id="55" presetID="42" presetClass="entr" presetSubtype="0" fill="hold" grpId="0" nodeType="afterEffect">
                                  <p:stCondLst>
                                    <p:cond delay="0"/>
                                  </p:stCondLst>
                                  <p:childTnLst>
                                    <p:set>
                                      <p:cBhvr>
                                        <p:cTn id="56" dur="1" fill="hold">
                                          <p:stCondLst>
                                            <p:cond delay="0"/>
                                          </p:stCondLst>
                                        </p:cTn>
                                        <p:tgtEl>
                                          <p:spTgt spid="3">
                                            <p:txEl>
                                              <p:pRg st="7" end="7"/>
                                            </p:txEl>
                                          </p:spTgt>
                                        </p:tgtEl>
                                        <p:attrNameLst>
                                          <p:attrName>style.visibility</p:attrName>
                                        </p:attrNameLst>
                                      </p:cBhvr>
                                      <p:to>
                                        <p:strVal val="visible"/>
                                      </p:to>
                                    </p:set>
                                    <p:animEffect transition="in" filter="fade">
                                      <p:cBhvr>
                                        <p:cTn id="57" dur="1000"/>
                                        <p:tgtEl>
                                          <p:spTgt spid="3">
                                            <p:txEl>
                                              <p:pRg st="7" end="7"/>
                                            </p:txEl>
                                          </p:spTgt>
                                        </p:tgtEl>
                                      </p:cBhvr>
                                    </p:animEffect>
                                    <p:anim calcmode="lin" valueType="num">
                                      <p:cBhvr>
                                        <p:cTn id="58"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9"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60" repeatCount="indefinite" fill="hold" display="0">
                  <p:stCondLst>
                    <p:cond delay="indefinite"/>
                  </p:stCondLst>
                  <p:endCondLst>
                    <p:cond evt="onStopAudio" delay="0">
                      <p:tgtEl>
                        <p:sldTgt/>
                      </p:tgtEl>
                    </p:cond>
                  </p:endCondLst>
                </p:cTn>
                <p:tgtEl>
                  <p:spTgt spid="4"/>
                </p:tgtEl>
              </p:cMediaNode>
            </p:audio>
          </p:childTnLst>
        </p:cTn>
      </p:par>
    </p:tnLst>
    <p:bldLst>
      <p:bldP spid="3" grpId="0" build="p"/>
      <p:bldP spid="2" grpId="0"/>
    </p:bldLst>
  </p:timing>
  <p:extLst mod="1">
    <p:ext uri="{E180D4A7-C9FB-4DFB-919C-405C955672EB}">
      <p14:showEvtLst xmlns:p14="http://schemas.microsoft.com/office/powerpoint/2010/main">
        <p14:playEvt time="0" objId="4"/>
      </p14:showEvtLst>
    </p:ext>
  </p:extLs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04911" y="1171702"/>
            <a:ext cx="10396024" cy="5524519"/>
          </a:xfrm>
        </p:spPr>
        <p:txBody>
          <a:bodyPr>
            <a:noAutofit/>
          </a:bodyPr>
          <a:lstStyle/>
          <a:p>
            <a:pPr algn="just" rtl="1"/>
            <a:endParaRPr lang="ar-SA" sz="3200" b="1" cap="all" dirty="0">
              <a:solidFill>
                <a:srgbClr val="336699"/>
              </a:solidFill>
            </a:endParaRPr>
          </a:p>
          <a:p>
            <a:pPr algn="just" rtl="1"/>
            <a:r>
              <a:rPr lang="ar-SA" sz="3200" b="1" cap="all" dirty="0">
                <a:solidFill>
                  <a:srgbClr val="336699"/>
                </a:solidFill>
              </a:rPr>
              <a:t> - وفي بعض الحالات يلزم فحص </a:t>
            </a:r>
            <a:r>
              <a:rPr lang="en-US" sz="3200" b="1" cap="all" dirty="0">
                <a:solidFill>
                  <a:srgbClr val="336699"/>
                </a:solidFill>
              </a:rPr>
              <a:t>Fluorescent Antinuclear antibodies ANA</a:t>
            </a:r>
          </a:p>
          <a:p>
            <a:pPr lvl="0" algn="r" rtl="1"/>
            <a:r>
              <a:rPr lang="en-US" sz="3200" b="1" cap="all" dirty="0">
                <a:solidFill>
                  <a:srgbClr val="336699"/>
                </a:solidFill>
              </a:rPr>
              <a:t>Anti thrombin</a:t>
            </a:r>
          </a:p>
          <a:p>
            <a:pPr lvl="0" algn="r" rtl="1"/>
            <a:r>
              <a:rPr lang="ar-SA" sz="3200" b="1" cap="all" dirty="0">
                <a:solidFill>
                  <a:srgbClr val="336699"/>
                </a:solidFill>
              </a:rPr>
              <a:t>-</a:t>
            </a:r>
            <a:r>
              <a:rPr lang="en-US" sz="3200" b="1" cap="all" dirty="0">
                <a:solidFill>
                  <a:srgbClr val="336699"/>
                </a:solidFill>
              </a:rPr>
              <a:t>Protein C</a:t>
            </a:r>
          </a:p>
          <a:p>
            <a:pPr lvl="0" algn="r" rtl="1"/>
            <a:r>
              <a:rPr lang="ar-SA" sz="3200" b="1" cap="all" dirty="0">
                <a:solidFill>
                  <a:srgbClr val="336699"/>
                </a:solidFill>
              </a:rPr>
              <a:t>-</a:t>
            </a:r>
            <a:r>
              <a:rPr lang="en-US" sz="3200" b="1" cap="all" dirty="0">
                <a:solidFill>
                  <a:srgbClr val="336699"/>
                </a:solidFill>
              </a:rPr>
              <a:t>Protein S</a:t>
            </a:r>
          </a:p>
          <a:p>
            <a:pPr lvl="0" algn="r"/>
            <a:r>
              <a:rPr lang="en-US" sz="3200" b="1" cap="all" dirty="0">
                <a:solidFill>
                  <a:srgbClr val="336699"/>
                </a:solidFill>
              </a:rPr>
              <a:t>Hyperhomocystinaemia</a:t>
            </a:r>
            <a:r>
              <a:rPr lang="ar-SA" sz="3200" b="1" cap="all" dirty="0">
                <a:solidFill>
                  <a:srgbClr val="336699"/>
                </a:solidFill>
              </a:rPr>
              <a:t>- </a:t>
            </a:r>
          </a:p>
          <a:p>
            <a:pPr lvl="0" algn="r"/>
            <a:r>
              <a:rPr lang="en-US" sz="3200" b="1" cap="all" dirty="0">
                <a:solidFill>
                  <a:srgbClr val="336699"/>
                </a:solidFill>
              </a:rPr>
              <a:t>Activated Protein</a:t>
            </a:r>
            <a:r>
              <a:rPr lang="ar-SA" sz="3200" b="1" cap="all" dirty="0">
                <a:solidFill>
                  <a:srgbClr val="336699"/>
                </a:solidFill>
              </a:rPr>
              <a:t> </a:t>
            </a:r>
            <a:r>
              <a:rPr lang="en-US" sz="3200" b="1" cap="all" dirty="0">
                <a:solidFill>
                  <a:srgbClr val="336699"/>
                </a:solidFill>
              </a:rPr>
              <a:t>C resistance</a:t>
            </a:r>
            <a:r>
              <a:rPr lang="ar-SA" sz="3200" b="1" cap="all" dirty="0">
                <a:solidFill>
                  <a:srgbClr val="336699"/>
                </a:solidFill>
              </a:rPr>
              <a:t>-</a:t>
            </a:r>
          </a:p>
          <a:p>
            <a:pPr lvl="0" algn="r"/>
            <a:r>
              <a:rPr lang="ar-JO" sz="3200" b="1" cap="all" dirty="0">
                <a:solidFill>
                  <a:srgbClr val="336699"/>
                </a:solidFill>
              </a:rPr>
              <a:t> </a:t>
            </a:r>
            <a:r>
              <a:rPr lang="en-US" sz="3200" b="1" cap="all" dirty="0">
                <a:solidFill>
                  <a:srgbClr val="336699"/>
                </a:solidFill>
              </a:rPr>
              <a:t>Leiden</a:t>
            </a:r>
            <a:r>
              <a:rPr lang="ar-SA" sz="3200" b="1" cap="all" dirty="0">
                <a:solidFill>
                  <a:srgbClr val="336699"/>
                </a:solidFill>
              </a:rPr>
              <a:t> </a:t>
            </a:r>
            <a:r>
              <a:rPr lang="en-US" sz="3200" b="1" cap="all" dirty="0">
                <a:solidFill>
                  <a:srgbClr val="336699"/>
                </a:solidFill>
              </a:rPr>
              <a:t>5</a:t>
            </a:r>
            <a:r>
              <a:rPr lang="ar-SA" sz="3200" b="1" cap="all" dirty="0">
                <a:solidFill>
                  <a:srgbClr val="336699"/>
                </a:solidFill>
              </a:rPr>
              <a:t> </a:t>
            </a:r>
            <a:r>
              <a:rPr lang="en-US" sz="3200" b="1" cap="all" dirty="0">
                <a:solidFill>
                  <a:srgbClr val="336699"/>
                </a:solidFill>
              </a:rPr>
              <a:t>Factor</a:t>
            </a:r>
            <a:r>
              <a:rPr lang="ar-SA" sz="3200" b="1" cap="all" dirty="0">
                <a:solidFill>
                  <a:srgbClr val="336699"/>
                </a:solidFill>
              </a:rPr>
              <a:t>-</a:t>
            </a:r>
            <a:endParaRPr lang="en-US" sz="3200" b="1" cap="all" dirty="0">
              <a:solidFill>
                <a:srgbClr val="336699"/>
              </a:solidFill>
            </a:endParaRPr>
          </a:p>
          <a:p>
            <a:pPr algn="just"/>
            <a:endParaRPr lang="en-US" sz="2800" b="1" dirty="0">
              <a:latin typeface="Arial Black" panose="020B0A04020102020204" pitchFamily="34" charset="0"/>
            </a:endParaRPr>
          </a:p>
        </p:txBody>
      </p:sp>
      <p:sp>
        <p:nvSpPr>
          <p:cNvPr id="2" name="TextBox 1"/>
          <p:cNvSpPr txBox="1"/>
          <p:nvPr/>
        </p:nvSpPr>
        <p:spPr>
          <a:xfrm>
            <a:off x="2229729" y="365760"/>
            <a:ext cx="7709096" cy="707886"/>
          </a:xfrm>
          <a:prstGeom prst="rect">
            <a:avLst/>
          </a:prstGeom>
          <a:noFill/>
        </p:spPr>
        <p:txBody>
          <a:bodyPr wrap="square" rtlCol="0">
            <a:spAutoFit/>
          </a:bodyPr>
          <a:lstStyle/>
          <a:p>
            <a:pPr algn="ctr"/>
            <a:r>
              <a:rPr lang="ar-JO" sz="4000" b="1" spc="-50" dirty="0">
                <a:solidFill>
                  <a:srgbClr val="C00000"/>
                </a:solidFill>
                <a:latin typeface="+mj-lt"/>
                <a:ea typeface="+mj-ea"/>
                <a:cs typeface="+mj-cs"/>
              </a:rPr>
              <a:t>الفحوصات اللازمة في حالات الاجهاض المتكرر</a:t>
            </a:r>
            <a:endParaRPr lang="en-US" sz="4000" b="1" spc="-50" dirty="0">
              <a:solidFill>
                <a:srgbClr val="C00000"/>
              </a:solidFill>
              <a:latin typeface="+mj-lt"/>
              <a:ea typeface="+mj-ea"/>
              <a:cs typeface="+mj-cs"/>
            </a:endParaRPr>
          </a:p>
        </p:txBody>
      </p:sp>
    </p:spTree>
    <p:custDataLst>
      <p:tags r:id="rId1"/>
    </p:custDataLst>
    <p:extLst>
      <p:ext uri="{BB962C8B-B14F-4D97-AF65-F5344CB8AC3E}">
        <p14:creationId xmlns:p14="http://schemas.microsoft.com/office/powerpoint/2010/main" val="1742047755"/>
      </p:ext>
    </p:extLst>
  </p:cSld>
  <p:clrMapOvr>
    <a:masterClrMapping/>
  </p:clrMapOvr>
  <mc:AlternateContent xmlns:mc="http://schemas.openxmlformats.org/markup-compatibility/2006">
    <mc:Choice xmlns:p14="http://schemas.microsoft.com/office/powerpoint/2010/main" Requires="p14">
      <p:transition spd="slow" p14:dur="1250" advTm="14072">
        <p14:flip dir="r"/>
      </p:transition>
    </mc:Choice>
    <mc:Fallback>
      <p:transition spd="slow" advTm="1407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fill="remove" grpId="0" nodeType="afterEffect">
                                  <p:stCondLst>
                                    <p:cond delay="0"/>
                                  </p:stCondLst>
                                  <p:childTnLst>
                                    <p:animClr clrSpc="rgb" dir="cw">
                                      <p:cBhvr override="childStyle">
                                        <p:cTn id="6" dur="250" autoRev="1" fill="remove"/>
                                        <p:tgtEl>
                                          <p:spTgt spid="2"/>
                                        </p:tgtEl>
                                        <p:attrNameLst>
                                          <p:attrName>style.color</p:attrName>
                                        </p:attrNameLst>
                                      </p:cBhvr>
                                      <p:to>
                                        <a:schemeClr val="bg1"/>
                                      </p:to>
                                    </p:animClr>
                                    <p:animClr clrSpc="rgb" dir="cw">
                                      <p:cBhvr>
                                        <p:cTn id="7" dur="250" autoRev="1" fill="remove"/>
                                        <p:tgtEl>
                                          <p:spTgt spid="2"/>
                                        </p:tgtEl>
                                        <p:attrNameLst>
                                          <p:attrName>fillcolor</p:attrName>
                                        </p:attrNameLst>
                                      </p:cBhvr>
                                      <p:to>
                                        <a:schemeClr val="bg1"/>
                                      </p:to>
                                    </p:animClr>
                                    <p:set>
                                      <p:cBhvr>
                                        <p:cTn id="8" dur="250" autoRev="1" fill="remove"/>
                                        <p:tgtEl>
                                          <p:spTgt spid="2"/>
                                        </p:tgtEl>
                                        <p:attrNameLst>
                                          <p:attrName>fill.type</p:attrName>
                                        </p:attrNameLst>
                                      </p:cBhvr>
                                      <p:to>
                                        <p:strVal val="solid"/>
                                      </p:to>
                                    </p:set>
                                    <p:set>
                                      <p:cBhvr>
                                        <p:cTn id="9" dur="250" autoRev="1" fill="remove"/>
                                        <p:tgtEl>
                                          <p:spTgt spid="2"/>
                                        </p:tgtEl>
                                        <p:attrNameLst>
                                          <p:attrName>fill.on</p:attrName>
                                        </p:attrNameLst>
                                      </p:cBhvr>
                                      <p:to>
                                        <p:strVal val="true"/>
                                      </p:to>
                                    </p:se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42" presetClass="entr" presetSubtype="0" fill="hold" grpId="0" nodeType="after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1000"/>
                                        <p:tgtEl>
                                          <p:spTgt spid="3">
                                            <p:txEl>
                                              <p:pRg st="3" end="3"/>
                                            </p:txEl>
                                          </p:spTgt>
                                        </p:tgtEl>
                                      </p:cBhvr>
                                    </p:animEffect>
                                    <p:anim calcmode="lin" valueType="num">
                                      <p:cBhvr>
                                        <p:cTn id="2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28" fill="hold">
                            <p:stCondLst>
                              <p:cond delay="3500"/>
                            </p:stCondLst>
                            <p:childTnLst>
                              <p:par>
                                <p:cTn id="29" presetID="42" presetClass="entr" presetSubtype="0" fill="hold" grpId="0" nodeType="after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1000"/>
                                        <p:tgtEl>
                                          <p:spTgt spid="3">
                                            <p:txEl>
                                              <p:pRg st="4" end="4"/>
                                            </p:txEl>
                                          </p:spTgt>
                                        </p:tgtEl>
                                      </p:cBhvr>
                                    </p:animEffect>
                                    <p:anim calcmode="lin" valueType="num">
                                      <p:cBhvr>
                                        <p:cTn id="3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34" fill="hold">
                            <p:stCondLst>
                              <p:cond delay="4500"/>
                            </p:stCondLst>
                            <p:childTnLst>
                              <p:par>
                                <p:cTn id="35" presetID="42" presetClass="entr" presetSubtype="0" fill="hold" grpId="0" nodeType="after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1000"/>
                                        <p:tgtEl>
                                          <p:spTgt spid="3">
                                            <p:txEl>
                                              <p:pRg st="5" end="5"/>
                                            </p:txEl>
                                          </p:spTgt>
                                        </p:tgtEl>
                                      </p:cBhvr>
                                    </p:animEffect>
                                    <p:anim calcmode="lin" valueType="num">
                                      <p:cBhvr>
                                        <p:cTn id="3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par>
                          <p:cTn id="40" fill="hold">
                            <p:stCondLst>
                              <p:cond delay="5500"/>
                            </p:stCondLst>
                            <p:childTnLst>
                              <p:par>
                                <p:cTn id="41" presetID="42" presetClass="entr" presetSubtype="0" fill="hold" grpId="0" nodeType="after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fade">
                                      <p:cBhvr>
                                        <p:cTn id="43" dur="1000"/>
                                        <p:tgtEl>
                                          <p:spTgt spid="3">
                                            <p:txEl>
                                              <p:pRg st="6" end="6"/>
                                            </p:txEl>
                                          </p:spTgt>
                                        </p:tgtEl>
                                      </p:cBhvr>
                                    </p:animEffect>
                                    <p:anim calcmode="lin" valueType="num">
                                      <p:cBhvr>
                                        <p:cTn id="44"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par>
                          <p:cTn id="46" fill="hold">
                            <p:stCondLst>
                              <p:cond delay="6500"/>
                            </p:stCondLst>
                            <p:childTnLst>
                              <p:par>
                                <p:cTn id="47" presetID="42" presetClass="entr" presetSubtype="0" fill="hold" grpId="0" nodeType="after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2FBA564-E744-4DF7-89FE-4A2C9B450C2B}"/>
              </a:ext>
            </a:extLst>
          </p:cNvPr>
          <p:cNvPicPr>
            <a:picLocks noChangeAspect="1"/>
          </p:cNvPicPr>
          <p:nvPr/>
        </p:nvPicPr>
        <p:blipFill>
          <a:blip r:embed="rId6"/>
          <a:stretch>
            <a:fillRect/>
          </a:stretch>
        </p:blipFill>
        <p:spPr>
          <a:xfrm>
            <a:off x="-35192" y="-230190"/>
            <a:ext cx="12262384" cy="6925245"/>
          </a:xfrm>
          <a:prstGeom prst="rect">
            <a:avLst/>
          </a:prstGeom>
        </p:spPr>
      </p:pic>
      <p:pic>
        <p:nvPicPr>
          <p:cNvPr id="12" name="Picture 11">
            <a:extLst>
              <a:ext uri="{FF2B5EF4-FFF2-40B4-BE49-F238E27FC236}">
                <a16:creationId xmlns:a16="http://schemas.microsoft.com/office/drawing/2014/main" id="{50772D3C-09FA-4D7D-B977-C05EE0171F61}"/>
              </a:ext>
            </a:extLst>
          </p:cNvPr>
          <p:cNvPicPr>
            <a:picLocks noChangeAspect="1"/>
          </p:cNvPicPr>
          <p:nvPr/>
        </p:nvPicPr>
        <p:blipFill>
          <a:blip r:embed="rId7">
            <a:extLst>
              <a:ext uri="{BEBA8EAE-BF5A-486C-A8C5-ECC9F3942E4B}">
                <a14:imgProps xmlns:a14="http://schemas.microsoft.com/office/drawing/2010/main">
                  <a14:imgLayer r:embed="rId8">
                    <a14:imgEffect>
                      <a14:colorTemperature colorTemp="11200"/>
                    </a14:imgEffect>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0" y="5714710"/>
            <a:ext cx="12087844" cy="1143290"/>
          </a:xfrm>
          <a:prstGeom prst="rect">
            <a:avLst/>
          </a:prstGeom>
        </p:spPr>
      </p:pic>
      <p:grpSp>
        <p:nvGrpSpPr>
          <p:cNvPr id="11" name="Group 10">
            <a:extLst>
              <a:ext uri="{FF2B5EF4-FFF2-40B4-BE49-F238E27FC236}">
                <a16:creationId xmlns:a16="http://schemas.microsoft.com/office/drawing/2014/main" id="{EA9E4087-7870-4454-984F-DA33D6795F90}"/>
              </a:ext>
            </a:extLst>
          </p:cNvPr>
          <p:cNvGrpSpPr/>
          <p:nvPr/>
        </p:nvGrpSpPr>
        <p:grpSpPr>
          <a:xfrm flipH="1">
            <a:off x="6231612" y="4018343"/>
            <a:ext cx="1194839" cy="2430582"/>
            <a:chOff x="7043736" y="1413530"/>
            <a:chExt cx="1895475" cy="3530378"/>
          </a:xfrm>
        </p:grpSpPr>
        <p:pic>
          <p:nvPicPr>
            <p:cNvPr id="15" name="Picture 14">
              <a:extLst>
                <a:ext uri="{FF2B5EF4-FFF2-40B4-BE49-F238E27FC236}">
                  <a16:creationId xmlns:a16="http://schemas.microsoft.com/office/drawing/2014/main" id="{FEDA2436-E6BA-4159-8494-7F2FB89572DB}"/>
                </a:ext>
              </a:extLst>
            </p:cNvPr>
            <p:cNvPicPr>
              <a:picLocks noChangeAspect="1"/>
            </p:cNvPicPr>
            <p:nvPr/>
          </p:nvPicPr>
          <p:blipFill>
            <a:blip r:embed="rId9">
              <a:clrChange>
                <a:clrFrom>
                  <a:srgbClr val="FFFFFF"/>
                </a:clrFrom>
                <a:clrTo>
                  <a:srgbClr val="FFFFFF">
                    <a:alpha val="0"/>
                  </a:srgbClr>
                </a:clrTo>
              </a:clrChange>
            </a:blip>
            <a:stretch>
              <a:fillRect/>
            </a:stretch>
          </p:blipFill>
          <p:spPr>
            <a:xfrm>
              <a:off x="7043736" y="2000683"/>
              <a:ext cx="1895475" cy="2943225"/>
            </a:xfrm>
            <a:prstGeom prst="rect">
              <a:avLst/>
            </a:prstGeom>
          </p:spPr>
        </p:pic>
        <p:pic>
          <p:nvPicPr>
            <p:cNvPr id="17" name="Picture 16">
              <a:extLst>
                <a:ext uri="{FF2B5EF4-FFF2-40B4-BE49-F238E27FC236}">
                  <a16:creationId xmlns:a16="http://schemas.microsoft.com/office/drawing/2014/main" id="{4D686C40-FE24-4CAD-8969-4094EB811A16}"/>
                </a:ext>
              </a:extLst>
            </p:cNvPr>
            <p:cNvPicPr>
              <a:picLocks noChangeAspect="1"/>
            </p:cNvPicPr>
            <p:nvPr/>
          </p:nvPicPr>
          <p:blipFill>
            <a:blip r:embed="rId10" cstate="print">
              <a:clrChange>
                <a:clrFrom>
                  <a:srgbClr val="807567"/>
                </a:clrFrom>
                <a:clrTo>
                  <a:srgbClr val="807567">
                    <a:alpha val="0"/>
                  </a:srgbClr>
                </a:clrTo>
              </a:clrChange>
              <a:extLst>
                <a:ext uri="{28A0092B-C50C-407E-A947-70E740481C1C}">
                  <a14:useLocalDpi xmlns:a14="http://schemas.microsoft.com/office/drawing/2010/main" val="0"/>
                </a:ext>
              </a:extLst>
            </a:blip>
            <a:stretch>
              <a:fillRect/>
            </a:stretch>
          </p:blipFill>
          <p:spPr>
            <a:xfrm>
              <a:off x="7555878" y="1413530"/>
              <a:ext cx="789786" cy="886494"/>
            </a:xfrm>
            <a:prstGeom prst="rect">
              <a:avLst/>
            </a:prstGeom>
          </p:spPr>
        </p:pic>
      </p:grpSp>
      <p:pic>
        <p:nvPicPr>
          <p:cNvPr id="18" name="Picture 17">
            <a:extLst>
              <a:ext uri="{FF2B5EF4-FFF2-40B4-BE49-F238E27FC236}">
                <a16:creationId xmlns:a16="http://schemas.microsoft.com/office/drawing/2014/main" id="{948F791E-6BD8-470F-8B76-3E848F71768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183022" y="3348764"/>
            <a:ext cx="1702602" cy="2960749"/>
          </a:xfrm>
          <a:prstGeom prst="rect">
            <a:avLst/>
          </a:prstGeom>
        </p:spPr>
      </p:pic>
      <p:graphicFrame>
        <p:nvGraphicFramePr>
          <p:cNvPr id="2" name="Table 1">
            <a:extLst>
              <a:ext uri="{FF2B5EF4-FFF2-40B4-BE49-F238E27FC236}">
                <a16:creationId xmlns:a16="http://schemas.microsoft.com/office/drawing/2014/main" id="{FDA96C79-1B6E-4EB6-B685-DE13C6E5458D}"/>
              </a:ext>
            </a:extLst>
          </p:cNvPr>
          <p:cNvGraphicFramePr>
            <a:graphicFrameLocks noGrp="1"/>
          </p:cNvGraphicFramePr>
          <p:nvPr>
            <p:extLst/>
          </p:nvPr>
        </p:nvGraphicFramePr>
        <p:xfrm>
          <a:off x="9528313" y="46527"/>
          <a:ext cx="2663687" cy="4206240"/>
        </p:xfrm>
        <a:graphic>
          <a:graphicData uri="http://schemas.openxmlformats.org/drawingml/2006/table">
            <a:tbl>
              <a:tblPr firstRow="1" bandRow="1">
                <a:tableStyleId>{5C22544A-7EE6-4342-B048-85BDC9FD1C3A}</a:tableStyleId>
              </a:tblPr>
              <a:tblGrid>
                <a:gridCol w="2663687">
                  <a:extLst>
                    <a:ext uri="{9D8B030D-6E8A-4147-A177-3AD203B41FA5}">
                      <a16:colId xmlns:a16="http://schemas.microsoft.com/office/drawing/2014/main" val="2398485643"/>
                    </a:ext>
                  </a:extLst>
                </a:gridCol>
              </a:tblGrid>
              <a:tr h="4127908">
                <a:tc>
                  <a:txBody>
                    <a:bodyPr/>
                    <a:lstStyle/>
                    <a:p>
                      <a:pPr algn="ctr"/>
                      <a:r>
                        <a:rPr lang="ar-SA" sz="2800" b="1" cap="none" spc="0" dirty="0">
                          <a:ln w="12700" cmpd="sng">
                            <a:solidFill>
                              <a:schemeClr val="accent4"/>
                            </a:solidFill>
                            <a:prstDash val="solid"/>
                          </a:ln>
                          <a:solidFill>
                            <a:schemeClr val="accent4">
                              <a:lumMod val="75000"/>
                            </a:schemeClr>
                          </a:solidFill>
                          <a:effectLst/>
                        </a:rPr>
                        <a:t>مختبرات الكنعان(بيوجين)</a:t>
                      </a:r>
                    </a:p>
                    <a:p>
                      <a:pPr algn="ctr"/>
                      <a:endParaRPr lang="ar-SA" sz="2800" b="1" cap="none" spc="0" dirty="0">
                        <a:ln w="12700" cmpd="sng">
                          <a:solidFill>
                            <a:schemeClr val="accent4"/>
                          </a:solidFill>
                          <a:prstDash val="solid"/>
                        </a:ln>
                        <a:solidFill>
                          <a:schemeClr val="accent4">
                            <a:lumMod val="75000"/>
                          </a:schemeClr>
                        </a:solidFill>
                        <a:effectLst/>
                      </a:endParaRPr>
                    </a:p>
                    <a:p>
                      <a:pPr algn="ctr"/>
                      <a:r>
                        <a:rPr lang="ar-SA" sz="2800" b="1" cap="none" spc="0" dirty="0">
                          <a:ln w="12700" cmpd="sng">
                            <a:solidFill>
                              <a:schemeClr val="accent4"/>
                            </a:solidFill>
                            <a:prstDash val="solid"/>
                          </a:ln>
                          <a:solidFill>
                            <a:schemeClr val="accent4">
                              <a:lumMod val="75000"/>
                            </a:schemeClr>
                          </a:solidFill>
                          <a:effectLst/>
                        </a:rPr>
                        <a:t>العنوان:</a:t>
                      </a:r>
                    </a:p>
                    <a:p>
                      <a:pPr algn="ctr"/>
                      <a:endParaRPr lang="ar-SA"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a:p>
                      <a:pPr algn="ctr"/>
                      <a:r>
                        <a:rPr lang="ar-SA" sz="2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 89 شارع وصفي التل (الجاردنز)</a:t>
                      </a:r>
                    </a:p>
                    <a:p>
                      <a:pPr algn="ctr"/>
                      <a:endParaRPr lang="ar-SA"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a:p>
                      <a:pPr algn="ctr"/>
                      <a:r>
                        <a:rPr lang="ar-SA" sz="3200" b="1" cap="none" spc="0" dirty="0">
                          <a:ln w="12700" cmpd="sng">
                            <a:solidFill>
                              <a:schemeClr val="accent4"/>
                            </a:solidFill>
                            <a:prstDash val="solid"/>
                          </a:ln>
                          <a:solidFill>
                            <a:schemeClr val="accent4">
                              <a:lumMod val="75000"/>
                            </a:schemeClr>
                          </a:solidFill>
                          <a:effectLst/>
                        </a:rPr>
                        <a:t>موبايل:</a:t>
                      </a:r>
                      <a:r>
                        <a:rPr lang="ar-SA" sz="32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 </a:t>
                      </a:r>
                      <a:endParaRPr lang="ar-SA"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a:p>
                      <a:pPr algn="ctr"/>
                      <a:r>
                        <a:rPr lang="ar-SA" sz="2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0775557117</a:t>
                      </a:r>
                    </a:p>
                    <a:p>
                      <a:pPr algn="ctr"/>
                      <a:endParaRPr lang="en-US"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08424880"/>
                  </a:ext>
                </a:extLst>
              </a:tr>
            </a:tbl>
          </a:graphicData>
        </a:graphic>
      </p:graphicFrame>
      <p:pic>
        <p:nvPicPr>
          <p:cNvPr id="5" name="Audio 4">
            <a:hlinkClick r:id="" action="ppaction://media"/>
            <a:extLst>
              <a:ext uri="{FF2B5EF4-FFF2-40B4-BE49-F238E27FC236}">
                <a16:creationId xmlns:a16="http://schemas.microsoft.com/office/drawing/2014/main" id="{DD34595E-80F6-47E7-99F6-4F46F7D36C99}"/>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430000" y="6096000"/>
            <a:ext cx="609600" cy="609600"/>
          </a:xfrm>
          <a:prstGeom prst="rect">
            <a:avLst/>
          </a:prstGeom>
        </p:spPr>
      </p:pic>
      <p:grpSp>
        <p:nvGrpSpPr>
          <p:cNvPr id="8" name="Group 7">
            <a:extLst>
              <a:ext uri="{FF2B5EF4-FFF2-40B4-BE49-F238E27FC236}">
                <a16:creationId xmlns:a16="http://schemas.microsoft.com/office/drawing/2014/main" id="{5A4D0121-788A-453A-BBB8-B114EDC5F60A}"/>
              </a:ext>
            </a:extLst>
          </p:cNvPr>
          <p:cNvGrpSpPr/>
          <p:nvPr/>
        </p:nvGrpSpPr>
        <p:grpSpPr>
          <a:xfrm flipH="1">
            <a:off x="867654" y="4051691"/>
            <a:ext cx="1194839" cy="2430582"/>
            <a:chOff x="7043736" y="1413530"/>
            <a:chExt cx="1895475" cy="3530378"/>
          </a:xfrm>
        </p:grpSpPr>
        <p:pic>
          <p:nvPicPr>
            <p:cNvPr id="9" name="Picture 8">
              <a:extLst>
                <a:ext uri="{FF2B5EF4-FFF2-40B4-BE49-F238E27FC236}">
                  <a16:creationId xmlns:a16="http://schemas.microsoft.com/office/drawing/2014/main" id="{E984E3C2-D78D-4708-8DC3-F6F842BB99F7}"/>
                </a:ext>
              </a:extLst>
            </p:cNvPr>
            <p:cNvPicPr>
              <a:picLocks noChangeAspect="1"/>
            </p:cNvPicPr>
            <p:nvPr/>
          </p:nvPicPr>
          <p:blipFill>
            <a:blip r:embed="rId9">
              <a:clrChange>
                <a:clrFrom>
                  <a:srgbClr val="FFFFFF"/>
                </a:clrFrom>
                <a:clrTo>
                  <a:srgbClr val="FFFFFF">
                    <a:alpha val="0"/>
                  </a:srgbClr>
                </a:clrTo>
              </a:clrChange>
            </a:blip>
            <a:stretch>
              <a:fillRect/>
            </a:stretch>
          </p:blipFill>
          <p:spPr>
            <a:xfrm>
              <a:off x="7043736" y="2000683"/>
              <a:ext cx="1895475" cy="2943225"/>
            </a:xfrm>
            <a:prstGeom prst="rect">
              <a:avLst/>
            </a:prstGeom>
          </p:spPr>
        </p:pic>
        <p:pic>
          <p:nvPicPr>
            <p:cNvPr id="10" name="Picture 9">
              <a:extLst>
                <a:ext uri="{FF2B5EF4-FFF2-40B4-BE49-F238E27FC236}">
                  <a16:creationId xmlns:a16="http://schemas.microsoft.com/office/drawing/2014/main" id="{BCAB2DD0-B6EE-402D-B5DF-EDC6CF9D0205}"/>
                </a:ext>
              </a:extLst>
            </p:cNvPr>
            <p:cNvPicPr>
              <a:picLocks noChangeAspect="1"/>
            </p:cNvPicPr>
            <p:nvPr/>
          </p:nvPicPr>
          <p:blipFill>
            <a:blip r:embed="rId10" cstate="print">
              <a:clrChange>
                <a:clrFrom>
                  <a:srgbClr val="807567"/>
                </a:clrFrom>
                <a:clrTo>
                  <a:srgbClr val="807567">
                    <a:alpha val="0"/>
                  </a:srgbClr>
                </a:clrTo>
              </a:clrChange>
              <a:extLst>
                <a:ext uri="{28A0092B-C50C-407E-A947-70E740481C1C}">
                  <a14:useLocalDpi xmlns:a14="http://schemas.microsoft.com/office/drawing/2010/main" val="0"/>
                </a:ext>
              </a:extLst>
            </a:blip>
            <a:stretch>
              <a:fillRect/>
            </a:stretch>
          </p:blipFill>
          <p:spPr>
            <a:xfrm>
              <a:off x="7555878" y="1413530"/>
              <a:ext cx="789786" cy="886494"/>
            </a:xfrm>
            <a:prstGeom prst="rect">
              <a:avLst/>
            </a:prstGeom>
          </p:spPr>
        </p:pic>
      </p:grpSp>
      <p:pic>
        <p:nvPicPr>
          <p:cNvPr id="13" name="Picture 12">
            <a:extLst>
              <a:ext uri="{FF2B5EF4-FFF2-40B4-BE49-F238E27FC236}">
                <a16:creationId xmlns:a16="http://schemas.microsoft.com/office/drawing/2014/main" id="{E63D995F-A67A-445E-9DEF-7047D2EEE71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35297" y="3029231"/>
            <a:ext cx="1702602" cy="3419694"/>
          </a:xfrm>
          <a:prstGeom prst="rect">
            <a:avLst/>
          </a:prstGeom>
        </p:spPr>
      </p:pic>
      <p:pic>
        <p:nvPicPr>
          <p:cNvPr id="7" name="Picture 6">
            <a:extLst>
              <a:ext uri="{FF2B5EF4-FFF2-40B4-BE49-F238E27FC236}">
                <a16:creationId xmlns:a16="http://schemas.microsoft.com/office/drawing/2014/main" id="{CB89CD80-51AA-4964-A1F9-C64C45B8AE92}"/>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67385" y="3932421"/>
            <a:ext cx="1360946" cy="2879314"/>
          </a:xfrm>
          <a:prstGeom prst="rect">
            <a:avLst/>
          </a:prstGeom>
        </p:spPr>
      </p:pic>
      <p:pic>
        <p:nvPicPr>
          <p:cNvPr id="20" name="Picture 19">
            <a:extLst>
              <a:ext uri="{FF2B5EF4-FFF2-40B4-BE49-F238E27FC236}">
                <a16:creationId xmlns:a16="http://schemas.microsoft.com/office/drawing/2014/main" id="{21627A00-9C6A-4E09-B4DB-51BB3A0B64BA}"/>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935983" y="4018343"/>
            <a:ext cx="1346945" cy="2844107"/>
          </a:xfrm>
          <a:prstGeom prst="rect">
            <a:avLst/>
          </a:prstGeom>
        </p:spPr>
      </p:pic>
      <p:pic>
        <p:nvPicPr>
          <p:cNvPr id="19" name="Picture 18">
            <a:extLst>
              <a:ext uri="{FF2B5EF4-FFF2-40B4-BE49-F238E27FC236}">
                <a16:creationId xmlns:a16="http://schemas.microsoft.com/office/drawing/2014/main" id="{C9ABAE7B-C1F6-4914-9554-493F9BF979D1}"/>
              </a:ext>
            </a:extLst>
          </p:cNvPr>
          <p:cNvPicPr>
            <a:picLocks noChangeAspect="1"/>
          </p:cNvPicPr>
          <p:nvPr/>
        </p:nvPicPr>
        <p:blipFill>
          <a:blip r:embed="rId16">
            <a:clrChange>
              <a:clrFrom>
                <a:srgbClr val="FFFFFF"/>
              </a:clrFrom>
              <a:clrTo>
                <a:srgbClr val="FFFFFF">
                  <a:alpha val="0"/>
                </a:srgbClr>
              </a:clrTo>
            </a:clrChange>
            <a:extLst>
              <a:ext uri="{BEBA8EAE-BF5A-486C-A8C5-ECC9F3942E4B}">
                <a14:imgProps xmlns:a14="http://schemas.microsoft.com/office/drawing/2010/main">
                  <a14:imgLayer r:embed="rId17">
                    <a14:imgEffect>
                      <a14:colorTemperature colorTemp="7200"/>
                    </a14:imgEffect>
                  </a14:imgLayer>
                </a14:imgProps>
              </a:ext>
              <a:ext uri="{28A0092B-C50C-407E-A947-70E740481C1C}">
                <a14:useLocalDpi xmlns:a14="http://schemas.microsoft.com/office/drawing/2010/main" val="0"/>
              </a:ext>
            </a:extLst>
          </a:blip>
          <a:stretch>
            <a:fillRect/>
          </a:stretch>
        </p:blipFill>
        <p:spPr>
          <a:xfrm rot="20979317">
            <a:off x="6630908" y="2488918"/>
            <a:ext cx="1269638" cy="820032"/>
          </a:xfrm>
          <a:prstGeom prst="rect">
            <a:avLst/>
          </a:prstGeom>
        </p:spPr>
      </p:pic>
      <p:pic>
        <p:nvPicPr>
          <p:cNvPr id="3" name="combine222) (mp3cut.net)">
            <a:hlinkClick r:id="" action="ppaction://media"/>
            <a:extLst>
              <a:ext uri="{FF2B5EF4-FFF2-40B4-BE49-F238E27FC236}">
                <a16:creationId xmlns:a16="http://schemas.microsoft.com/office/drawing/2014/main" id="{B82C1E4F-07A9-4F35-AF40-505569AEF8C0}"/>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71518407"/>
      </p:ext>
    </p:extLst>
  </p:cSld>
  <p:clrMapOvr>
    <a:masterClrMapping/>
  </p:clrMapOvr>
  <mc:AlternateContent xmlns:mc="http://schemas.openxmlformats.org/markup-compatibility/2006">
    <mc:Choice xmlns:p14="http://schemas.microsoft.com/office/powerpoint/2010/main" Requires="p14">
      <p:transition spd="slow" p14:dur="800" advTm="18531">
        <p:circle/>
      </p:transition>
    </mc:Choice>
    <mc:Fallback>
      <p:transition spd="slow" advTm="18531">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250"/>
                                  </p:stCondLst>
                                  <p:childTnLst>
                                    <p:animMotion origin="layout" path="M 2.29167E-6 -2.22222E-6 L 0.37213 0.00556 " pathEditMode="relative" rAng="0" ptsTypes="AA">
                                      <p:cBhvr>
                                        <p:cTn id="6" dur="4550" fill="hold"/>
                                        <p:tgtEl>
                                          <p:spTgt spid="13"/>
                                        </p:tgtEl>
                                        <p:attrNameLst>
                                          <p:attrName>ppt_x</p:attrName>
                                          <p:attrName>ppt_y</p:attrName>
                                        </p:attrNameLst>
                                      </p:cBhvr>
                                      <p:rCtr x="18607" y="278"/>
                                    </p:animMotion>
                                  </p:childTnLst>
                                  <p:subTnLst>
                                    <p:set>
                                      <p:cBhvr override="childStyle">
                                        <p:cTn dur="1" fill="hold" display="0" masterRel="sameClick" afterEffect="1">
                                          <p:stCondLst>
                                            <p:cond evt="end" delay="0">
                                              <p:tn val="5"/>
                                            </p:cond>
                                          </p:stCondLst>
                                        </p:cTn>
                                        <p:tgtEl>
                                          <p:spTgt spid="13"/>
                                        </p:tgtEl>
                                        <p:attrNameLst>
                                          <p:attrName>style.visibility</p:attrName>
                                        </p:attrNameLst>
                                      </p:cBhvr>
                                      <p:to>
                                        <p:strVal val="hidden"/>
                                      </p:to>
                                    </p:set>
                                  </p:subTnLst>
                                </p:cTn>
                              </p:par>
                              <p:par>
                                <p:cTn id="7" presetID="63" presetClass="path" presetSubtype="0" accel="50000" decel="50000" fill="hold" nodeType="withEffect">
                                  <p:stCondLst>
                                    <p:cond delay="250"/>
                                  </p:stCondLst>
                                  <p:childTnLst>
                                    <p:animMotion origin="layout" path="M -2.29167E-6 -4.07407E-6 L 0.43867 0.00278 " pathEditMode="relative" rAng="0" ptsTypes="AA">
                                      <p:cBhvr>
                                        <p:cTn id="8" dur="4550" fill="hold"/>
                                        <p:tgtEl>
                                          <p:spTgt spid="8"/>
                                        </p:tgtEl>
                                        <p:attrNameLst>
                                          <p:attrName>ppt_x</p:attrName>
                                          <p:attrName>ppt_y</p:attrName>
                                        </p:attrNameLst>
                                      </p:cBhvr>
                                      <p:rCtr x="21927" y="139"/>
                                    </p:animMotion>
                                  </p:childTnLst>
                                  <p:subTnLst>
                                    <p:set>
                                      <p:cBhvr override="childStyle">
                                        <p:cTn dur="1" fill="hold" display="0" masterRel="sameClick" afterEffect="1">
                                          <p:stCondLst>
                                            <p:cond evt="end" delay="0">
                                              <p:tn val="7"/>
                                            </p:cond>
                                          </p:stCondLst>
                                        </p:cTn>
                                        <p:tgtEl>
                                          <p:spTgt spid="8"/>
                                        </p:tgtEl>
                                        <p:attrNameLst>
                                          <p:attrName>style.visibility</p:attrName>
                                        </p:attrNameLst>
                                      </p:cBhvr>
                                      <p:to>
                                        <p:strVal val="hidden"/>
                                      </p:to>
                                    </p:set>
                                  </p:subTnLst>
                                </p:cTn>
                              </p:par>
                              <p:par>
                                <p:cTn id="9" presetID="63" presetClass="path" presetSubtype="0" accel="50000" decel="50000" fill="hold" nodeType="withEffect">
                                  <p:stCondLst>
                                    <p:cond delay="400"/>
                                  </p:stCondLst>
                                  <p:childTnLst>
                                    <p:animMotion origin="layout" path="M 2.70833E-6 -3.33333E-6 L 0.41888 0.00787 " pathEditMode="relative" rAng="0" ptsTypes="AA">
                                      <p:cBhvr>
                                        <p:cTn id="10" dur="4400" fill="hold"/>
                                        <p:tgtEl>
                                          <p:spTgt spid="7"/>
                                        </p:tgtEl>
                                        <p:attrNameLst>
                                          <p:attrName>ppt_x</p:attrName>
                                          <p:attrName>ppt_y</p:attrName>
                                        </p:attrNameLst>
                                      </p:cBhvr>
                                      <p:rCtr x="20937" y="394"/>
                                    </p:animMotion>
                                  </p:childTnLst>
                                  <p:subTnLst>
                                    <p:set>
                                      <p:cBhvr override="childStyle">
                                        <p:cTn dur="1" fill="hold" display="0" masterRel="sameClick" afterEffect="1">
                                          <p:stCondLst>
                                            <p:cond evt="end" delay="0">
                                              <p:tn val="9"/>
                                            </p:cond>
                                          </p:stCondLst>
                                        </p:cTn>
                                        <p:tgtEl>
                                          <p:spTgt spid="7"/>
                                        </p:tgtEl>
                                        <p:attrNameLst>
                                          <p:attrName>style.visibility</p:attrName>
                                        </p:attrNameLst>
                                      </p:cBhvr>
                                      <p:to>
                                        <p:strVal val="hidden"/>
                                      </p:to>
                                    </p:set>
                                  </p:subTnLst>
                                </p:cTn>
                              </p:par>
                            </p:childTnLst>
                          </p:cTn>
                        </p:par>
                        <p:par>
                          <p:cTn id="11" fill="hold">
                            <p:stCondLst>
                              <p:cond delay="4800"/>
                            </p:stCondLst>
                            <p:childTnLst>
                              <p:par>
                                <p:cTn id="12" presetID="1" presetClass="entr" presetSubtype="0" fill="hold" nodeType="afterEffect">
                                  <p:stCondLst>
                                    <p:cond delay="0"/>
                                  </p:stCondLst>
                                  <p:childTnLst>
                                    <p:set>
                                      <p:cBhvr>
                                        <p:cTn id="13" dur="1" fill="hold">
                                          <p:stCondLst>
                                            <p:cond delay="0"/>
                                          </p:stCondLst>
                                        </p:cTn>
                                        <p:tgtEl>
                                          <p:spTgt spid="18"/>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9"/>
                                        </p:tgtEl>
                                        <p:attrNameLst>
                                          <p:attrName>style.visibility</p:attrName>
                                        </p:attrNameLst>
                                      </p:cBhvr>
                                      <p:to>
                                        <p:strVal val="visible"/>
                                      </p:to>
                                    </p:set>
                                  </p:childTnLst>
                                </p:cTn>
                              </p:par>
                              <p:par>
                                <p:cTn id="20" presetID="6" presetClass="emph" presetSubtype="0" fill="hold" nodeType="withEffect">
                                  <p:stCondLst>
                                    <p:cond delay="0"/>
                                  </p:stCondLst>
                                  <p:childTnLst>
                                    <p:animScale>
                                      <p:cBhvr>
                                        <p:cTn id="21" dur="2000" fill="hold"/>
                                        <p:tgtEl>
                                          <p:spTgt spid="19"/>
                                        </p:tgtEl>
                                      </p:cBhvr>
                                      <p:by x="150000" y="150000"/>
                                    </p:animScale>
                                  </p:childTnLst>
                                </p:cTn>
                              </p:par>
                              <p:par>
                                <p:cTn id="22" presetID="8" presetClass="emph" presetSubtype="0" fill="hold" nodeType="withEffect">
                                  <p:stCondLst>
                                    <p:cond delay="0"/>
                                  </p:stCondLst>
                                  <p:childTnLst>
                                    <p:animRot by="21600000">
                                      <p:cBhvr>
                                        <p:cTn id="23" dur="2000" fill="hold"/>
                                        <p:tgtEl>
                                          <p:spTgt spid="1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4" fill="hold" display="0">
                  <p:stCondLst>
                    <p:cond delay="indefinite"/>
                  </p:stCondLst>
                  <p:endCondLst>
                    <p:cond evt="onStopAudio" delay="0">
                      <p:tgtEl>
                        <p:sldTgt/>
                      </p:tgtEl>
                    </p:cond>
                  </p:endCondLst>
                </p:cTn>
                <p:tgtEl>
                  <p:spTgt spid="5"/>
                </p:tgtEl>
              </p:cMediaNode>
            </p:audio>
            <p:audio>
              <p:cMediaNode vol="80000" numSld="999" showWhenStopped="0">
                <p:cTn id="25" repeatCount="indefinite" fill="hold" display="0">
                  <p:stCondLst>
                    <p:cond delay="indefinite"/>
                  </p:stCondLst>
                  <p:endCondLst>
                    <p:cond evt="onStopAudio" delay="0">
                      <p:tgtEl>
                        <p:sldTgt/>
                      </p:tgtEl>
                    </p:cond>
                  </p:endCondLst>
                </p:cTn>
                <p:tgtEl>
                  <p:spTgt spid="3"/>
                </p:tgtEl>
              </p:cMediaNode>
            </p:audio>
          </p:childTnLst>
        </p:cTn>
      </p:par>
    </p:tnLst>
  </p:timing>
  <p:extLst mod="1"/>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46BC6DB5-3917-4178-A931-E9196D9FBEFB}"/>
              </a:ext>
            </a:extLst>
          </p:cNvPr>
          <p:cNvGrpSpPr/>
          <p:nvPr/>
        </p:nvGrpSpPr>
        <p:grpSpPr>
          <a:xfrm>
            <a:off x="4991285" y="1796290"/>
            <a:ext cx="1634836" cy="3457575"/>
            <a:chOff x="3641262" y="1237738"/>
            <a:chExt cx="1634836" cy="3457575"/>
          </a:xfrm>
        </p:grpSpPr>
        <p:pic>
          <p:nvPicPr>
            <p:cNvPr id="7" name="Picture 6">
              <a:extLst>
                <a:ext uri="{FF2B5EF4-FFF2-40B4-BE49-F238E27FC236}">
                  <a16:creationId xmlns:a16="http://schemas.microsoft.com/office/drawing/2014/main" id="{1E28D5E7-2C7E-445F-9A97-9B634D754307}"/>
                </a:ext>
              </a:extLst>
            </p:cNvPr>
            <p:cNvPicPr>
              <a:picLocks noChangeAspect="1"/>
            </p:cNvPicPr>
            <p:nvPr/>
          </p:nvPicPr>
          <p:blipFill>
            <a:blip r:embed="rId2">
              <a:clrChange>
                <a:clrFrom>
                  <a:srgbClr val="FFFFFF"/>
                </a:clrFrom>
                <a:clrTo>
                  <a:srgbClr val="FFFFFF">
                    <a:alpha val="0"/>
                  </a:srgbClr>
                </a:clrTo>
              </a:clrChange>
              <a:extLst/>
            </a:blip>
            <a:stretch>
              <a:fillRect/>
            </a:stretch>
          </p:blipFill>
          <p:spPr>
            <a:xfrm rot="20778518">
              <a:off x="4253207" y="3593197"/>
              <a:ext cx="547066" cy="983748"/>
            </a:xfrm>
            <a:prstGeom prst="rect">
              <a:avLst/>
            </a:prstGeom>
          </p:spPr>
        </p:pic>
        <p:pic>
          <p:nvPicPr>
            <p:cNvPr id="8" name="Picture 7">
              <a:extLst>
                <a:ext uri="{FF2B5EF4-FFF2-40B4-BE49-F238E27FC236}">
                  <a16:creationId xmlns:a16="http://schemas.microsoft.com/office/drawing/2014/main" id="{8735FE4B-0892-4F18-8804-D8EA282638C8}"/>
                </a:ext>
              </a:extLst>
            </p:cNvPr>
            <p:cNvPicPr>
              <a:picLocks noChangeAspect="1"/>
            </p:cNvPicPr>
            <p:nvPr/>
          </p:nvPicPr>
          <p:blipFill>
            <a:blip r:embed="rId3">
              <a:clrChange>
                <a:clrFrom>
                  <a:srgbClr val="FFFFFF"/>
                </a:clrFrom>
                <a:clrTo>
                  <a:srgbClr val="FFFFFF">
                    <a:alpha val="0"/>
                  </a:srgbClr>
                </a:clrTo>
              </a:clrChange>
              <a:extLst/>
            </a:blip>
            <a:stretch>
              <a:fillRect/>
            </a:stretch>
          </p:blipFill>
          <p:spPr>
            <a:xfrm>
              <a:off x="4310908" y="3599934"/>
              <a:ext cx="419841" cy="1095379"/>
            </a:xfrm>
            <a:prstGeom prst="rect">
              <a:avLst/>
            </a:prstGeom>
          </p:spPr>
        </p:pic>
        <p:pic>
          <p:nvPicPr>
            <p:cNvPr id="9" name="Picture 8">
              <a:extLst>
                <a:ext uri="{FF2B5EF4-FFF2-40B4-BE49-F238E27FC236}">
                  <a16:creationId xmlns:a16="http://schemas.microsoft.com/office/drawing/2014/main" id="{611C4969-AB13-456B-A0E2-DBBA56C9D5F6}"/>
                </a:ext>
              </a:extLst>
            </p:cNvPr>
            <p:cNvPicPr>
              <a:picLocks noChangeAspect="1"/>
            </p:cNvPicPr>
            <p:nvPr/>
          </p:nvPicPr>
          <p:blipFill>
            <a:blip r:embed="rId4">
              <a:clrChange>
                <a:clrFrom>
                  <a:srgbClr val="FFFFFF"/>
                </a:clrFrom>
                <a:clrTo>
                  <a:srgbClr val="FFFFFF">
                    <a:alpha val="0"/>
                  </a:srgbClr>
                </a:clrTo>
              </a:clrChange>
              <a:extLst/>
            </a:blip>
            <a:stretch>
              <a:fillRect/>
            </a:stretch>
          </p:blipFill>
          <p:spPr>
            <a:xfrm>
              <a:off x="3641262" y="1237738"/>
              <a:ext cx="1634836" cy="2532628"/>
            </a:xfrm>
            <a:prstGeom prst="rect">
              <a:avLst/>
            </a:prstGeom>
          </p:spPr>
        </p:pic>
      </p:grpSp>
      <p:grpSp>
        <p:nvGrpSpPr>
          <p:cNvPr id="16" name="Group 15">
            <a:extLst>
              <a:ext uri="{FF2B5EF4-FFF2-40B4-BE49-F238E27FC236}">
                <a16:creationId xmlns:a16="http://schemas.microsoft.com/office/drawing/2014/main" id="{0CC0C7F3-C6B1-4971-9A61-5328026565F7}"/>
              </a:ext>
            </a:extLst>
          </p:cNvPr>
          <p:cNvGrpSpPr/>
          <p:nvPr/>
        </p:nvGrpSpPr>
        <p:grpSpPr>
          <a:xfrm>
            <a:off x="6682959" y="1678226"/>
            <a:ext cx="1606843" cy="3631094"/>
            <a:chOff x="2151348" y="1540297"/>
            <a:chExt cx="1599522" cy="3400425"/>
          </a:xfrm>
        </p:grpSpPr>
        <p:pic>
          <p:nvPicPr>
            <p:cNvPr id="17" name="Picture 16">
              <a:extLst>
                <a:ext uri="{FF2B5EF4-FFF2-40B4-BE49-F238E27FC236}">
                  <a16:creationId xmlns:a16="http://schemas.microsoft.com/office/drawing/2014/main" id="{184EA5BD-2C8C-4B46-85C4-39FDC61C929E}"/>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522145" y="1540297"/>
              <a:ext cx="1228725" cy="3400425"/>
            </a:xfrm>
            <a:prstGeom prst="rect">
              <a:avLst/>
            </a:prstGeom>
          </p:spPr>
        </p:pic>
        <p:pic>
          <p:nvPicPr>
            <p:cNvPr id="18" name="Picture 17">
              <a:extLst>
                <a:ext uri="{FF2B5EF4-FFF2-40B4-BE49-F238E27FC236}">
                  <a16:creationId xmlns:a16="http://schemas.microsoft.com/office/drawing/2014/main" id="{FFA2B400-57A8-4A43-BAA5-D3AEB8B992CE}"/>
                </a:ext>
              </a:extLst>
            </p:cNvPr>
            <p:cNvPicPr>
              <a:picLocks noChangeAspect="1"/>
            </p:cNvPicPr>
            <p:nvPr/>
          </p:nvPicPr>
          <p:blipFill>
            <a:blip r:embed="rId6">
              <a:clrChange>
                <a:clrFrom>
                  <a:srgbClr val="FFFFFF"/>
                </a:clrFrom>
                <a:clrTo>
                  <a:srgbClr val="FFFFFF">
                    <a:alpha val="0"/>
                  </a:srgbClr>
                </a:clrTo>
              </a:clrChange>
            </a:blip>
            <a:stretch>
              <a:fillRect/>
            </a:stretch>
          </p:blipFill>
          <p:spPr>
            <a:xfrm rot="20922977">
              <a:off x="2151348" y="2058874"/>
              <a:ext cx="886024" cy="1105637"/>
            </a:xfrm>
            <a:prstGeom prst="rect">
              <a:avLst/>
            </a:prstGeom>
          </p:spPr>
        </p:pic>
      </p:grpSp>
      <p:pic>
        <p:nvPicPr>
          <p:cNvPr id="4" name="Picture 3">
            <a:extLst>
              <a:ext uri="{FF2B5EF4-FFF2-40B4-BE49-F238E27FC236}">
                <a16:creationId xmlns:a16="http://schemas.microsoft.com/office/drawing/2014/main" id="{15889D9F-95D9-4C59-978D-9459EC9504B2}"/>
              </a:ext>
            </a:extLst>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2820050" y="1406610"/>
            <a:ext cx="4509005" cy="4257871"/>
          </a:xfrm>
          <a:prstGeom prst="rect">
            <a:avLst/>
          </a:prstGeom>
        </p:spPr>
      </p:pic>
    </p:spTree>
    <p:extLst>
      <p:ext uri="{BB962C8B-B14F-4D97-AF65-F5344CB8AC3E}">
        <p14:creationId xmlns:p14="http://schemas.microsoft.com/office/powerpoint/2010/main" val="2176144053"/>
      </p:ext>
    </p:extLst>
  </p:cSld>
  <p:clrMapOvr>
    <a:masterClrMapping/>
  </p:clrMapOvr>
  <mc:AlternateContent xmlns:mc="http://schemas.openxmlformats.org/markup-compatibility/2006">
    <mc:Choice xmlns:p14="http://schemas.microsoft.com/office/powerpoint/2010/main" Requires="p14">
      <p:transition p14:dur="10" advTm="5694"/>
    </mc:Choice>
    <mc:Fallback>
      <p:transition advTm="56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par>
                          <p:cTn id="9" fill="hold">
                            <p:stCondLst>
                              <p:cond delay="0"/>
                            </p:stCondLst>
                            <p:childTnLst>
                              <p:par>
                                <p:cTn id="10" presetID="23" presetClass="exit" presetSubtype="32" fill="hold" nodeType="afterEffect">
                                  <p:stCondLst>
                                    <p:cond delay="500"/>
                                  </p:stCondLst>
                                  <p:childTnLst>
                                    <p:anim calcmode="lin" valueType="num">
                                      <p:cBhvr>
                                        <p:cTn id="11" dur="1000"/>
                                        <p:tgtEl>
                                          <p:spTgt spid="6"/>
                                        </p:tgtEl>
                                        <p:attrNameLst>
                                          <p:attrName>ppt_w</p:attrName>
                                        </p:attrNameLst>
                                      </p:cBhvr>
                                      <p:tavLst>
                                        <p:tav tm="0">
                                          <p:val>
                                            <p:strVal val="ppt_w"/>
                                          </p:val>
                                        </p:tav>
                                        <p:tav tm="100000">
                                          <p:val>
                                            <p:fltVal val="0"/>
                                          </p:val>
                                        </p:tav>
                                      </p:tavLst>
                                    </p:anim>
                                    <p:anim calcmode="lin" valueType="num">
                                      <p:cBhvr>
                                        <p:cTn id="12" dur="1000"/>
                                        <p:tgtEl>
                                          <p:spTgt spid="6"/>
                                        </p:tgtEl>
                                        <p:attrNameLst>
                                          <p:attrName>ppt_h</p:attrName>
                                        </p:attrNameLst>
                                      </p:cBhvr>
                                      <p:tavLst>
                                        <p:tav tm="0">
                                          <p:val>
                                            <p:strVal val="ppt_h"/>
                                          </p:val>
                                        </p:tav>
                                        <p:tav tm="100000">
                                          <p:val>
                                            <p:fltVal val="0"/>
                                          </p:val>
                                        </p:tav>
                                      </p:tavLst>
                                    </p:anim>
                                    <p:set>
                                      <p:cBhvr>
                                        <p:cTn id="13" dur="1" fill="hold">
                                          <p:stCondLst>
                                            <p:cond delay="999"/>
                                          </p:stCondLst>
                                        </p:cTn>
                                        <p:tgtEl>
                                          <p:spTgt spid="6"/>
                                        </p:tgtEl>
                                        <p:attrNameLst>
                                          <p:attrName>style.visibility</p:attrName>
                                        </p:attrNameLst>
                                      </p:cBhvr>
                                      <p:to>
                                        <p:strVal val="hidden"/>
                                      </p:to>
                                    </p:set>
                                  </p:childTnLst>
                                </p:cTn>
                              </p:par>
                              <p:par>
                                <p:cTn id="14" presetID="23" presetClass="exit" presetSubtype="32" fill="hold" nodeType="withEffect">
                                  <p:stCondLst>
                                    <p:cond delay="500"/>
                                  </p:stCondLst>
                                  <p:childTnLst>
                                    <p:anim calcmode="lin" valueType="num">
                                      <p:cBhvr>
                                        <p:cTn id="15" dur="1000"/>
                                        <p:tgtEl>
                                          <p:spTgt spid="16"/>
                                        </p:tgtEl>
                                        <p:attrNameLst>
                                          <p:attrName>ppt_w</p:attrName>
                                        </p:attrNameLst>
                                      </p:cBhvr>
                                      <p:tavLst>
                                        <p:tav tm="0">
                                          <p:val>
                                            <p:strVal val="ppt_w"/>
                                          </p:val>
                                        </p:tav>
                                        <p:tav tm="100000">
                                          <p:val>
                                            <p:fltVal val="0"/>
                                          </p:val>
                                        </p:tav>
                                      </p:tavLst>
                                    </p:anim>
                                    <p:anim calcmode="lin" valueType="num">
                                      <p:cBhvr>
                                        <p:cTn id="16" dur="1000"/>
                                        <p:tgtEl>
                                          <p:spTgt spid="16"/>
                                        </p:tgtEl>
                                        <p:attrNameLst>
                                          <p:attrName>ppt_h</p:attrName>
                                        </p:attrNameLst>
                                      </p:cBhvr>
                                      <p:tavLst>
                                        <p:tav tm="0">
                                          <p:val>
                                            <p:strVal val="ppt_h"/>
                                          </p:val>
                                        </p:tav>
                                        <p:tav tm="100000">
                                          <p:val>
                                            <p:fltVal val="0"/>
                                          </p:val>
                                        </p:tav>
                                      </p:tavLst>
                                    </p:anim>
                                    <p:set>
                                      <p:cBhvr>
                                        <p:cTn id="17" dur="1" fill="hold">
                                          <p:stCondLst>
                                            <p:cond delay="999"/>
                                          </p:stCondLst>
                                        </p:cTn>
                                        <p:tgtEl>
                                          <p:spTgt spid="16"/>
                                        </p:tgtEl>
                                        <p:attrNameLst>
                                          <p:attrName>style.visibility</p:attrName>
                                        </p:attrNameLst>
                                      </p:cBhvr>
                                      <p:to>
                                        <p:strVal val="hidden"/>
                                      </p:to>
                                    </p:set>
                                  </p:childTnLst>
                                </p:cTn>
                              </p:par>
                            </p:childTnLst>
                          </p:cTn>
                        </p:par>
                        <p:par>
                          <p:cTn id="18" fill="hold">
                            <p:stCondLst>
                              <p:cond delay="1500"/>
                            </p:stCondLst>
                            <p:childTnLst>
                              <p:par>
                                <p:cTn id="19" presetID="23" presetClass="entr" presetSubtype="16"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1750" fill="hold"/>
                                        <p:tgtEl>
                                          <p:spTgt spid="4"/>
                                        </p:tgtEl>
                                        <p:attrNameLst>
                                          <p:attrName>ppt_w</p:attrName>
                                        </p:attrNameLst>
                                      </p:cBhvr>
                                      <p:tavLst>
                                        <p:tav tm="0">
                                          <p:val>
                                            <p:fltVal val="0"/>
                                          </p:val>
                                        </p:tav>
                                        <p:tav tm="100000">
                                          <p:val>
                                            <p:strVal val="#ppt_w"/>
                                          </p:val>
                                        </p:tav>
                                      </p:tavLst>
                                    </p:anim>
                                    <p:anim calcmode="lin" valueType="num">
                                      <p:cBhvr>
                                        <p:cTn id="22" dur="1750" fill="hold"/>
                                        <p:tgtEl>
                                          <p:spTgt spid="4"/>
                                        </p:tgtEl>
                                        <p:attrNameLst>
                                          <p:attrName>ppt_h</p:attrName>
                                        </p:attrNameLst>
                                      </p:cBhvr>
                                      <p:tavLst>
                                        <p:tav tm="0">
                                          <p:val>
                                            <p:fltVal val="0"/>
                                          </p:val>
                                        </p:tav>
                                        <p:tav tm="100000">
                                          <p:val>
                                            <p:strVal val="#ppt_h"/>
                                          </p:val>
                                        </p:tav>
                                      </p:tavLst>
                                    </p:anim>
                                  </p:childTnLst>
                                </p:cTn>
                              </p:par>
                            </p:childTnLst>
                          </p:cTn>
                        </p:par>
                        <p:par>
                          <p:cTn id="23" fill="hold">
                            <p:stCondLst>
                              <p:cond delay="3250"/>
                            </p:stCondLst>
                            <p:childTnLst>
                              <p:par>
                                <p:cTn id="24" presetID="56" presetClass="path" presetSubtype="0" accel="50000" decel="50000" fill="hold" nodeType="afterEffect">
                                  <p:stCondLst>
                                    <p:cond delay="0"/>
                                  </p:stCondLst>
                                  <p:childTnLst>
                                    <p:animMotion origin="layout" path="M -0.02435 -0.01551 L -0.56823 -0.82269 " pathEditMode="relative" rAng="0" ptsTypes="AA">
                                      <p:cBhvr>
                                        <p:cTn id="25" dur="2000" fill="hold"/>
                                        <p:tgtEl>
                                          <p:spTgt spid="4"/>
                                        </p:tgtEl>
                                        <p:attrNameLst>
                                          <p:attrName>ppt_x</p:attrName>
                                          <p:attrName>ppt_y</p:attrName>
                                        </p:attrNameLst>
                                      </p:cBhvr>
                                      <p:rCtr x="-27201" y="-4037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FDF43AF0-899C-468A-933B-6E5DA8CAEB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1862" y="604383"/>
            <a:ext cx="971550" cy="3152775"/>
          </a:xfrm>
          <a:prstGeom prst="rect">
            <a:avLst/>
          </a:prstGeom>
        </p:spPr>
      </p:pic>
      <p:sp>
        <p:nvSpPr>
          <p:cNvPr id="30" name="TextBox 29">
            <a:extLst>
              <a:ext uri="{FF2B5EF4-FFF2-40B4-BE49-F238E27FC236}">
                <a16:creationId xmlns:a16="http://schemas.microsoft.com/office/drawing/2014/main" id="{911FD64E-967F-4A05-B5E0-3604D0BFEE61}"/>
              </a:ext>
            </a:extLst>
          </p:cNvPr>
          <p:cNvSpPr txBox="1"/>
          <p:nvPr/>
        </p:nvSpPr>
        <p:spPr>
          <a:xfrm>
            <a:off x="4760686" y="2322287"/>
            <a:ext cx="5399314" cy="461665"/>
          </a:xfrm>
          <a:prstGeom prst="rect">
            <a:avLst/>
          </a:prstGeom>
          <a:noFill/>
        </p:spPr>
        <p:txBody>
          <a:bodyPr wrap="square" rtlCol="0">
            <a:spAutoFit/>
          </a:bodyPr>
          <a:lstStyle/>
          <a:p>
            <a:endParaRPr lang="en-US" sz="2400" b="1" dirty="0">
              <a:solidFill>
                <a:schemeClr val="bg1"/>
              </a:solidFill>
            </a:endParaRPr>
          </a:p>
        </p:txBody>
      </p:sp>
      <p:sp>
        <p:nvSpPr>
          <p:cNvPr id="31" name="Rectangle 30">
            <a:extLst>
              <a:ext uri="{FF2B5EF4-FFF2-40B4-BE49-F238E27FC236}">
                <a16:creationId xmlns:a16="http://schemas.microsoft.com/office/drawing/2014/main" id="{25115236-8FCA-4A52-A564-AECF722A0247}"/>
              </a:ext>
            </a:extLst>
          </p:cNvPr>
          <p:cNvSpPr/>
          <p:nvPr/>
        </p:nvSpPr>
        <p:spPr>
          <a:xfrm>
            <a:off x="3374435" y="3631684"/>
            <a:ext cx="184731" cy="369332"/>
          </a:xfrm>
          <a:prstGeom prst="rect">
            <a:avLst/>
          </a:prstGeom>
        </p:spPr>
        <p:txBody>
          <a:bodyPr wrap="none">
            <a:spAutoFit/>
          </a:bodyPr>
          <a:lstStyle/>
          <a:p>
            <a:endParaRPr lang="en-US" b="1" dirty="0">
              <a:solidFill>
                <a:schemeClr val="bg1"/>
              </a:solidFill>
            </a:endParaRPr>
          </a:p>
        </p:txBody>
      </p:sp>
      <p:sp>
        <p:nvSpPr>
          <p:cNvPr id="32" name="Rectangle 31">
            <a:extLst>
              <a:ext uri="{FF2B5EF4-FFF2-40B4-BE49-F238E27FC236}">
                <a16:creationId xmlns:a16="http://schemas.microsoft.com/office/drawing/2014/main" id="{9BE724D9-350D-4452-A3E2-E69245B9F106}"/>
              </a:ext>
            </a:extLst>
          </p:cNvPr>
          <p:cNvSpPr/>
          <p:nvPr/>
        </p:nvSpPr>
        <p:spPr>
          <a:xfrm>
            <a:off x="5883716" y="501875"/>
            <a:ext cx="3786614" cy="584775"/>
          </a:xfrm>
          <a:prstGeom prst="rect">
            <a:avLst/>
          </a:prstGeom>
        </p:spPr>
        <p:txBody>
          <a:bodyPr wrap="none">
            <a:spAutoFit/>
          </a:bodyPr>
          <a:lstStyle/>
          <a:p>
            <a:r>
              <a:rPr lang="ar-SA" sz="3200" b="1" dirty="0">
                <a:solidFill>
                  <a:schemeClr val="bg1"/>
                </a:solidFill>
              </a:rPr>
              <a:t>بعد 3 شهور من الحمل.....</a:t>
            </a:r>
            <a:endParaRPr lang="en-US" sz="3200" b="1" dirty="0">
              <a:solidFill>
                <a:schemeClr val="bg1"/>
              </a:solidFill>
            </a:endParaRPr>
          </a:p>
        </p:txBody>
      </p:sp>
      <p:pic>
        <p:nvPicPr>
          <p:cNvPr id="33" name="Picture 32">
            <a:extLst>
              <a:ext uri="{FF2B5EF4-FFF2-40B4-BE49-F238E27FC236}">
                <a16:creationId xmlns:a16="http://schemas.microsoft.com/office/drawing/2014/main" id="{1700038D-F2DA-4C1E-9DA8-5DEA896AA992}"/>
              </a:ext>
            </a:extLst>
          </p:cNvPr>
          <p:cNvPicPr preferRelativeResize="0">
            <a:picLocks/>
          </p:cNvPicPr>
          <p:nvPr/>
        </p:nvPicPr>
        <p:blipFill>
          <a:blip r:embed="rId3">
            <a:clrChange>
              <a:clrFrom>
                <a:srgbClr val="FFFFFF"/>
              </a:clrFrom>
              <a:clrTo>
                <a:srgbClr val="FFFFFF">
                  <a:alpha val="0"/>
                </a:srgbClr>
              </a:clrTo>
            </a:clrChange>
          </a:blip>
          <a:stretch>
            <a:fillRect/>
          </a:stretch>
        </p:blipFill>
        <p:spPr>
          <a:xfrm>
            <a:off x="1532635" y="555291"/>
            <a:ext cx="1161288" cy="3076393"/>
          </a:xfrm>
          <a:prstGeom prst="rect">
            <a:avLst/>
          </a:prstGeom>
        </p:spPr>
      </p:pic>
      <p:sp>
        <p:nvSpPr>
          <p:cNvPr id="38" name="Arrow: Down 37">
            <a:extLst>
              <a:ext uri="{FF2B5EF4-FFF2-40B4-BE49-F238E27FC236}">
                <a16:creationId xmlns:a16="http://schemas.microsoft.com/office/drawing/2014/main" id="{FDA10E2B-75E5-4A8D-A7F8-8E50FA996BF5}"/>
              </a:ext>
            </a:extLst>
          </p:cNvPr>
          <p:cNvSpPr/>
          <p:nvPr/>
        </p:nvSpPr>
        <p:spPr>
          <a:xfrm>
            <a:off x="7592292" y="1086650"/>
            <a:ext cx="184731" cy="2914366"/>
          </a:xfrm>
          <a:prstGeom prst="down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dirty="0"/>
          </a:p>
        </p:txBody>
      </p:sp>
      <p:pic>
        <p:nvPicPr>
          <p:cNvPr id="41" name="Picture 40">
            <a:extLst>
              <a:ext uri="{FF2B5EF4-FFF2-40B4-BE49-F238E27FC236}">
                <a16:creationId xmlns:a16="http://schemas.microsoft.com/office/drawing/2014/main" id="{02511229-ACAE-4459-86DA-7FF2FE0DA1F2}"/>
              </a:ext>
            </a:extLst>
          </p:cNvPr>
          <p:cNvPicPr>
            <a:picLocks noChangeAspect="1"/>
          </p:cNvPicPr>
          <p:nvPr/>
        </p:nvPicPr>
        <p:blipFill>
          <a:blip r:embed="rId4">
            <a:clrChange>
              <a:clrFrom>
                <a:srgbClr val="FFFFFF"/>
              </a:clrFrom>
              <a:clrTo>
                <a:srgbClr val="FFFFFF">
                  <a:alpha val="0"/>
                </a:srgbClr>
              </a:clrTo>
            </a:clrChange>
            <a:duotone>
              <a:prstClr val="black"/>
              <a:schemeClr val="accent3">
                <a:tint val="45000"/>
                <a:satMod val="400000"/>
              </a:schemeClr>
            </a:duotone>
          </a:blip>
          <a:stretch>
            <a:fillRect/>
          </a:stretch>
        </p:blipFill>
        <p:spPr>
          <a:xfrm rot="20316855">
            <a:off x="7156709" y="3912729"/>
            <a:ext cx="1055895" cy="1073064"/>
          </a:xfrm>
          <a:prstGeom prst="rect">
            <a:avLst/>
          </a:prstGeom>
        </p:spPr>
      </p:pic>
      <p:sp>
        <p:nvSpPr>
          <p:cNvPr id="43" name="Rectangle 42">
            <a:extLst>
              <a:ext uri="{FF2B5EF4-FFF2-40B4-BE49-F238E27FC236}">
                <a16:creationId xmlns:a16="http://schemas.microsoft.com/office/drawing/2014/main" id="{7985BEFF-7A75-4698-B032-239A5EE7878D}"/>
              </a:ext>
            </a:extLst>
          </p:cNvPr>
          <p:cNvSpPr/>
          <p:nvPr/>
        </p:nvSpPr>
        <p:spPr>
          <a:xfrm>
            <a:off x="5077366" y="4974221"/>
            <a:ext cx="5399314" cy="707886"/>
          </a:xfrm>
          <a:prstGeom prst="rect">
            <a:avLst/>
          </a:prstGeom>
          <a:noFill/>
        </p:spPr>
        <p:txBody>
          <a:bodyPr wrap="square" lIns="91440" tIns="45720" rIns="91440" bIns="45720">
            <a:spAutoFit/>
          </a:bodyPr>
          <a:lstStyle/>
          <a:p>
            <a:pPr algn="ctr"/>
            <a:r>
              <a:rPr lang="ar-SA" sz="4000" b="1" cap="none" spc="0" dirty="0">
                <a:ln w="9525">
                  <a:solidFill>
                    <a:schemeClr val="bg1"/>
                  </a:solidFill>
                  <a:prstDash val="solid"/>
                </a:ln>
                <a:solidFill>
                  <a:srgbClr val="C00000"/>
                </a:solidFill>
                <a:effectLst>
                  <a:outerShdw blurRad="12700" dist="38100" dir="2700000" algn="tl" rotWithShape="0">
                    <a:schemeClr val="accent5">
                      <a:lumMod val="60000"/>
                      <a:lumOff val="40000"/>
                    </a:schemeClr>
                  </a:outerShdw>
                </a:effectLst>
              </a:rPr>
              <a:t>حدث إجهاض</a:t>
            </a:r>
            <a:endParaRPr lang="en-US" sz="4000" b="1" cap="none" spc="0" dirty="0">
              <a:ln w="9525">
                <a:solidFill>
                  <a:schemeClr val="bg1"/>
                </a:solidFill>
                <a:prstDash val="solid"/>
              </a:ln>
              <a:solidFill>
                <a:srgbClr val="C00000"/>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135589772"/>
      </p:ext>
    </p:extLst>
  </p:cSld>
  <p:clrMapOvr>
    <a:masterClrMapping/>
  </p:clrMapOvr>
  <mc:AlternateContent xmlns:mc="http://schemas.openxmlformats.org/markup-compatibility/2006">
    <mc:Choice xmlns:p14="http://schemas.microsoft.com/office/powerpoint/2010/main" Requires="p14">
      <p:transition p14:dur="10" advTm="7519"/>
    </mc:Choice>
    <mc:Fallback>
      <p:transition advTm="75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4.16667E-7 4.44444E-6 L 0.05091 -0.00903 " pathEditMode="relative" rAng="0" ptsTypes="AA">
                                      <p:cBhvr>
                                        <p:cTn id="6" dur="2000" fill="hold"/>
                                        <p:tgtEl>
                                          <p:spTgt spid="26"/>
                                        </p:tgtEl>
                                        <p:attrNameLst>
                                          <p:attrName>ppt_x</p:attrName>
                                          <p:attrName>ppt_y</p:attrName>
                                        </p:attrNameLst>
                                      </p:cBhvr>
                                      <p:rCtr x="2539" y="-463"/>
                                    </p:animMotion>
                                  </p:childTnLst>
                                  <p:subTnLst>
                                    <p:set>
                                      <p:cBhvr override="childStyle">
                                        <p:cTn dur="1" fill="hold" display="0" masterRel="sameClick" afterEffect="1">
                                          <p:stCondLst>
                                            <p:cond evt="end" delay="0">
                                              <p:tn val="5"/>
                                            </p:cond>
                                          </p:stCondLst>
                                        </p:cTn>
                                        <p:tgtEl>
                                          <p:spTgt spid="26"/>
                                        </p:tgtEl>
                                        <p:attrNameLst>
                                          <p:attrName>style.visibility</p:attrName>
                                        </p:attrNameLst>
                                      </p:cBhvr>
                                      <p:to>
                                        <p:strVal val="hidden"/>
                                      </p:to>
                                    </p:set>
                                  </p:subTnLst>
                                </p:cTn>
                              </p:par>
                              <p:par>
                                <p:cTn id="7" presetID="1" presetClass="entr" presetSubtype="0" fill="hold" grpId="1" nodeType="withEffect">
                                  <p:stCondLst>
                                    <p:cond delay="1000"/>
                                  </p:stCondLst>
                                  <p:childTnLst>
                                    <p:set>
                                      <p:cBhvr>
                                        <p:cTn id="8" dur="1" fill="hold">
                                          <p:stCondLst>
                                            <p:cond delay="0"/>
                                          </p:stCondLst>
                                        </p:cTn>
                                        <p:tgtEl>
                                          <p:spTgt spid="32"/>
                                        </p:tgtEl>
                                        <p:attrNameLst>
                                          <p:attrName>style.visibility</p:attrName>
                                        </p:attrNameLst>
                                      </p:cBhvr>
                                      <p:to>
                                        <p:strVal val="visible"/>
                                      </p:to>
                                    </p:set>
                                  </p:childTnLst>
                                </p:cTn>
                              </p:par>
                              <p:par>
                                <p:cTn id="9" presetID="3" presetClass="emph" presetSubtype="2" fill="hold" grpId="0" nodeType="withEffect">
                                  <p:stCondLst>
                                    <p:cond delay="0"/>
                                  </p:stCondLst>
                                  <p:childTnLst>
                                    <p:animClr clrSpc="rgb" dir="cw">
                                      <p:cBhvr override="childStyle">
                                        <p:cTn id="10" dur="2000" fill="hold"/>
                                        <p:tgtEl>
                                          <p:spTgt spid="32"/>
                                        </p:tgtEl>
                                        <p:attrNameLst>
                                          <p:attrName>style.color</p:attrName>
                                        </p:attrNameLst>
                                      </p:cBhvr>
                                      <p:to>
                                        <a:srgbClr val="420EA0"/>
                                      </p:to>
                                    </p:animClr>
                                  </p:childTnLst>
                                </p:cTn>
                              </p:par>
                            </p:childTnLst>
                          </p:cTn>
                        </p:par>
                        <p:par>
                          <p:cTn id="11" fill="hold">
                            <p:stCondLst>
                              <p:cond delay="2000"/>
                            </p:stCondLst>
                            <p:childTnLst>
                              <p:par>
                                <p:cTn id="12" presetID="1" presetClass="entr" presetSubtype="0" fill="hold" nodeType="afterEffect">
                                  <p:stCondLst>
                                    <p:cond delay="0"/>
                                  </p:stCondLst>
                                  <p:childTnLst>
                                    <p:set>
                                      <p:cBhvr>
                                        <p:cTn id="13" dur="1" fill="hold">
                                          <p:stCondLst>
                                            <p:cond delay="0"/>
                                          </p:stCondLst>
                                        </p:cTn>
                                        <p:tgtEl>
                                          <p:spTgt spid="33"/>
                                        </p:tgtEl>
                                        <p:attrNameLst>
                                          <p:attrName>style.visibility</p:attrName>
                                        </p:attrNameLst>
                                      </p:cBhvr>
                                      <p:to>
                                        <p:strVal val="visible"/>
                                      </p:to>
                                    </p:set>
                                  </p:childTnLst>
                                </p:cTn>
                              </p:par>
                            </p:childTnLst>
                          </p:cTn>
                        </p:par>
                        <p:par>
                          <p:cTn id="14" fill="hold">
                            <p:stCondLst>
                              <p:cond delay="2000"/>
                            </p:stCondLst>
                            <p:childTnLst>
                              <p:par>
                                <p:cTn id="15" presetID="1" presetClass="entr" presetSubtype="0" fill="hold" grpId="0" nodeType="afterEffect">
                                  <p:stCondLst>
                                    <p:cond delay="1000"/>
                                  </p:stCondLst>
                                  <p:childTnLst>
                                    <p:set>
                                      <p:cBhvr>
                                        <p:cTn id="16" dur="1" fill="hold">
                                          <p:stCondLst>
                                            <p:cond delay="0"/>
                                          </p:stCondLst>
                                        </p:cTn>
                                        <p:tgtEl>
                                          <p:spTgt spid="38"/>
                                        </p:tgtEl>
                                        <p:attrNameLst>
                                          <p:attrName>style.visibility</p:attrName>
                                        </p:attrNameLst>
                                      </p:cBhvr>
                                      <p:to>
                                        <p:strVal val="visible"/>
                                      </p:to>
                                    </p:set>
                                  </p:childTnLst>
                                </p:cTn>
                              </p:par>
                            </p:childTnLst>
                          </p:cTn>
                        </p:par>
                        <p:par>
                          <p:cTn id="17" fill="hold">
                            <p:stCondLst>
                              <p:cond delay="3000"/>
                            </p:stCondLst>
                            <p:childTnLst>
                              <p:par>
                                <p:cTn id="18" presetID="1" presetClass="entr" presetSubtype="0" fill="hold" nodeType="afterEffect">
                                  <p:stCondLst>
                                    <p:cond delay="500"/>
                                  </p:stCondLst>
                                  <p:childTnLst>
                                    <p:set>
                                      <p:cBhvr>
                                        <p:cTn id="19" dur="1" fill="hold">
                                          <p:stCondLst>
                                            <p:cond delay="0"/>
                                          </p:stCondLst>
                                        </p:cTn>
                                        <p:tgtEl>
                                          <p:spTgt spid="41"/>
                                        </p:tgtEl>
                                        <p:attrNameLst>
                                          <p:attrName>style.visibility</p:attrName>
                                        </p:attrNameLst>
                                      </p:cBhvr>
                                      <p:to>
                                        <p:strVal val="visible"/>
                                      </p:to>
                                    </p:set>
                                  </p:childTnLst>
                                </p:cTn>
                              </p:par>
                            </p:childTnLst>
                          </p:cTn>
                        </p:par>
                        <p:par>
                          <p:cTn id="20" fill="hold">
                            <p:stCondLst>
                              <p:cond delay="3500"/>
                            </p:stCondLst>
                            <p:childTnLst>
                              <p:par>
                                <p:cTn id="21" presetID="1" presetClass="entr" presetSubtype="0" fill="hold" grpId="0" nodeType="afterEffect">
                                  <p:stCondLst>
                                    <p:cond delay="500"/>
                                  </p:stCondLst>
                                  <p:childTnLst>
                                    <p:set>
                                      <p:cBhvr>
                                        <p:cTn id="22" dur="1" fill="hold">
                                          <p:stCondLst>
                                            <p:cond delay="0"/>
                                          </p:stCondLst>
                                        </p:cTn>
                                        <p:tgtEl>
                                          <p:spTgt spid="43"/>
                                        </p:tgtEl>
                                        <p:attrNameLst>
                                          <p:attrName>style.visibility</p:attrName>
                                        </p:attrNameLst>
                                      </p:cBhvr>
                                      <p:to>
                                        <p:strVal val="visible"/>
                                      </p:to>
                                    </p:set>
                                  </p:childTnLst>
                                </p:cTn>
                              </p:par>
                              <p:par>
                                <p:cTn id="23" presetID="53" presetClass="entr" presetSubtype="16" fill="hold" grpId="1" nodeType="withEffect">
                                  <p:stCondLst>
                                    <p:cond delay="500"/>
                                  </p:stCondLst>
                                  <p:childTnLst>
                                    <p:set>
                                      <p:cBhvr>
                                        <p:cTn id="24" dur="1" fill="hold">
                                          <p:stCondLst>
                                            <p:cond delay="0"/>
                                          </p:stCondLst>
                                        </p:cTn>
                                        <p:tgtEl>
                                          <p:spTgt spid="43"/>
                                        </p:tgtEl>
                                        <p:attrNameLst>
                                          <p:attrName>style.visibility</p:attrName>
                                        </p:attrNameLst>
                                      </p:cBhvr>
                                      <p:to>
                                        <p:strVal val="visible"/>
                                      </p:to>
                                    </p:set>
                                    <p:anim calcmode="lin" valueType="num">
                                      <p:cBhvr>
                                        <p:cTn id="25" dur="500" fill="hold"/>
                                        <p:tgtEl>
                                          <p:spTgt spid="43"/>
                                        </p:tgtEl>
                                        <p:attrNameLst>
                                          <p:attrName>ppt_w</p:attrName>
                                        </p:attrNameLst>
                                      </p:cBhvr>
                                      <p:tavLst>
                                        <p:tav tm="0">
                                          <p:val>
                                            <p:fltVal val="0"/>
                                          </p:val>
                                        </p:tav>
                                        <p:tav tm="100000">
                                          <p:val>
                                            <p:strVal val="#ppt_w"/>
                                          </p:val>
                                        </p:tav>
                                      </p:tavLst>
                                    </p:anim>
                                    <p:anim calcmode="lin" valueType="num">
                                      <p:cBhvr>
                                        <p:cTn id="26" dur="500" fill="hold"/>
                                        <p:tgtEl>
                                          <p:spTgt spid="43"/>
                                        </p:tgtEl>
                                        <p:attrNameLst>
                                          <p:attrName>ppt_h</p:attrName>
                                        </p:attrNameLst>
                                      </p:cBhvr>
                                      <p:tavLst>
                                        <p:tav tm="0">
                                          <p:val>
                                            <p:fltVal val="0"/>
                                          </p:val>
                                        </p:tav>
                                        <p:tav tm="100000">
                                          <p:val>
                                            <p:strVal val="#ppt_h"/>
                                          </p:val>
                                        </p:tav>
                                      </p:tavLst>
                                    </p:anim>
                                    <p:animEffect transition="in" filter="fade">
                                      <p:cBhvr>
                                        <p:cTn id="27"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2" grpId="1"/>
      <p:bldP spid="38" grpId="0" animBg="1"/>
      <p:bldP spid="43" grpId="0"/>
      <p:bldP spid="43" grpId="1"/>
    </p:bldLst>
  </p:timing>
  <p:extLst mod="1"/>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FDF43AF0-899C-468A-933B-6E5DA8CAEB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1862" y="604383"/>
            <a:ext cx="971550" cy="3152775"/>
          </a:xfrm>
          <a:prstGeom prst="rect">
            <a:avLst/>
          </a:prstGeom>
        </p:spPr>
      </p:pic>
      <p:sp>
        <p:nvSpPr>
          <p:cNvPr id="30" name="TextBox 29">
            <a:extLst>
              <a:ext uri="{FF2B5EF4-FFF2-40B4-BE49-F238E27FC236}">
                <a16:creationId xmlns:a16="http://schemas.microsoft.com/office/drawing/2014/main" id="{911FD64E-967F-4A05-B5E0-3604D0BFEE61}"/>
              </a:ext>
            </a:extLst>
          </p:cNvPr>
          <p:cNvSpPr txBox="1"/>
          <p:nvPr/>
        </p:nvSpPr>
        <p:spPr>
          <a:xfrm>
            <a:off x="4760686" y="2322287"/>
            <a:ext cx="5399314" cy="461665"/>
          </a:xfrm>
          <a:prstGeom prst="rect">
            <a:avLst/>
          </a:prstGeom>
          <a:noFill/>
        </p:spPr>
        <p:txBody>
          <a:bodyPr wrap="square" rtlCol="0">
            <a:spAutoFit/>
          </a:bodyPr>
          <a:lstStyle/>
          <a:p>
            <a:endParaRPr lang="en-US" sz="2400" b="1" dirty="0">
              <a:solidFill>
                <a:schemeClr val="bg1"/>
              </a:solidFill>
            </a:endParaRPr>
          </a:p>
        </p:txBody>
      </p:sp>
      <p:sp>
        <p:nvSpPr>
          <p:cNvPr id="31" name="Rectangle 30">
            <a:extLst>
              <a:ext uri="{FF2B5EF4-FFF2-40B4-BE49-F238E27FC236}">
                <a16:creationId xmlns:a16="http://schemas.microsoft.com/office/drawing/2014/main" id="{25115236-8FCA-4A52-A564-AECF722A0247}"/>
              </a:ext>
            </a:extLst>
          </p:cNvPr>
          <p:cNvSpPr/>
          <p:nvPr/>
        </p:nvSpPr>
        <p:spPr>
          <a:xfrm>
            <a:off x="3374435" y="3631684"/>
            <a:ext cx="184731" cy="369332"/>
          </a:xfrm>
          <a:prstGeom prst="rect">
            <a:avLst/>
          </a:prstGeom>
        </p:spPr>
        <p:txBody>
          <a:bodyPr wrap="none">
            <a:spAutoFit/>
          </a:bodyPr>
          <a:lstStyle/>
          <a:p>
            <a:endParaRPr lang="en-US" b="1" dirty="0">
              <a:solidFill>
                <a:schemeClr val="bg1"/>
              </a:solidFill>
            </a:endParaRPr>
          </a:p>
        </p:txBody>
      </p:sp>
      <p:sp>
        <p:nvSpPr>
          <p:cNvPr id="32" name="Rectangle 31">
            <a:extLst>
              <a:ext uri="{FF2B5EF4-FFF2-40B4-BE49-F238E27FC236}">
                <a16:creationId xmlns:a16="http://schemas.microsoft.com/office/drawing/2014/main" id="{9BE724D9-350D-4452-A3E2-E69245B9F106}"/>
              </a:ext>
            </a:extLst>
          </p:cNvPr>
          <p:cNvSpPr/>
          <p:nvPr/>
        </p:nvSpPr>
        <p:spPr>
          <a:xfrm>
            <a:off x="5883716" y="391078"/>
            <a:ext cx="3786614" cy="584775"/>
          </a:xfrm>
          <a:prstGeom prst="rect">
            <a:avLst/>
          </a:prstGeom>
        </p:spPr>
        <p:txBody>
          <a:bodyPr wrap="none">
            <a:spAutoFit/>
          </a:bodyPr>
          <a:lstStyle/>
          <a:p>
            <a:r>
              <a:rPr lang="ar-SA" sz="3200" b="1" dirty="0">
                <a:solidFill>
                  <a:schemeClr val="bg1"/>
                </a:solidFill>
              </a:rPr>
              <a:t>بعد 3 شهور من الحمل.....</a:t>
            </a:r>
            <a:endParaRPr lang="en-US" sz="3200" b="1" dirty="0">
              <a:solidFill>
                <a:schemeClr val="bg1"/>
              </a:solidFill>
            </a:endParaRPr>
          </a:p>
        </p:txBody>
      </p:sp>
      <p:pic>
        <p:nvPicPr>
          <p:cNvPr id="33" name="Picture 32">
            <a:extLst>
              <a:ext uri="{FF2B5EF4-FFF2-40B4-BE49-F238E27FC236}">
                <a16:creationId xmlns:a16="http://schemas.microsoft.com/office/drawing/2014/main" id="{1700038D-F2DA-4C1E-9DA8-5DEA896AA992}"/>
              </a:ext>
            </a:extLst>
          </p:cNvPr>
          <p:cNvPicPr preferRelativeResize="0">
            <a:picLocks/>
          </p:cNvPicPr>
          <p:nvPr/>
        </p:nvPicPr>
        <p:blipFill>
          <a:blip r:embed="rId3">
            <a:clrChange>
              <a:clrFrom>
                <a:srgbClr val="FFFFFF"/>
              </a:clrFrom>
              <a:clrTo>
                <a:srgbClr val="FFFFFF">
                  <a:alpha val="0"/>
                </a:srgbClr>
              </a:clrTo>
            </a:clrChange>
          </a:blip>
          <a:stretch>
            <a:fillRect/>
          </a:stretch>
        </p:blipFill>
        <p:spPr>
          <a:xfrm>
            <a:off x="1532635" y="555291"/>
            <a:ext cx="1161288" cy="3076393"/>
          </a:xfrm>
          <a:prstGeom prst="rect">
            <a:avLst/>
          </a:prstGeom>
        </p:spPr>
      </p:pic>
      <p:sp>
        <p:nvSpPr>
          <p:cNvPr id="38" name="Arrow: Down 37">
            <a:extLst>
              <a:ext uri="{FF2B5EF4-FFF2-40B4-BE49-F238E27FC236}">
                <a16:creationId xmlns:a16="http://schemas.microsoft.com/office/drawing/2014/main" id="{FDA10E2B-75E5-4A8D-A7F8-8E50FA996BF5}"/>
              </a:ext>
            </a:extLst>
          </p:cNvPr>
          <p:cNvSpPr/>
          <p:nvPr/>
        </p:nvSpPr>
        <p:spPr>
          <a:xfrm>
            <a:off x="7592292" y="1086650"/>
            <a:ext cx="184731" cy="2914366"/>
          </a:xfrm>
          <a:prstGeom prst="down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dirty="0"/>
          </a:p>
        </p:txBody>
      </p:sp>
      <p:pic>
        <p:nvPicPr>
          <p:cNvPr id="41" name="Picture 40">
            <a:extLst>
              <a:ext uri="{FF2B5EF4-FFF2-40B4-BE49-F238E27FC236}">
                <a16:creationId xmlns:a16="http://schemas.microsoft.com/office/drawing/2014/main" id="{02511229-ACAE-4459-86DA-7FF2FE0DA1F2}"/>
              </a:ext>
            </a:extLst>
          </p:cNvPr>
          <p:cNvPicPr>
            <a:picLocks noChangeAspect="1"/>
          </p:cNvPicPr>
          <p:nvPr/>
        </p:nvPicPr>
        <p:blipFill>
          <a:blip r:embed="rId4">
            <a:clrChange>
              <a:clrFrom>
                <a:srgbClr val="FFFFFF"/>
              </a:clrFrom>
              <a:clrTo>
                <a:srgbClr val="FFFFFF">
                  <a:alpha val="0"/>
                </a:srgbClr>
              </a:clrTo>
            </a:clrChange>
            <a:duotone>
              <a:prstClr val="black"/>
              <a:schemeClr val="accent3">
                <a:tint val="45000"/>
                <a:satMod val="400000"/>
              </a:schemeClr>
            </a:duotone>
          </a:blip>
          <a:stretch>
            <a:fillRect/>
          </a:stretch>
        </p:blipFill>
        <p:spPr>
          <a:xfrm rot="20316855">
            <a:off x="7156709" y="3912729"/>
            <a:ext cx="1055895" cy="1073064"/>
          </a:xfrm>
          <a:prstGeom prst="rect">
            <a:avLst/>
          </a:prstGeom>
        </p:spPr>
      </p:pic>
      <p:sp>
        <p:nvSpPr>
          <p:cNvPr id="43" name="Rectangle 42">
            <a:extLst>
              <a:ext uri="{FF2B5EF4-FFF2-40B4-BE49-F238E27FC236}">
                <a16:creationId xmlns:a16="http://schemas.microsoft.com/office/drawing/2014/main" id="{7985BEFF-7A75-4698-B032-239A5EE7878D}"/>
              </a:ext>
            </a:extLst>
          </p:cNvPr>
          <p:cNvSpPr/>
          <p:nvPr/>
        </p:nvSpPr>
        <p:spPr>
          <a:xfrm>
            <a:off x="5077366" y="4974221"/>
            <a:ext cx="5399314" cy="707886"/>
          </a:xfrm>
          <a:prstGeom prst="rect">
            <a:avLst/>
          </a:prstGeom>
          <a:noFill/>
        </p:spPr>
        <p:txBody>
          <a:bodyPr wrap="square" lIns="91440" tIns="45720" rIns="91440" bIns="45720">
            <a:spAutoFit/>
          </a:bodyPr>
          <a:lstStyle/>
          <a:p>
            <a:pPr algn="ctr"/>
            <a:r>
              <a:rPr lang="ar-SA" sz="4000" b="1" cap="none" spc="0" dirty="0">
                <a:ln w="9525">
                  <a:solidFill>
                    <a:schemeClr val="bg1"/>
                  </a:solidFill>
                  <a:prstDash val="solid"/>
                </a:ln>
                <a:solidFill>
                  <a:srgbClr val="C00000"/>
                </a:solidFill>
                <a:effectLst>
                  <a:outerShdw blurRad="12700" dist="38100" dir="2700000" algn="tl" rotWithShape="0">
                    <a:schemeClr val="accent5">
                      <a:lumMod val="60000"/>
                      <a:lumOff val="40000"/>
                    </a:schemeClr>
                  </a:outerShdw>
                </a:effectLst>
              </a:rPr>
              <a:t>حدث إجهاض</a:t>
            </a:r>
            <a:r>
              <a:rPr lang="en-US" sz="4000" b="1" cap="none" spc="0" dirty="0">
                <a:ln w="9525">
                  <a:solidFill>
                    <a:schemeClr val="bg1"/>
                  </a:solidFill>
                  <a:prstDash val="solid"/>
                </a:ln>
                <a:solidFill>
                  <a:srgbClr val="C00000"/>
                </a:solidFill>
                <a:effectLst>
                  <a:outerShdw blurRad="12700" dist="38100" dir="2700000" algn="tl" rotWithShape="0">
                    <a:schemeClr val="accent5">
                      <a:lumMod val="60000"/>
                      <a:lumOff val="40000"/>
                    </a:schemeClr>
                  </a:outerShdw>
                </a:effectLst>
              </a:rPr>
              <a:t> </a:t>
            </a:r>
          </a:p>
        </p:txBody>
      </p:sp>
      <p:sp>
        <p:nvSpPr>
          <p:cNvPr id="2" name="Rectangle 1">
            <a:extLst>
              <a:ext uri="{FF2B5EF4-FFF2-40B4-BE49-F238E27FC236}">
                <a16:creationId xmlns:a16="http://schemas.microsoft.com/office/drawing/2014/main" id="{276B4166-07A5-4E71-9A58-B447B68F1393}"/>
              </a:ext>
            </a:extLst>
          </p:cNvPr>
          <p:cNvSpPr/>
          <p:nvPr/>
        </p:nvSpPr>
        <p:spPr>
          <a:xfrm>
            <a:off x="3243405" y="2561487"/>
            <a:ext cx="5705190" cy="923330"/>
          </a:xfrm>
          <a:prstGeom prst="rect">
            <a:avLst/>
          </a:prstGeom>
          <a:noFill/>
        </p:spPr>
        <p:txBody>
          <a:bodyPr wrap="square" lIns="91440" tIns="45720" rIns="91440" bIns="45720">
            <a:spAutoFit/>
          </a:bodyPr>
          <a:lstStyle/>
          <a:p>
            <a:pPr algn="ctr"/>
            <a:r>
              <a:rPr lang="ar-SA" sz="5400" b="1" dirty="0">
                <a:ln w="22225">
                  <a:solidFill>
                    <a:schemeClr val="accent2"/>
                  </a:solidFill>
                  <a:prstDash val="solid"/>
                </a:ln>
                <a:solidFill>
                  <a:schemeClr val="accent2">
                    <a:lumMod val="40000"/>
                    <a:lumOff val="60000"/>
                  </a:schemeClr>
                </a:solidFill>
              </a:rPr>
              <a:t>ِ </a:t>
            </a:r>
            <a:r>
              <a:rPr lang="ar-SA" sz="5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بعد محاولةٍ أخرى</a:t>
            </a:r>
            <a:endParaRPr lang="en-US" sz="5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2406550406"/>
      </p:ext>
    </p:extLst>
  </p:cSld>
  <p:clrMapOvr>
    <a:masterClrMapping/>
  </p:clrMapOvr>
  <mc:AlternateContent xmlns:mc="http://schemas.openxmlformats.org/markup-compatibility/2006">
    <mc:Choice xmlns:p14="http://schemas.microsoft.com/office/powerpoint/2010/main" Requires="p14">
      <p:transition p14:dur="10" advTm="11431"/>
    </mc:Choice>
    <mc:Fallback>
      <p:transition advTm="114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mph" presetSubtype="0" fill="hold" grpId="0" nodeType="withEffect">
                                  <p:stCondLst>
                                    <p:cond delay="0"/>
                                  </p:stCondLst>
                                  <p:iterate type="lt">
                                    <p:tmPct val="4000"/>
                                  </p:iterate>
                                  <p:childTnLst>
                                    <p:set>
                                      <p:cBhvr override="childStyle">
                                        <p:cTn id="6" dur="1000" fill="hold"/>
                                        <p:tgtEl>
                                          <p:spTgt spid="2"/>
                                        </p:tgtEl>
                                        <p:attrNameLst>
                                          <p:attrName>style.color</p:attrName>
                                        </p:attrNameLst>
                                      </p:cBhvr>
                                      <p:to>
                                        <p:clrVal>
                                          <a:schemeClr val="accent2"/>
                                        </p:clrVal>
                                      </p:to>
                                    </p:set>
                                    <p:set>
                                      <p:cBhvr>
                                        <p:cTn id="7" dur="1000" fill="hold"/>
                                        <p:tgtEl>
                                          <p:spTgt spid="2"/>
                                        </p:tgtEl>
                                        <p:attrNameLst>
                                          <p:attrName>fillcolor</p:attrName>
                                        </p:attrNameLst>
                                      </p:cBhvr>
                                      <p:to>
                                        <p:clrVal>
                                          <a:schemeClr val="accent2"/>
                                        </p:clrVal>
                                      </p:to>
                                    </p:set>
                                    <p:set>
                                      <p:cBhvr>
                                        <p:cTn id="8" dur="1000" fill="hold"/>
                                        <p:tgtEl>
                                          <p:spTgt spid="2"/>
                                        </p:tgtEl>
                                        <p:attrNameLst>
                                          <p:attrName>fill.type</p:attrName>
                                        </p:attrNameLst>
                                      </p:cBhvr>
                                      <p:to>
                                        <p:strVal val="solid"/>
                                      </p:to>
                                    </p:set>
                                  </p:childTnLst>
                                  <p:subTnLst>
                                    <p:set>
                                      <p:cBhvr override="childStyle">
                                        <p:cTn dur="1" fill="hold" display="0" masterRel="sameClick" afterEffect="1">
                                          <p:stCondLst>
                                            <p:cond evt="end" delay="0">
                                              <p:tn val="5"/>
                                            </p:cond>
                                          </p:stCondLst>
                                        </p:cTn>
                                        <p:tgtEl>
                                          <p:spTgt spid="2"/>
                                        </p:tgtEl>
                                        <p:attrNameLst>
                                          <p:attrName>style.visibility</p:attrName>
                                        </p:attrNameLst>
                                      </p:cBhvr>
                                      <p:to>
                                        <p:strVal val="hidden"/>
                                      </p:to>
                                    </p:set>
                                  </p:subTnLst>
                                </p:cTn>
                              </p:par>
                            </p:childTnLst>
                          </p:cTn>
                        </p:par>
                        <p:par>
                          <p:cTn id="9" fill="hold">
                            <p:stCondLst>
                              <p:cond delay="1560"/>
                            </p:stCondLst>
                            <p:childTnLst>
                              <p:par>
                                <p:cTn id="10" presetID="1" presetClass="entr" presetSubtype="0" fill="hold" nodeType="afterEffect">
                                  <p:stCondLst>
                                    <p:cond delay="1000"/>
                                  </p:stCondLst>
                                  <p:childTnLst>
                                    <p:set>
                                      <p:cBhvr>
                                        <p:cTn id="11" dur="1" fill="hold">
                                          <p:stCondLst>
                                            <p:cond delay="0"/>
                                          </p:stCondLst>
                                        </p:cTn>
                                        <p:tgtEl>
                                          <p:spTgt spid="26"/>
                                        </p:tgtEl>
                                        <p:attrNameLst>
                                          <p:attrName>style.visibility</p:attrName>
                                        </p:attrNameLst>
                                      </p:cBhvr>
                                      <p:to>
                                        <p:strVal val="visible"/>
                                      </p:to>
                                    </p:set>
                                  </p:childTnLst>
                                </p:cTn>
                              </p:par>
                            </p:childTnLst>
                          </p:cTn>
                        </p:par>
                        <p:par>
                          <p:cTn id="12" fill="hold">
                            <p:stCondLst>
                              <p:cond delay="2560"/>
                            </p:stCondLst>
                            <p:childTnLst>
                              <p:par>
                                <p:cTn id="13" presetID="63" presetClass="path" presetSubtype="0" accel="50000" decel="50000" fill="hold" nodeType="afterEffect">
                                  <p:stCondLst>
                                    <p:cond delay="1500"/>
                                  </p:stCondLst>
                                  <p:childTnLst>
                                    <p:animMotion origin="layout" path="M -4.16667E-7 4.44444E-6 L 0.05091 -0.00903 " pathEditMode="relative" rAng="0" ptsTypes="AA">
                                      <p:cBhvr>
                                        <p:cTn id="14" dur="2000" fill="hold"/>
                                        <p:tgtEl>
                                          <p:spTgt spid="26"/>
                                        </p:tgtEl>
                                        <p:attrNameLst>
                                          <p:attrName>ppt_x</p:attrName>
                                          <p:attrName>ppt_y</p:attrName>
                                        </p:attrNameLst>
                                      </p:cBhvr>
                                      <p:rCtr x="2539" y="-463"/>
                                    </p:animMotion>
                                  </p:childTnLst>
                                  <p:subTnLst>
                                    <p:set>
                                      <p:cBhvr override="childStyle">
                                        <p:cTn dur="1" fill="hold" display="0" masterRel="sameClick" afterEffect="1">
                                          <p:stCondLst>
                                            <p:cond evt="end" delay="0">
                                              <p:tn val="13"/>
                                            </p:cond>
                                          </p:stCondLst>
                                        </p:cTn>
                                        <p:tgtEl>
                                          <p:spTgt spid="26"/>
                                        </p:tgtEl>
                                        <p:attrNameLst>
                                          <p:attrName>style.visibility</p:attrName>
                                        </p:attrNameLst>
                                      </p:cBhvr>
                                      <p:to>
                                        <p:strVal val="hidden"/>
                                      </p:to>
                                    </p:set>
                                  </p:subTnLst>
                                </p:cTn>
                              </p:par>
                              <p:par>
                                <p:cTn id="15" presetID="1" presetClass="entr" presetSubtype="0" fill="hold" grpId="1" nodeType="withEffect">
                                  <p:stCondLst>
                                    <p:cond delay="1000"/>
                                  </p:stCondLst>
                                  <p:childTnLst>
                                    <p:set>
                                      <p:cBhvr>
                                        <p:cTn id="16" dur="1" fill="hold">
                                          <p:stCondLst>
                                            <p:cond delay="0"/>
                                          </p:stCondLst>
                                        </p:cTn>
                                        <p:tgtEl>
                                          <p:spTgt spid="32"/>
                                        </p:tgtEl>
                                        <p:attrNameLst>
                                          <p:attrName>style.visibility</p:attrName>
                                        </p:attrNameLst>
                                      </p:cBhvr>
                                      <p:to>
                                        <p:strVal val="visible"/>
                                      </p:to>
                                    </p:set>
                                  </p:childTnLst>
                                </p:cTn>
                              </p:par>
                              <p:par>
                                <p:cTn id="17" presetID="3" presetClass="emph" presetSubtype="2" fill="hold" grpId="0" nodeType="withEffect">
                                  <p:stCondLst>
                                    <p:cond delay="0"/>
                                  </p:stCondLst>
                                  <p:childTnLst>
                                    <p:animClr clrSpc="rgb" dir="cw">
                                      <p:cBhvr override="childStyle">
                                        <p:cTn id="18" dur="2000" fill="hold"/>
                                        <p:tgtEl>
                                          <p:spTgt spid="32"/>
                                        </p:tgtEl>
                                        <p:attrNameLst>
                                          <p:attrName>style.color</p:attrName>
                                        </p:attrNameLst>
                                      </p:cBhvr>
                                      <p:to>
                                        <a:srgbClr val="420EA0"/>
                                      </p:to>
                                    </p:animClr>
                                  </p:childTnLst>
                                </p:cTn>
                              </p:par>
                            </p:childTnLst>
                          </p:cTn>
                        </p:par>
                        <p:par>
                          <p:cTn id="19" fill="hold">
                            <p:stCondLst>
                              <p:cond delay="6060"/>
                            </p:stCondLst>
                            <p:childTnLst>
                              <p:par>
                                <p:cTn id="20" presetID="1" presetClass="entr" presetSubtype="0" fill="hold" nodeType="afterEffect">
                                  <p:stCondLst>
                                    <p:cond delay="0"/>
                                  </p:stCondLst>
                                  <p:childTnLst>
                                    <p:set>
                                      <p:cBhvr>
                                        <p:cTn id="21" dur="1" fill="hold">
                                          <p:stCondLst>
                                            <p:cond delay="0"/>
                                          </p:stCondLst>
                                        </p:cTn>
                                        <p:tgtEl>
                                          <p:spTgt spid="33"/>
                                        </p:tgtEl>
                                        <p:attrNameLst>
                                          <p:attrName>style.visibility</p:attrName>
                                        </p:attrNameLst>
                                      </p:cBhvr>
                                      <p:to>
                                        <p:strVal val="visible"/>
                                      </p:to>
                                    </p:set>
                                  </p:childTnLst>
                                </p:cTn>
                              </p:par>
                            </p:childTnLst>
                          </p:cTn>
                        </p:par>
                        <p:par>
                          <p:cTn id="22" fill="hold">
                            <p:stCondLst>
                              <p:cond delay="6060"/>
                            </p:stCondLst>
                            <p:childTnLst>
                              <p:par>
                                <p:cTn id="23" presetID="1" presetClass="entr" presetSubtype="0" fill="hold" grpId="0" nodeType="afterEffect">
                                  <p:stCondLst>
                                    <p:cond delay="1000"/>
                                  </p:stCondLst>
                                  <p:childTnLst>
                                    <p:set>
                                      <p:cBhvr>
                                        <p:cTn id="24" dur="1" fill="hold">
                                          <p:stCondLst>
                                            <p:cond delay="0"/>
                                          </p:stCondLst>
                                        </p:cTn>
                                        <p:tgtEl>
                                          <p:spTgt spid="38"/>
                                        </p:tgtEl>
                                        <p:attrNameLst>
                                          <p:attrName>style.visibility</p:attrName>
                                        </p:attrNameLst>
                                      </p:cBhvr>
                                      <p:to>
                                        <p:strVal val="visible"/>
                                      </p:to>
                                    </p:set>
                                  </p:childTnLst>
                                </p:cTn>
                              </p:par>
                            </p:childTnLst>
                          </p:cTn>
                        </p:par>
                        <p:par>
                          <p:cTn id="25" fill="hold">
                            <p:stCondLst>
                              <p:cond delay="7060"/>
                            </p:stCondLst>
                            <p:childTnLst>
                              <p:par>
                                <p:cTn id="26" presetID="1" presetClass="entr" presetSubtype="0" fill="hold" nodeType="afterEffect">
                                  <p:stCondLst>
                                    <p:cond delay="500"/>
                                  </p:stCondLst>
                                  <p:childTnLst>
                                    <p:set>
                                      <p:cBhvr>
                                        <p:cTn id="27" dur="1" fill="hold">
                                          <p:stCondLst>
                                            <p:cond delay="0"/>
                                          </p:stCondLst>
                                        </p:cTn>
                                        <p:tgtEl>
                                          <p:spTgt spid="41"/>
                                        </p:tgtEl>
                                        <p:attrNameLst>
                                          <p:attrName>style.visibility</p:attrName>
                                        </p:attrNameLst>
                                      </p:cBhvr>
                                      <p:to>
                                        <p:strVal val="visible"/>
                                      </p:to>
                                    </p:set>
                                  </p:childTnLst>
                                </p:cTn>
                              </p:par>
                            </p:childTnLst>
                          </p:cTn>
                        </p:par>
                        <p:par>
                          <p:cTn id="28" fill="hold">
                            <p:stCondLst>
                              <p:cond delay="7560"/>
                            </p:stCondLst>
                            <p:childTnLst>
                              <p:par>
                                <p:cTn id="29" presetID="1" presetClass="entr" presetSubtype="0" fill="hold" grpId="0" nodeType="afterEffect">
                                  <p:stCondLst>
                                    <p:cond delay="500"/>
                                  </p:stCondLst>
                                  <p:childTnLst>
                                    <p:set>
                                      <p:cBhvr>
                                        <p:cTn id="30" dur="1" fill="hold">
                                          <p:stCondLst>
                                            <p:cond delay="0"/>
                                          </p:stCondLst>
                                        </p:cTn>
                                        <p:tgtEl>
                                          <p:spTgt spid="43"/>
                                        </p:tgtEl>
                                        <p:attrNameLst>
                                          <p:attrName>style.visibility</p:attrName>
                                        </p:attrNameLst>
                                      </p:cBhvr>
                                      <p:to>
                                        <p:strVal val="visible"/>
                                      </p:to>
                                    </p:set>
                                  </p:childTnLst>
                                </p:cTn>
                              </p:par>
                              <p:par>
                                <p:cTn id="31" presetID="53" presetClass="entr" presetSubtype="16" fill="hold" grpId="1" nodeType="withEffect">
                                  <p:stCondLst>
                                    <p:cond delay="500"/>
                                  </p:stCondLst>
                                  <p:childTnLst>
                                    <p:set>
                                      <p:cBhvr>
                                        <p:cTn id="32" dur="1" fill="hold">
                                          <p:stCondLst>
                                            <p:cond delay="0"/>
                                          </p:stCondLst>
                                        </p:cTn>
                                        <p:tgtEl>
                                          <p:spTgt spid="43"/>
                                        </p:tgtEl>
                                        <p:attrNameLst>
                                          <p:attrName>style.visibility</p:attrName>
                                        </p:attrNameLst>
                                      </p:cBhvr>
                                      <p:to>
                                        <p:strVal val="visible"/>
                                      </p:to>
                                    </p:set>
                                    <p:anim calcmode="lin" valueType="num">
                                      <p:cBhvr>
                                        <p:cTn id="33" dur="500" fill="hold"/>
                                        <p:tgtEl>
                                          <p:spTgt spid="43"/>
                                        </p:tgtEl>
                                        <p:attrNameLst>
                                          <p:attrName>ppt_w</p:attrName>
                                        </p:attrNameLst>
                                      </p:cBhvr>
                                      <p:tavLst>
                                        <p:tav tm="0">
                                          <p:val>
                                            <p:fltVal val="0"/>
                                          </p:val>
                                        </p:tav>
                                        <p:tav tm="100000">
                                          <p:val>
                                            <p:strVal val="#ppt_w"/>
                                          </p:val>
                                        </p:tav>
                                      </p:tavLst>
                                    </p:anim>
                                    <p:anim calcmode="lin" valueType="num">
                                      <p:cBhvr>
                                        <p:cTn id="34" dur="500" fill="hold"/>
                                        <p:tgtEl>
                                          <p:spTgt spid="43"/>
                                        </p:tgtEl>
                                        <p:attrNameLst>
                                          <p:attrName>ppt_h</p:attrName>
                                        </p:attrNameLst>
                                      </p:cBhvr>
                                      <p:tavLst>
                                        <p:tav tm="0">
                                          <p:val>
                                            <p:fltVal val="0"/>
                                          </p:val>
                                        </p:tav>
                                        <p:tav tm="100000">
                                          <p:val>
                                            <p:strVal val="#ppt_h"/>
                                          </p:val>
                                        </p:tav>
                                      </p:tavLst>
                                    </p:anim>
                                    <p:animEffect transition="in" filter="fade">
                                      <p:cBhvr>
                                        <p:cTn id="35"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2" grpId="1"/>
      <p:bldP spid="38" grpId="0" animBg="1"/>
      <p:bldP spid="43" grpId="0"/>
      <p:bldP spid="43" grpId="1"/>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631842" y="471712"/>
            <a:ext cx="5512157" cy="1091821"/>
          </a:xfrm>
        </p:spPr>
        <p:txBody>
          <a:bodyPr>
            <a:noAutofit/>
          </a:bodyPr>
          <a:lstStyle/>
          <a:p>
            <a:r>
              <a:rPr lang="ar-SA" sz="6600" b="1" dirty="0">
                <a:solidFill>
                  <a:srgbClr val="FF0000"/>
                </a:solidFill>
                <a:latin typeface="Arial Rounded MT Bold" panose="020F0704030504030204" pitchFamily="34" charset="0"/>
                <a:cs typeface="Akhbar MT" pitchFamily="2" charset="-78"/>
              </a:rPr>
              <a:t>الاجهاض المتكرر</a:t>
            </a:r>
            <a:endParaRPr lang="en-US" sz="6600" b="1" dirty="0">
              <a:solidFill>
                <a:srgbClr val="FF0000"/>
              </a:solidFill>
              <a:latin typeface="Arial Rounded MT Bold" panose="020F0704030504030204" pitchFamily="34" charset="0"/>
              <a:cs typeface="Akhbar MT" pitchFamily="2" charset="-78"/>
            </a:endParaRPr>
          </a:p>
        </p:txBody>
      </p:sp>
      <p:sp>
        <p:nvSpPr>
          <p:cNvPr id="3" name="Subtitle 2"/>
          <p:cNvSpPr>
            <a:spLocks noGrp="1"/>
          </p:cNvSpPr>
          <p:nvPr>
            <p:ph type="subTitle" idx="1"/>
          </p:nvPr>
        </p:nvSpPr>
        <p:spPr>
          <a:xfrm>
            <a:off x="3246783" y="2176531"/>
            <a:ext cx="7821551" cy="2917983"/>
          </a:xfrm>
        </p:spPr>
        <p:txBody>
          <a:bodyPr>
            <a:normAutofit fontScale="92500" lnSpcReduction="10000"/>
          </a:bodyPr>
          <a:lstStyle/>
          <a:p>
            <a:pPr marL="571500" indent="-571500" algn="just" rtl="1">
              <a:buFont typeface="Wingdings" panose="05000000000000000000" pitchFamily="2" charset="2"/>
              <a:buChar char="q"/>
            </a:pPr>
            <a:r>
              <a:rPr lang="ar-SA" sz="3600" b="1" dirty="0">
                <a:solidFill>
                  <a:schemeClr val="accent1">
                    <a:lumMod val="50000"/>
                  </a:schemeClr>
                </a:solidFill>
                <a:latin typeface="Baskerville Old Face" panose="02020602080505020303" pitchFamily="18" charset="0"/>
              </a:rPr>
              <a:t>الاجهاض (الإسقاط ) المتكرر: هو الإسقاط قبل الأسبوع (20) من الحمل ثلاث مرات متتالية أو أكثر.</a:t>
            </a:r>
          </a:p>
          <a:p>
            <a:pPr marL="571500" indent="-571500" algn="just" rtl="1">
              <a:buFont typeface="Wingdings" panose="05000000000000000000" pitchFamily="2" charset="2"/>
              <a:buChar char="q"/>
            </a:pPr>
            <a:endParaRPr lang="ar-SA" sz="3600" b="1" dirty="0">
              <a:solidFill>
                <a:schemeClr val="accent1">
                  <a:lumMod val="50000"/>
                </a:schemeClr>
              </a:solidFill>
              <a:latin typeface="Baskerville Old Face" panose="02020602080505020303" pitchFamily="18" charset="0"/>
            </a:endParaRPr>
          </a:p>
          <a:p>
            <a:pPr marL="571500" indent="-571500" algn="just" rtl="1">
              <a:buFont typeface="Wingdings" panose="05000000000000000000" pitchFamily="2" charset="2"/>
              <a:buChar char="q"/>
            </a:pPr>
            <a:r>
              <a:rPr lang="ar-SA" sz="3600" b="1" dirty="0">
                <a:solidFill>
                  <a:schemeClr val="accent1">
                    <a:lumMod val="50000"/>
                  </a:schemeClr>
                </a:solidFill>
                <a:latin typeface="Baskerville Old Face" panose="02020602080505020303" pitchFamily="18" charset="0"/>
              </a:rPr>
              <a:t>هي مشكلة تعاني منها ما نسبته </a:t>
            </a:r>
            <a:r>
              <a:rPr lang="ar-SA" sz="3600" b="1" dirty="0">
                <a:solidFill>
                  <a:srgbClr val="FF0000"/>
                </a:solidFill>
                <a:latin typeface="Baskerville Old Face" panose="02020602080505020303" pitchFamily="18" charset="0"/>
              </a:rPr>
              <a:t>3 % </a:t>
            </a:r>
            <a:r>
              <a:rPr lang="ar-SA" sz="3600" b="1" dirty="0">
                <a:solidFill>
                  <a:schemeClr val="accent1">
                    <a:lumMod val="50000"/>
                  </a:schemeClr>
                </a:solidFill>
                <a:latin typeface="Baskerville Old Face" panose="02020602080505020303" pitchFamily="18" charset="0"/>
              </a:rPr>
              <a:t>من السيدات</a:t>
            </a:r>
            <a:r>
              <a:rPr lang="ar-JO" sz="3600" b="1" dirty="0">
                <a:solidFill>
                  <a:schemeClr val="accent1">
                    <a:lumMod val="50000"/>
                  </a:schemeClr>
                </a:solidFill>
                <a:latin typeface="Baskerville Old Face" panose="02020602080505020303" pitchFamily="18" charset="0"/>
              </a:rPr>
              <a:t>،</a:t>
            </a:r>
            <a:r>
              <a:rPr lang="ar-SA" sz="3600" b="1" dirty="0">
                <a:solidFill>
                  <a:schemeClr val="accent1">
                    <a:lumMod val="50000"/>
                  </a:schemeClr>
                </a:solidFill>
                <a:latin typeface="Baskerville Old Face" panose="02020602080505020303" pitchFamily="18" charset="0"/>
              </a:rPr>
              <a:t>وتزداد مع زيادة العمر </a:t>
            </a:r>
            <a:r>
              <a:rPr lang="ar-SA" sz="3600" b="1" dirty="0">
                <a:solidFill>
                  <a:srgbClr val="FF0000"/>
                </a:solidFill>
                <a:latin typeface="Baskerville Old Face" panose="02020602080505020303" pitchFamily="18" charset="0"/>
              </a:rPr>
              <a:t>فوق (35) </a:t>
            </a:r>
            <a:r>
              <a:rPr lang="ar-SA" sz="3600" b="1" dirty="0">
                <a:solidFill>
                  <a:schemeClr val="accent1">
                    <a:lumMod val="50000"/>
                  </a:schemeClr>
                </a:solidFill>
                <a:latin typeface="Baskerville Old Face" panose="02020602080505020303" pitchFamily="18" charset="0"/>
              </a:rPr>
              <a:t>عاما</a:t>
            </a:r>
            <a:r>
              <a:rPr lang="ar-JO" sz="3600" b="1" dirty="0">
                <a:solidFill>
                  <a:schemeClr val="accent1">
                    <a:lumMod val="50000"/>
                  </a:schemeClr>
                </a:solidFill>
              </a:rPr>
              <a:t>.</a:t>
            </a:r>
            <a:endParaRPr lang="en-US" sz="3600" b="1" dirty="0">
              <a:solidFill>
                <a:schemeClr val="accent1">
                  <a:lumMod val="50000"/>
                </a:schemeClr>
              </a:solidFill>
            </a:endParaRPr>
          </a:p>
        </p:txBody>
      </p:sp>
      <p:pic>
        <p:nvPicPr>
          <p:cNvPr id="4" name="Picture 3">
            <a:extLst>
              <a:ext uri="{FF2B5EF4-FFF2-40B4-BE49-F238E27FC236}">
                <a16:creationId xmlns:a16="http://schemas.microsoft.com/office/drawing/2014/main" id="{C30692A5-E2A2-48A1-86EE-432E78048446}"/>
              </a:ext>
            </a:extLst>
          </p:cNvPr>
          <p:cNvPicPr>
            <a:picLocks noChangeAspect="1"/>
          </p:cNvPicPr>
          <p:nvPr/>
        </p:nvPicPr>
        <p:blipFill>
          <a:blip r:embed="rId2"/>
          <a:stretch>
            <a:fillRect/>
          </a:stretch>
        </p:blipFill>
        <p:spPr>
          <a:xfrm>
            <a:off x="112435" y="3635522"/>
            <a:ext cx="2789833" cy="3215946"/>
          </a:xfrm>
          <a:prstGeom prst="rect">
            <a:avLst/>
          </a:prstGeom>
        </p:spPr>
      </p:pic>
      <p:pic>
        <p:nvPicPr>
          <p:cNvPr id="5" name="Picture 2" descr="نتيجة بحث الصور عن الاجهاض المتكرر">
            <a:extLst>
              <a:ext uri="{FF2B5EF4-FFF2-40B4-BE49-F238E27FC236}">
                <a16:creationId xmlns:a16="http://schemas.microsoft.com/office/drawing/2014/main" id="{5E9BCC57-A531-4CD7-97FE-1989001D40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775" y="213054"/>
            <a:ext cx="2086019" cy="321594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BD7A4F9C-7528-42DA-B189-0B17D0194C9F}"/>
              </a:ext>
            </a:extLst>
          </p:cNvPr>
          <p:cNvPicPr>
            <a:picLocks noChangeAspect="1"/>
          </p:cNvPicPr>
          <p:nvPr/>
        </p:nvPicPr>
        <p:blipFill>
          <a:blip r:embed="rId2"/>
          <a:stretch>
            <a:fillRect/>
          </a:stretch>
        </p:blipFill>
        <p:spPr>
          <a:xfrm>
            <a:off x="112435" y="3642054"/>
            <a:ext cx="2789833" cy="3215946"/>
          </a:xfrm>
          <a:prstGeom prst="rect">
            <a:avLst/>
          </a:prstGeom>
        </p:spPr>
      </p:pic>
      <p:pic>
        <p:nvPicPr>
          <p:cNvPr id="7" name="Picture 2" descr="نتيجة بحث الصور عن الاجهاض المتكرر">
            <a:extLst>
              <a:ext uri="{FF2B5EF4-FFF2-40B4-BE49-F238E27FC236}">
                <a16:creationId xmlns:a16="http://schemas.microsoft.com/office/drawing/2014/main" id="{942A1407-CD43-4682-AB6A-192F06445F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775" y="219586"/>
            <a:ext cx="2086019" cy="32159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7819448"/>
      </p:ext>
    </p:extLst>
  </p:cSld>
  <p:clrMapOvr>
    <a:masterClrMapping/>
  </p:clrMapOvr>
  <p:transition spd="slow" advTm="11269">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fill="remove" grpId="0" nodeType="withEffect">
                                  <p:stCondLst>
                                    <p:cond delay="0"/>
                                  </p:stCondLst>
                                  <p:childTnLst>
                                    <p:animClr clrSpc="rgb" dir="cw">
                                      <p:cBhvr override="childStyle">
                                        <p:cTn id="6" dur="250" autoRev="1" fill="remove"/>
                                        <p:tgtEl>
                                          <p:spTgt spid="2"/>
                                        </p:tgtEl>
                                        <p:attrNameLst>
                                          <p:attrName>style.color</p:attrName>
                                        </p:attrNameLst>
                                      </p:cBhvr>
                                      <p:to>
                                        <a:schemeClr val="bg1"/>
                                      </p:to>
                                    </p:animClr>
                                    <p:animClr clrSpc="rgb" dir="cw">
                                      <p:cBhvr>
                                        <p:cTn id="7" dur="250" autoRev="1" fill="remove"/>
                                        <p:tgtEl>
                                          <p:spTgt spid="2"/>
                                        </p:tgtEl>
                                        <p:attrNameLst>
                                          <p:attrName>fillcolor</p:attrName>
                                        </p:attrNameLst>
                                      </p:cBhvr>
                                      <p:to>
                                        <a:schemeClr val="bg1"/>
                                      </p:to>
                                    </p:animClr>
                                    <p:set>
                                      <p:cBhvr>
                                        <p:cTn id="8" dur="250" autoRev="1" fill="remove"/>
                                        <p:tgtEl>
                                          <p:spTgt spid="2"/>
                                        </p:tgtEl>
                                        <p:attrNameLst>
                                          <p:attrName>fill.type</p:attrName>
                                        </p:attrNameLst>
                                      </p:cBhvr>
                                      <p:to>
                                        <p:strVal val="solid"/>
                                      </p:to>
                                    </p:set>
                                    <p:set>
                                      <p:cBhvr>
                                        <p:cTn id="9" dur="250" autoRev="1" fill="remove"/>
                                        <p:tgtEl>
                                          <p:spTgt spid="2"/>
                                        </p:tgtEl>
                                        <p:attrNameLst>
                                          <p:attrName>fill.on</p:attrName>
                                        </p:attrNameLst>
                                      </p:cBhvr>
                                      <p:to>
                                        <p:strVal val="true"/>
                                      </p:to>
                                    </p:set>
                                  </p:childTnLst>
                                </p:cTn>
                              </p:par>
                              <p:par>
                                <p:cTn id="10" presetID="1"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par>
                          <p:cTn id="14" fill="hold">
                            <p:stCondLst>
                              <p:cond delay="500"/>
                            </p:stCondLst>
                            <p:childTnLst>
                              <p:par>
                                <p:cTn id="15" presetID="42" presetClass="entr" presetSubtype="0" fill="hold" grpId="0" nodeType="after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1000"/>
                                        <p:tgtEl>
                                          <p:spTgt spid="3">
                                            <p:txEl>
                                              <p:pRg st="0" end="0"/>
                                            </p:txEl>
                                          </p:spTgt>
                                        </p:tgtEl>
                                      </p:cBhvr>
                                    </p:animEffect>
                                    <p:anim calcmode="lin" valueType="num">
                                      <p:cBhvr>
                                        <p:cTn id="1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20" fill="hold">
                            <p:stCondLst>
                              <p:cond delay="1500"/>
                            </p:stCondLst>
                            <p:childTnLst>
                              <p:par>
                                <p:cTn id="21" presetID="42" presetClass="entr" presetSubtype="0" fill="hold" grpId="0" nodeType="after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1000"/>
                                        <p:tgtEl>
                                          <p:spTgt spid="3">
                                            <p:txEl>
                                              <p:pRg st="2" end="2"/>
                                            </p:txEl>
                                          </p:spTgt>
                                        </p:tgtEl>
                                      </p:cBhvr>
                                    </p:animEffect>
                                    <p:anim calcmode="lin" valueType="num">
                                      <p:cBhvr>
                                        <p:cTn id="2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52E1768-9181-44F9-9CC5-E4BD36642C13}"/>
              </a:ext>
            </a:extLst>
          </p:cNvPr>
          <p:cNvSpPr/>
          <p:nvPr/>
        </p:nvSpPr>
        <p:spPr>
          <a:xfrm>
            <a:off x="1800524" y="2502878"/>
            <a:ext cx="8300670" cy="1323439"/>
          </a:xfrm>
          <a:prstGeom prst="rect">
            <a:avLst/>
          </a:prstGeom>
          <a:noFill/>
        </p:spPr>
        <p:txBody>
          <a:bodyPr wrap="none" lIns="91440" tIns="45720" rIns="91440" bIns="45720">
            <a:spAutoFit/>
          </a:bodyPr>
          <a:lstStyle/>
          <a:p>
            <a:pPr algn="ctr"/>
            <a:r>
              <a:rPr lang="ar-SA" sz="8000" b="1" dirty="0">
                <a:ln w="12700">
                  <a:solidFill>
                    <a:schemeClr val="accent1"/>
                  </a:solidFill>
                  <a:prstDash val="solid"/>
                </a:ln>
                <a:solidFill>
                  <a:srgbClr val="C00000"/>
                </a:solidFill>
                <a:effectLst>
                  <a:outerShdw dist="38100" dir="2640000" algn="bl" rotWithShape="0">
                    <a:schemeClr val="accent1"/>
                  </a:outerShdw>
                </a:effectLst>
              </a:rPr>
              <a:t>أسباب الإجهاض المتكرر</a:t>
            </a:r>
            <a:endParaRPr lang="en-US" sz="8000" b="1" dirty="0">
              <a:ln w="12700">
                <a:solidFill>
                  <a:schemeClr val="accent1"/>
                </a:solidFill>
                <a:prstDash val="solid"/>
              </a:ln>
              <a:solidFill>
                <a:srgbClr val="C00000"/>
              </a:solidFill>
              <a:effectLst>
                <a:outerShdw dist="38100" dir="2640000" algn="bl" rotWithShape="0">
                  <a:schemeClr val="accent1"/>
                </a:outerShdw>
              </a:effectLst>
            </a:endParaRPr>
          </a:p>
        </p:txBody>
      </p:sp>
      <p:pic>
        <p:nvPicPr>
          <p:cNvPr id="3" name="Picture 2" descr="Related image">
            <a:extLst>
              <a:ext uri="{FF2B5EF4-FFF2-40B4-BE49-F238E27FC236}">
                <a16:creationId xmlns:a16="http://schemas.microsoft.com/office/drawing/2014/main" id="{B97F8A6D-232D-4305-B4F9-AF3D3AC8651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5096" y="140335"/>
            <a:ext cx="1679965" cy="217575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Related image">
            <a:extLst>
              <a:ext uri="{FF2B5EF4-FFF2-40B4-BE49-F238E27FC236}">
                <a16:creationId xmlns:a16="http://schemas.microsoft.com/office/drawing/2014/main" id="{F3CE6175-DCB0-4D5A-A55B-2E7962FAAEFA}"/>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2090806" y="558292"/>
            <a:ext cx="1838765" cy="194458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Image result for hormones in recurrent abortion">
            <a:extLst>
              <a:ext uri="{FF2B5EF4-FFF2-40B4-BE49-F238E27FC236}">
                <a16:creationId xmlns:a16="http://schemas.microsoft.com/office/drawing/2014/main" id="{5A2FA87B-F268-43DA-9A5F-B9734A37B3E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81322" y="4902103"/>
            <a:ext cx="2610678" cy="192329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Image result for toxoplasmosis">
            <a:extLst>
              <a:ext uri="{FF2B5EF4-FFF2-40B4-BE49-F238E27FC236}">
                <a16:creationId xmlns:a16="http://schemas.microsoft.com/office/drawing/2014/main" id="{DE92E027-D607-4DAA-8D80-CD378CF344F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3432" y="5230771"/>
            <a:ext cx="3498573" cy="148689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Image result for smoking pregnant women">
            <a:extLst>
              <a:ext uri="{FF2B5EF4-FFF2-40B4-BE49-F238E27FC236}">
                <a16:creationId xmlns:a16="http://schemas.microsoft.com/office/drawing/2014/main" id="{72486091-BBE2-4B49-B9D6-371547FEAF02}"/>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811857" y="338670"/>
            <a:ext cx="2592781" cy="194458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A825C47B-EFC7-4A94-8201-B9A89D301F9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25316" y="60463"/>
            <a:ext cx="3377676" cy="2288419"/>
          </a:xfrm>
          <a:prstGeom prst="rect">
            <a:avLst/>
          </a:prstGeom>
        </p:spPr>
      </p:pic>
      <p:pic>
        <p:nvPicPr>
          <p:cNvPr id="10" name="Picture 2" descr="Image result for antibody">
            <a:extLst>
              <a:ext uri="{FF2B5EF4-FFF2-40B4-BE49-F238E27FC236}">
                <a16:creationId xmlns:a16="http://schemas.microsoft.com/office/drawing/2014/main" id="{948DDC73-BDF6-475E-AF2C-38AD5992E56E}"/>
              </a:ext>
            </a:extLst>
          </p:cNvPr>
          <p:cNvPicPr>
            <a:picLocks noChangeAspect="1" noChangeArrowheads="1"/>
          </p:cNvPicPr>
          <p:nvPr/>
        </p:nvPicPr>
        <p:blipFill>
          <a:blip r:embed="rId9">
            <a:clrChange>
              <a:clrFrom>
                <a:srgbClr val="000000">
                  <a:alpha val="0"/>
                </a:srgbClr>
              </a:clrFrom>
              <a:clrTo>
                <a:srgbClr val="000000">
                  <a:alpha val="0"/>
                </a:srgbClr>
              </a:clrTo>
            </a:clrChange>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2436478" y="3885563"/>
            <a:ext cx="3377676" cy="208865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mage result for protein c">
            <a:extLst>
              <a:ext uri="{FF2B5EF4-FFF2-40B4-BE49-F238E27FC236}">
                <a16:creationId xmlns:a16="http://schemas.microsoft.com/office/drawing/2014/main" id="{2EC111E5-1B8D-44F6-A46F-12FD2166FD00}"/>
              </a:ext>
            </a:extLst>
          </p:cNvPr>
          <p:cNvPicPr>
            <a:picLocks noChangeAspect="1" noChangeArrowheads="1"/>
          </p:cNvPicPr>
          <p:nvPr/>
        </p:nvPicPr>
        <p:blipFill>
          <a:blip r:embed="rId10">
            <a:clrChange>
              <a:clrFrom>
                <a:srgbClr val="FFFEF6"/>
              </a:clrFrom>
              <a:clrTo>
                <a:srgbClr val="FFFEF6">
                  <a:alpha val="0"/>
                </a:srgbClr>
              </a:clrTo>
            </a:clrChange>
            <a:extLst>
              <a:ext uri="{BEBA8EAE-BF5A-486C-A8C5-ECC9F3942E4B}">
                <a14:imgProps xmlns:a14="http://schemas.microsoft.com/office/drawing/2010/main">
                  <a14:imgLayer r:embed="rId11">
                    <a14:imgEffect>
                      <a14:colorTemperature colorTemp="7200"/>
                    </a14:imgEffect>
                  </a14:imgLayer>
                </a14:imgProps>
              </a:ext>
              <a:ext uri="{28A0092B-C50C-407E-A947-70E740481C1C}">
                <a14:useLocalDpi xmlns:a14="http://schemas.microsoft.com/office/drawing/2010/main" val="0"/>
              </a:ext>
            </a:extLst>
          </a:blip>
          <a:srcRect/>
          <a:stretch>
            <a:fillRect/>
          </a:stretch>
        </p:blipFill>
        <p:spPr bwMode="auto">
          <a:xfrm>
            <a:off x="5253541" y="4339516"/>
            <a:ext cx="4148299" cy="20886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0658514"/>
      </p:ext>
    </p:extLst>
  </p:cSld>
  <p:clrMapOvr>
    <a:masterClrMapping/>
  </p:clrMapOvr>
  <p:transition spd="med" advTm="6219">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mph" presetSubtype="0" fill="remove" nodeType="withEffect">
                                  <p:stCondLst>
                                    <p:cond delay="0"/>
                                  </p:stCondLst>
                                  <p:childTnLst>
                                    <p:animClr clrSpc="rgb" dir="cw">
                                      <p:cBhvr override="childStyle">
                                        <p:cTn id="6" dur="1000" fill="hold"/>
                                        <p:tgtEl>
                                          <p:spTgt spid="4">
                                            <p:txEl>
                                              <p:pRg st="0" end="0"/>
                                            </p:txEl>
                                          </p:spTgt>
                                        </p:tgtEl>
                                        <p:attrNameLst>
                                          <p:attrName>style.color</p:attrName>
                                        </p:attrNameLst>
                                      </p:cBhvr>
                                      <p:to>
                                        <a:srgbClr val="A8D08D"/>
                                      </p:to>
                                    </p:animClr>
                                    <p:animClr clrSpc="rgb" dir="cw">
                                      <p:cBhvr>
                                        <p:cTn id="7" dur="1000" fill="hold"/>
                                        <p:tgtEl>
                                          <p:spTgt spid="4">
                                            <p:txEl>
                                              <p:pRg st="0" end="0"/>
                                            </p:txEl>
                                          </p:spTgt>
                                        </p:tgtEl>
                                        <p:attrNameLst>
                                          <p:attrName>fillcolor</p:attrName>
                                        </p:attrNameLst>
                                      </p:cBhvr>
                                      <p:to>
                                        <a:srgbClr val="A8D08D"/>
                                      </p:to>
                                    </p:animClr>
                                    <p:set>
                                      <p:cBhvr>
                                        <p:cTn id="8" dur="1000" fill="hold"/>
                                        <p:tgtEl>
                                          <p:spTgt spid="4">
                                            <p:txEl>
                                              <p:pRg st="0" end="0"/>
                                            </p:txEl>
                                          </p:spTgt>
                                        </p:tgtEl>
                                        <p:attrNameLst>
                                          <p:attrName>fill.type</p:attrName>
                                        </p:attrNameLst>
                                      </p:cBhvr>
                                      <p:to>
                                        <p:strVal val="solid"/>
                                      </p:to>
                                    </p:set>
                                    <p:set>
                                      <p:cBhvr>
                                        <p:cTn id="9" dur="1000" fill="hold"/>
                                        <p:tgtEl>
                                          <p:spTgt spid="4">
                                            <p:txEl>
                                              <p:pRg st="0" end="0"/>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867437" y="412124"/>
            <a:ext cx="8140921" cy="884978"/>
          </a:xfrm>
        </p:spPr>
        <p:txBody>
          <a:bodyPr>
            <a:noAutofit/>
          </a:bodyPr>
          <a:lstStyle/>
          <a:p>
            <a:pPr rtl="1"/>
            <a:r>
              <a:rPr lang="ar-JO" sz="4800" b="1" dirty="0">
                <a:solidFill>
                  <a:schemeClr val="accent2">
                    <a:lumMod val="50000"/>
                  </a:schemeClr>
                </a:solidFill>
              </a:rPr>
              <a:t>ال</a:t>
            </a:r>
            <a:r>
              <a:rPr lang="ar-SA" sz="4800" b="1" dirty="0">
                <a:solidFill>
                  <a:schemeClr val="accent2">
                    <a:lumMod val="50000"/>
                  </a:schemeClr>
                </a:solidFill>
              </a:rPr>
              <a:t>أسباب </a:t>
            </a:r>
            <a:r>
              <a:rPr lang="ar-JO" sz="4800" b="1" dirty="0">
                <a:solidFill>
                  <a:schemeClr val="accent2">
                    <a:lumMod val="50000"/>
                  </a:schemeClr>
                </a:solidFill>
              </a:rPr>
              <a:t>ال</a:t>
            </a:r>
            <a:r>
              <a:rPr lang="ar-SA" sz="4800" b="1" dirty="0">
                <a:solidFill>
                  <a:schemeClr val="accent2">
                    <a:lumMod val="50000"/>
                  </a:schemeClr>
                </a:solidFill>
              </a:rPr>
              <a:t>وراثية</a:t>
            </a:r>
            <a:r>
              <a:rPr lang="ar-JO" sz="4800" b="1" dirty="0">
                <a:solidFill>
                  <a:schemeClr val="accent2">
                    <a:lumMod val="50000"/>
                  </a:schemeClr>
                </a:solidFill>
              </a:rPr>
              <a:t> </a:t>
            </a:r>
            <a:r>
              <a:rPr lang="ar-SA" sz="4800" b="1" dirty="0">
                <a:solidFill>
                  <a:schemeClr val="accent2">
                    <a:lumMod val="50000"/>
                  </a:schemeClr>
                </a:solidFill>
              </a:rPr>
              <a:t>ل</a:t>
            </a:r>
            <a:r>
              <a:rPr lang="ar-JO" sz="4800" b="1" dirty="0">
                <a:solidFill>
                  <a:schemeClr val="accent2">
                    <a:lumMod val="50000"/>
                  </a:schemeClr>
                </a:solidFill>
              </a:rPr>
              <a:t>ل</a:t>
            </a:r>
            <a:r>
              <a:rPr lang="ar-SA" sz="4800" b="1" dirty="0">
                <a:solidFill>
                  <a:schemeClr val="accent2">
                    <a:lumMod val="50000"/>
                  </a:schemeClr>
                </a:solidFill>
              </a:rPr>
              <a:t>اجهاض المتكرر</a:t>
            </a:r>
            <a:endParaRPr lang="en-US" sz="4800" b="1" dirty="0">
              <a:solidFill>
                <a:schemeClr val="accent2">
                  <a:lumMod val="50000"/>
                </a:schemeClr>
              </a:solidFill>
            </a:endParaRPr>
          </a:p>
        </p:txBody>
      </p:sp>
      <p:sp>
        <p:nvSpPr>
          <p:cNvPr id="3" name="Subtitle 2"/>
          <p:cNvSpPr>
            <a:spLocks noGrp="1"/>
          </p:cNvSpPr>
          <p:nvPr>
            <p:ph type="subTitle" idx="1"/>
          </p:nvPr>
        </p:nvSpPr>
        <p:spPr>
          <a:xfrm>
            <a:off x="3843130" y="2051289"/>
            <a:ext cx="7432195" cy="4394587"/>
          </a:xfrm>
        </p:spPr>
        <p:txBody>
          <a:bodyPr>
            <a:normAutofit fontScale="92500"/>
          </a:bodyPr>
          <a:lstStyle/>
          <a:p>
            <a:pPr marL="685800" indent="-685800" algn="r" rtl="1">
              <a:buFont typeface="Wingdings" panose="05000000000000000000" pitchFamily="2" charset="2"/>
              <a:buChar char="§"/>
            </a:pPr>
            <a:r>
              <a:rPr lang="ar-SA" sz="4700" b="1" dirty="0">
                <a:solidFill>
                  <a:schemeClr val="accent6">
                    <a:lumMod val="50000"/>
                  </a:schemeClr>
                </a:solidFill>
              </a:rPr>
              <a:t>وهي خلل في الكروموسومات لدى أحد الزوجين أو كليهما وتتسبب في: </a:t>
            </a:r>
            <a:endParaRPr lang="ar-JO" sz="4700" b="1" dirty="0">
              <a:solidFill>
                <a:schemeClr val="accent6">
                  <a:lumMod val="50000"/>
                </a:schemeClr>
              </a:solidFill>
            </a:endParaRPr>
          </a:p>
          <a:p>
            <a:pPr marL="685800" indent="-685800" algn="r" rtl="1">
              <a:buFont typeface="Wingdings" panose="05000000000000000000" pitchFamily="2" charset="2"/>
              <a:buChar char="ü"/>
            </a:pPr>
            <a:r>
              <a:rPr lang="ar-SA" sz="4700" b="1" dirty="0">
                <a:solidFill>
                  <a:schemeClr val="accent6">
                    <a:lumMod val="50000"/>
                  </a:schemeClr>
                </a:solidFill>
              </a:rPr>
              <a:t>70 % من إسقاطات الثلث الأول </a:t>
            </a:r>
            <a:endParaRPr lang="ar-JO" sz="4700" b="1" dirty="0">
              <a:solidFill>
                <a:schemeClr val="accent6">
                  <a:lumMod val="50000"/>
                </a:schemeClr>
              </a:solidFill>
            </a:endParaRPr>
          </a:p>
          <a:p>
            <a:pPr marL="685800" indent="-685800" algn="r" rtl="1">
              <a:buFont typeface="Wingdings" panose="05000000000000000000" pitchFamily="2" charset="2"/>
              <a:buChar char="ü"/>
            </a:pPr>
            <a:r>
              <a:rPr lang="ar-SA" sz="4700" b="1" dirty="0">
                <a:solidFill>
                  <a:schemeClr val="accent6">
                    <a:lumMod val="50000"/>
                  </a:schemeClr>
                </a:solidFill>
              </a:rPr>
              <a:t>30 % من إسقاطات الثلث الثاني </a:t>
            </a:r>
            <a:endParaRPr lang="ar-JO" sz="4700" b="1" dirty="0">
              <a:solidFill>
                <a:schemeClr val="accent6">
                  <a:lumMod val="50000"/>
                </a:schemeClr>
              </a:solidFill>
            </a:endParaRPr>
          </a:p>
          <a:p>
            <a:pPr marL="685800" indent="-685800" algn="r" rtl="1">
              <a:buFont typeface="Wingdings" panose="05000000000000000000" pitchFamily="2" charset="2"/>
              <a:buChar char="ü"/>
            </a:pPr>
            <a:r>
              <a:rPr lang="ar-SA" sz="4700" b="1" dirty="0">
                <a:solidFill>
                  <a:schemeClr val="accent6">
                    <a:lumMod val="50000"/>
                  </a:schemeClr>
                </a:solidFill>
              </a:rPr>
              <a:t>3 % من وفيات الأجنة داخل الرحم </a:t>
            </a:r>
            <a:endParaRPr lang="ar-JO" sz="4700" b="1" dirty="0">
              <a:solidFill>
                <a:schemeClr val="accent6">
                  <a:lumMod val="50000"/>
                </a:schemeClr>
              </a:solidFill>
            </a:endParaRPr>
          </a:p>
        </p:txBody>
      </p:sp>
      <p:pic>
        <p:nvPicPr>
          <p:cNvPr id="1026" name="Picture 2" descr="Related image">
            <a:extLst>
              <a:ext uri="{FF2B5EF4-FFF2-40B4-BE49-F238E27FC236}">
                <a16:creationId xmlns:a16="http://schemas.microsoft.com/office/drawing/2014/main" id="{178BB09B-43D4-4631-A22C-42E928D5EFA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3705" y="1749287"/>
            <a:ext cx="3120887" cy="404191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688453604"/>
      </p:ext>
    </p:extLst>
  </p:cSld>
  <p:clrMapOvr>
    <a:masterClrMapping/>
  </p:clrMapOvr>
  <mc:AlternateContent xmlns:mc="http://schemas.openxmlformats.org/markup-compatibility/2006">
    <mc:Choice xmlns:p14="http://schemas.microsoft.com/office/powerpoint/2010/main" Requires="p14">
      <p:transition spd="slow" p14:dur="1200" advTm="16976">
        <p14:prism/>
      </p:transition>
    </mc:Choice>
    <mc:Fallback>
      <p:transition spd="slow" advTm="1697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par>
                          <p:cTn id="8" fill="hold">
                            <p:stCondLst>
                              <p:cond delay="2000"/>
                            </p:stCondLst>
                            <p:childTnLst>
                              <p:par>
                                <p:cTn id="9" presetID="1" presetClass="entr" presetSubtype="0" fill="hold" nodeType="after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childTnLst>
                          </p:cTn>
                        </p:par>
                        <p:par>
                          <p:cTn id="11" fill="hold">
                            <p:stCondLst>
                              <p:cond delay="2000"/>
                            </p:stCondLst>
                            <p:childTnLst>
                              <p:par>
                                <p:cTn id="12" presetID="16" presetClass="entr" presetSubtype="21" fill="hold" grpId="0"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par>
                          <p:cTn id="15" fill="hold">
                            <p:stCondLst>
                              <p:cond delay="2500"/>
                            </p:stCondLst>
                            <p:childTnLst>
                              <p:par>
                                <p:cTn id="16" presetID="16" presetClass="entr" presetSubtype="21" fill="hold" grpId="0" nodeType="afterEffect">
                                  <p:stCondLst>
                                    <p:cond delay="50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barn(inVertical)">
                                      <p:cBhvr>
                                        <p:cTn id="18" dur="500"/>
                                        <p:tgtEl>
                                          <p:spTgt spid="3">
                                            <p:txEl>
                                              <p:pRg st="1" end="1"/>
                                            </p:txEl>
                                          </p:spTgt>
                                        </p:tgtEl>
                                      </p:cBhvr>
                                    </p:animEffect>
                                  </p:childTnLst>
                                </p:cTn>
                              </p:par>
                            </p:childTnLst>
                          </p:cTn>
                        </p:par>
                        <p:par>
                          <p:cTn id="19" fill="hold">
                            <p:stCondLst>
                              <p:cond delay="3500"/>
                            </p:stCondLst>
                            <p:childTnLst>
                              <p:par>
                                <p:cTn id="20" presetID="16" presetClass="entr" presetSubtype="21" fill="hold" grpId="0" nodeType="after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par>
                          <p:cTn id="23" fill="hold">
                            <p:stCondLst>
                              <p:cond delay="4000"/>
                            </p:stCondLst>
                            <p:childTnLst>
                              <p:par>
                                <p:cTn id="24" presetID="16" presetClass="entr" presetSubtype="21" fill="hold" grpId="0" nodeType="after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arn(inVertical)">
                                      <p:cBhvr>
                                        <p:cTn id="2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67437" y="412124"/>
            <a:ext cx="8140921" cy="884978"/>
          </a:xfrm>
        </p:spPr>
        <p:txBody>
          <a:bodyPr>
            <a:noAutofit/>
          </a:bodyPr>
          <a:lstStyle/>
          <a:p>
            <a:pPr rtl="1"/>
            <a:r>
              <a:rPr lang="ar-JO" sz="4800" b="1" dirty="0">
                <a:solidFill>
                  <a:schemeClr val="accent2">
                    <a:lumMod val="50000"/>
                  </a:schemeClr>
                </a:solidFill>
              </a:rPr>
              <a:t>ال</a:t>
            </a:r>
            <a:r>
              <a:rPr lang="ar-SA" sz="4800" b="1" dirty="0">
                <a:solidFill>
                  <a:schemeClr val="accent2">
                    <a:lumMod val="50000"/>
                  </a:schemeClr>
                </a:solidFill>
              </a:rPr>
              <a:t>أسباب </a:t>
            </a:r>
            <a:r>
              <a:rPr lang="ar-JO" sz="4800" b="1" dirty="0">
                <a:solidFill>
                  <a:schemeClr val="accent2">
                    <a:lumMod val="50000"/>
                  </a:schemeClr>
                </a:solidFill>
              </a:rPr>
              <a:t>ال</a:t>
            </a:r>
            <a:r>
              <a:rPr lang="ar-SA" sz="4800" b="1" dirty="0">
                <a:solidFill>
                  <a:schemeClr val="accent2">
                    <a:lumMod val="50000"/>
                  </a:schemeClr>
                </a:solidFill>
              </a:rPr>
              <a:t>وراثية</a:t>
            </a:r>
            <a:r>
              <a:rPr lang="ar-JO" sz="4800" b="1" dirty="0">
                <a:solidFill>
                  <a:schemeClr val="accent2">
                    <a:lumMod val="50000"/>
                  </a:schemeClr>
                </a:solidFill>
              </a:rPr>
              <a:t> </a:t>
            </a:r>
            <a:r>
              <a:rPr lang="ar-SA" sz="4800" b="1" dirty="0">
                <a:solidFill>
                  <a:schemeClr val="accent2">
                    <a:lumMod val="50000"/>
                  </a:schemeClr>
                </a:solidFill>
              </a:rPr>
              <a:t>ل</a:t>
            </a:r>
            <a:r>
              <a:rPr lang="ar-JO" sz="4800" b="1" dirty="0">
                <a:solidFill>
                  <a:schemeClr val="accent2">
                    <a:lumMod val="50000"/>
                  </a:schemeClr>
                </a:solidFill>
              </a:rPr>
              <a:t>ل</a:t>
            </a:r>
            <a:r>
              <a:rPr lang="ar-SA" sz="4800" b="1" dirty="0">
                <a:solidFill>
                  <a:schemeClr val="accent2">
                    <a:lumMod val="50000"/>
                  </a:schemeClr>
                </a:solidFill>
              </a:rPr>
              <a:t>اجهاض المتكرر</a:t>
            </a:r>
            <a:endParaRPr lang="en-US" sz="4800" b="1" dirty="0">
              <a:solidFill>
                <a:schemeClr val="accent2">
                  <a:lumMod val="50000"/>
                </a:schemeClr>
              </a:solidFill>
            </a:endParaRPr>
          </a:p>
        </p:txBody>
      </p:sp>
      <p:sp>
        <p:nvSpPr>
          <p:cNvPr id="3" name="Subtitle 2"/>
          <p:cNvSpPr>
            <a:spLocks noGrp="1"/>
          </p:cNvSpPr>
          <p:nvPr>
            <p:ph type="subTitle" idx="1"/>
          </p:nvPr>
        </p:nvSpPr>
        <p:spPr>
          <a:xfrm>
            <a:off x="516494" y="1819535"/>
            <a:ext cx="10358651" cy="4073265"/>
          </a:xfrm>
        </p:spPr>
        <p:txBody>
          <a:bodyPr>
            <a:normAutofit/>
          </a:bodyPr>
          <a:lstStyle/>
          <a:p>
            <a:pPr marL="685800" indent="-685800" algn="r" rtl="1">
              <a:buFont typeface="Wingdings" panose="05000000000000000000" pitchFamily="2" charset="2"/>
              <a:buChar char="§"/>
            </a:pPr>
            <a:r>
              <a:rPr lang="ar-SA" sz="4700" b="1" dirty="0">
                <a:solidFill>
                  <a:schemeClr val="accent6">
                    <a:lumMod val="50000"/>
                  </a:schemeClr>
                </a:solidFill>
              </a:rPr>
              <a:t>في هذه الحالة تجرى تحاليل للزوجين وللجنين المجهض في محاولة لإيجاد الخلل </a:t>
            </a:r>
            <a:r>
              <a:rPr lang="ar-SA" sz="4700" b="1" dirty="0" err="1">
                <a:solidFill>
                  <a:schemeClr val="accent6">
                    <a:lumMod val="50000"/>
                  </a:schemeClr>
                </a:solidFill>
              </a:rPr>
              <a:t>الكروموسومي</a:t>
            </a:r>
            <a:r>
              <a:rPr lang="ar-SA" sz="4700" b="1" dirty="0">
                <a:solidFill>
                  <a:schemeClr val="accent6">
                    <a:lumMod val="50000"/>
                  </a:schemeClr>
                </a:solidFill>
              </a:rPr>
              <a:t>.</a:t>
            </a:r>
            <a:br>
              <a:rPr lang="ar-SA" sz="4700" b="1" dirty="0">
                <a:solidFill>
                  <a:schemeClr val="accent6">
                    <a:lumMod val="50000"/>
                  </a:schemeClr>
                </a:solidFill>
              </a:rPr>
            </a:br>
            <a:endParaRPr lang="ar-SA" sz="4700" b="1" dirty="0">
              <a:solidFill>
                <a:schemeClr val="accent6">
                  <a:lumMod val="50000"/>
                </a:schemeClr>
              </a:solidFill>
            </a:endParaRPr>
          </a:p>
          <a:p>
            <a:pPr marL="685800" indent="-685800" algn="r" rtl="1">
              <a:buFont typeface="Wingdings" panose="05000000000000000000" pitchFamily="2" charset="2"/>
              <a:buChar char="§"/>
            </a:pPr>
            <a:r>
              <a:rPr lang="ar-SA" sz="4700" b="1" dirty="0">
                <a:solidFill>
                  <a:schemeClr val="accent6">
                    <a:lumMod val="50000"/>
                  </a:schemeClr>
                </a:solidFill>
              </a:rPr>
              <a:t>إلا أن التحاليل التي تجرى في المختبرات العامة لا تحدد جميع أنواع التشوهات بالكروموسومات </a:t>
            </a:r>
            <a:r>
              <a:rPr lang="ar-SA" sz="4700" b="1" i="1" dirty="0">
                <a:solidFill>
                  <a:schemeClr val="accent6">
                    <a:lumMod val="50000"/>
                  </a:schemeClr>
                </a:solidFill>
              </a:rPr>
              <a:t>.</a:t>
            </a:r>
            <a:endParaRPr lang="en-US" sz="4700" b="1" i="1" dirty="0">
              <a:solidFill>
                <a:schemeClr val="accent6">
                  <a:lumMod val="50000"/>
                </a:schemeClr>
              </a:solidFill>
            </a:endParaRPr>
          </a:p>
          <a:p>
            <a:pPr algn="r"/>
            <a:endParaRPr lang="en-US" b="1" dirty="0">
              <a:solidFill>
                <a:schemeClr val="accent6">
                  <a:lumMod val="50000"/>
                </a:schemeClr>
              </a:solidFill>
            </a:endParaRPr>
          </a:p>
        </p:txBody>
      </p:sp>
      <p:pic>
        <p:nvPicPr>
          <p:cNvPr id="4" name="Picture 2" descr="Related image">
            <a:extLst>
              <a:ext uri="{FF2B5EF4-FFF2-40B4-BE49-F238E27FC236}">
                <a16:creationId xmlns:a16="http://schemas.microsoft.com/office/drawing/2014/main" id="{19191159-0A3D-4DAE-B285-6B2C71827B3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6055" y="339119"/>
            <a:ext cx="941382" cy="12192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96944470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Tm="12353">
        <p15:prstTrans prst="pageCurlDouble"/>
      </p:transition>
    </mc:Choice>
    <mc:Fallback>
      <p:transition spd="slow" advTm="1235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barn(inVertical)">
                                      <p:cBhvr>
                                        <p:cTn id="11"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3"/>
</p:tagLst>
</file>

<file path=ppt/tags/tag2.xml><?xml version="1.0" encoding="utf-8"?>
<p:tagLst xmlns:a="http://schemas.openxmlformats.org/drawingml/2006/main" xmlns:r="http://schemas.openxmlformats.org/officeDocument/2006/relationships" xmlns:p="http://schemas.openxmlformats.org/presentationml/2006/main">
  <p:tag name="TIMING" val="|1.5|3.2"/>
</p:tagLst>
</file>

<file path=ppt/tags/tag3.xml><?xml version="1.0" encoding="utf-8"?>
<p:tagLst xmlns:a="http://schemas.openxmlformats.org/drawingml/2006/main" xmlns:r="http://schemas.openxmlformats.org/officeDocument/2006/relationships" xmlns:p="http://schemas.openxmlformats.org/presentationml/2006/main">
  <p:tag name="TIMING" val="|3.1|0.8|0.7|0.5"/>
</p:tagLst>
</file>

<file path=ppt/tags/tag4.xml><?xml version="1.0" encoding="utf-8"?>
<p:tagLst xmlns:a="http://schemas.openxmlformats.org/drawingml/2006/main" xmlns:r="http://schemas.openxmlformats.org/officeDocument/2006/relationships" xmlns:p="http://schemas.openxmlformats.org/presentationml/2006/main">
  <p:tag name="TIMING" val="|3.5"/>
</p:tagLst>
</file>

<file path=ppt/tags/tag5.xml><?xml version="1.0" encoding="utf-8"?>
<p:tagLst xmlns:a="http://schemas.openxmlformats.org/drawingml/2006/main" xmlns:r="http://schemas.openxmlformats.org/officeDocument/2006/relationships" xmlns:p="http://schemas.openxmlformats.org/presentationml/2006/main">
  <p:tag name="TIMING" val="|1.5|2.4|6.3|0.9|1.1|1.1|1.2|14.3"/>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Ion">
  <a:themeElements>
    <a:clrScheme name="Ion">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EC76B5"/>
      </a:hlink>
      <a:folHlink>
        <a:srgbClr val="E8ACCD"/>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A207AED3-9ABC-4A18-9978-A59B65688B15}"/>
    </a:ext>
  </a:extLst>
</a:theme>
</file>

<file path=ppt/theme/theme2.xml><?xml version="1.0" encoding="utf-8"?>
<a:theme xmlns:a="http://schemas.openxmlformats.org/drawingml/2006/main" name="2_Ion">
  <a:themeElements>
    <a:clrScheme name="Ion">
      <a:dk1>
        <a:sysClr val="windowText" lastClr="000000"/>
      </a:dk1>
      <a:lt1>
        <a:sysClr val="window" lastClr="FFFFFF"/>
      </a:lt1>
      <a:dk2>
        <a:srgbClr val="EE5818"/>
      </a:dk2>
      <a:lt2>
        <a:srgbClr val="EBEBEB"/>
      </a:lt2>
      <a:accent1>
        <a:srgbClr val="F5A408"/>
      </a:accent1>
      <a:accent2>
        <a:srgbClr val="FA731A"/>
      </a:accent2>
      <a:accent3>
        <a:srgbClr val="AB9281"/>
      </a:accent3>
      <a:accent4>
        <a:srgbClr val="A18CD0"/>
      </a:accent4>
      <a:accent5>
        <a:srgbClr val="8EBBD2"/>
      </a:accent5>
      <a:accent6>
        <a:srgbClr val="ACC995"/>
      </a:accent6>
      <a:hlink>
        <a:srgbClr val="FAC96A"/>
      </a:hlink>
      <a:folHlink>
        <a:srgbClr val="FCDB9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5A2F9111-B2DB-470C-BA56-608F9B658826}"/>
    </a:ext>
  </a:extLst>
</a:theme>
</file>

<file path=ppt/theme/theme3.xml><?xml version="1.0" encoding="utf-8"?>
<a:theme xmlns:a="http://schemas.openxmlformats.org/drawingml/2006/main" name="3_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4.xml><?xml version="1.0" encoding="utf-8"?>
<a:theme xmlns:a="http://schemas.openxmlformats.org/drawingml/2006/main" name="4_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4350</TotalTime>
  <Words>1019</Words>
  <Application>Microsoft Office PowerPoint</Application>
  <PresentationFormat>Widescreen</PresentationFormat>
  <Paragraphs>126</Paragraphs>
  <Slides>24</Slides>
  <Notes>0</Notes>
  <HiddenSlides>0</HiddenSlides>
  <MMClips>7</MMClips>
  <ScaleCrop>false</ScaleCrop>
  <HeadingPairs>
    <vt:vector size="6" baseType="variant">
      <vt:variant>
        <vt:lpstr>Fonts Used</vt:lpstr>
      </vt:variant>
      <vt:variant>
        <vt:i4>11</vt:i4>
      </vt:variant>
      <vt:variant>
        <vt:lpstr>Theme</vt:lpstr>
      </vt:variant>
      <vt:variant>
        <vt:i4>5</vt:i4>
      </vt:variant>
      <vt:variant>
        <vt:lpstr>Slide Titles</vt:lpstr>
      </vt:variant>
      <vt:variant>
        <vt:i4>24</vt:i4>
      </vt:variant>
    </vt:vector>
  </HeadingPairs>
  <TitlesOfParts>
    <vt:vector size="40" baseType="lpstr">
      <vt:lpstr>Akhbar MT</vt:lpstr>
      <vt:lpstr>Arial</vt:lpstr>
      <vt:lpstr>Arial Black</vt:lpstr>
      <vt:lpstr>Arial Rounded MT Bold</vt:lpstr>
      <vt:lpstr>Baskerville Old Face</vt:lpstr>
      <vt:lpstr>Calibri</vt:lpstr>
      <vt:lpstr>Calibri Light</vt:lpstr>
      <vt:lpstr>Century Gothic</vt:lpstr>
      <vt:lpstr>Times New Roman</vt:lpstr>
      <vt:lpstr>Wingdings</vt:lpstr>
      <vt:lpstr>Wingdings 3</vt:lpstr>
      <vt:lpstr>1_Ion</vt:lpstr>
      <vt:lpstr>2_Ion</vt:lpstr>
      <vt:lpstr>3_Ion</vt:lpstr>
      <vt:lpstr>4_Ion</vt:lpstr>
      <vt:lpstr>Office Theme</vt:lpstr>
      <vt:lpstr>PowerPoint Presentation</vt:lpstr>
      <vt:lpstr>PowerPoint Presentation</vt:lpstr>
      <vt:lpstr>PowerPoint Presentation</vt:lpstr>
      <vt:lpstr>PowerPoint Presentation</vt:lpstr>
      <vt:lpstr>PowerPoint Presentation</vt:lpstr>
      <vt:lpstr>الاجهاض المتكرر</vt:lpstr>
      <vt:lpstr>PowerPoint Presentation</vt:lpstr>
      <vt:lpstr>الأسباب الوراثية للاجهاض المتكرر</vt:lpstr>
      <vt:lpstr>الأسباب الوراثية للاجهاض المتكرر</vt:lpstr>
      <vt:lpstr>خلل تشريحي في الرحم يسبب الاجهاض المتكرر</vt:lpstr>
      <vt:lpstr>خلل تشريحي في الرحم يسبب الاجهاض المتكرر</vt:lpstr>
      <vt:lpstr>أسباب هرمونية للإجهاض المتكرر</vt:lpstr>
      <vt:lpstr>أسباب هرمونية للإجهاض المتكرر</vt:lpstr>
      <vt:lpstr>إصابات جرثومية أو فيروسية تسبب الاجهاض المتكرر    </vt:lpstr>
      <vt:lpstr>أسباب بيئية تسبب الاجهاض المتكرر</vt:lpstr>
      <vt:lpstr>جهاز المناعة و الاجهاض المتكرر )Anti-nuclear antibodies)</vt:lpstr>
      <vt:lpstr>أسباب تتعلق بجهاز المناعة تسبب الاجهاض المتكرر Antiphospholipid  Syndrome</vt:lpstr>
      <vt:lpstr>أسباب تتعلق بجهاز المناعة تسبب الاجهاض المتكرر Antiphospholipid  Syndrome</vt:lpstr>
      <vt:lpstr>خلل في عمليات التخثر يسبب الاجهاض المتكرر Thrombophilia defect </vt:lpstr>
      <vt:lpstr>حالات الاجهاض غير معروفة السبب</vt:lpstr>
      <vt:lpstr>التشخيص الوراثي للأجنّة</vt:lpstr>
      <vt:lpstr>PowerPoint Presentation</vt:lpstr>
      <vt:lpstr>PowerPoint Presentation</vt:lpstr>
      <vt:lpstr>PowerPoint Presentation</vt:lpstr>
    </vt:vector>
  </TitlesOfParts>
  <Company>Biogen Laboratories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الاجهاض المتكرر - الاسقاط المتكرر</dc:title>
  <dc:creator>BiogenLAbs</dc:creator>
  <cp:lastModifiedBy>Raed Kanan</cp:lastModifiedBy>
  <cp:revision>185</cp:revision>
  <dcterms:created xsi:type="dcterms:W3CDTF">2015-06-10T11:29:40Z</dcterms:created>
  <dcterms:modified xsi:type="dcterms:W3CDTF">2018-11-01T10:15:44Z</dcterms:modified>
</cp:coreProperties>
</file>