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6"/>
  </p:notesMasterIdLst>
  <p:handoutMasterIdLst>
    <p:handoutMasterId r:id="rId37"/>
  </p:handoutMasterIdLst>
  <p:sldIdLst>
    <p:sldId id="296" r:id="rId2"/>
    <p:sldId id="297" r:id="rId3"/>
    <p:sldId id="289" r:id="rId4"/>
    <p:sldId id="259" r:id="rId5"/>
    <p:sldId id="256" r:id="rId6"/>
    <p:sldId id="258" r:id="rId7"/>
    <p:sldId id="274" r:id="rId8"/>
    <p:sldId id="275" r:id="rId9"/>
    <p:sldId id="286" r:id="rId10"/>
    <p:sldId id="287" r:id="rId11"/>
    <p:sldId id="278" r:id="rId12"/>
    <p:sldId id="279" r:id="rId13"/>
    <p:sldId id="280" r:id="rId14"/>
    <p:sldId id="281" r:id="rId15"/>
    <p:sldId id="288" r:id="rId16"/>
    <p:sldId id="302" r:id="rId17"/>
    <p:sldId id="303" r:id="rId18"/>
    <p:sldId id="304" r:id="rId19"/>
    <p:sldId id="305" r:id="rId20"/>
    <p:sldId id="306" r:id="rId21"/>
    <p:sldId id="272" r:id="rId22"/>
    <p:sldId id="285" r:id="rId23"/>
    <p:sldId id="310" r:id="rId24"/>
    <p:sldId id="282" r:id="rId25"/>
    <p:sldId id="295" r:id="rId26"/>
    <p:sldId id="290" r:id="rId27"/>
    <p:sldId id="292" r:id="rId28"/>
    <p:sldId id="294" r:id="rId29"/>
    <p:sldId id="284" r:id="rId30"/>
    <p:sldId id="307" r:id="rId31"/>
    <p:sldId id="299" r:id="rId32"/>
    <p:sldId id="300" r:id="rId33"/>
    <p:sldId id="308" r:id="rId34"/>
    <p:sldId id="30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3"/>
    <a:srgbClr val="FFFFFF"/>
    <a:srgbClr val="FF00FF"/>
    <a:srgbClr val="B26E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33" autoAdjust="0"/>
    <p:restoredTop sz="94434" autoAdjust="0"/>
  </p:normalViewPr>
  <p:slideViewPr>
    <p:cSldViewPr snapToGrid="0">
      <p:cViewPr varScale="1">
        <p:scale>
          <a:sx n="72" d="100"/>
          <a:sy n="72" d="100"/>
        </p:scale>
        <p:origin x="70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A37433-A836-4766-A0DC-7E6433DF9DC5}" type="datetimeFigureOut">
              <a:rPr lang="en-US" smtClean="0"/>
              <a:t>14/7/2018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CE5B9AB-AC38-4174-B20E-99905AD3775C}" type="slidenum">
              <a:rPr lang="en-US" smtClean="0"/>
              <a:t>‹#›</a:t>
            </a:fld>
            <a:endParaRPr lang="en-US"/>
          </a:p>
        </p:txBody>
      </p:sp>
    </p:spTree>
    <p:extLst>
      <p:ext uri="{BB962C8B-B14F-4D97-AF65-F5344CB8AC3E}">
        <p14:creationId xmlns:p14="http://schemas.microsoft.com/office/powerpoint/2010/main" val="414891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9B9E95-6B7A-4E88-9C3D-05BF6497B596}" type="datetimeFigureOut">
              <a:rPr lang="en-US" smtClean="0"/>
              <a:t>14/7/2018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0439FD-7B35-40BE-B0F6-B125785F12EB}" type="slidenum">
              <a:rPr lang="en-US" smtClean="0"/>
              <a:t>‹#›</a:t>
            </a:fld>
            <a:endParaRPr lang="en-US"/>
          </a:p>
        </p:txBody>
      </p:sp>
    </p:spTree>
    <p:extLst>
      <p:ext uri="{BB962C8B-B14F-4D97-AF65-F5344CB8AC3E}">
        <p14:creationId xmlns:p14="http://schemas.microsoft.com/office/powerpoint/2010/main" val="982187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a:t>
            </a:r>
            <a:r>
              <a:rPr lang="en-US" baseline="0" dirty="0"/>
              <a:t> everyone thank you for inviting me to present this lecture about down syndrome </a:t>
            </a:r>
          </a:p>
          <a:p>
            <a:r>
              <a:rPr lang="en-US" baseline="0" dirty="0"/>
              <a:t>I'm doctor Raed Kanan from Biogen labs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a:t>
            </a:fld>
            <a:endParaRPr lang="en-US"/>
          </a:p>
        </p:txBody>
      </p:sp>
    </p:spTree>
    <p:extLst>
      <p:ext uri="{BB962C8B-B14F-4D97-AF65-F5344CB8AC3E}">
        <p14:creationId xmlns:p14="http://schemas.microsoft.com/office/powerpoint/2010/main" val="18281378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problems in ears of DS patients</a:t>
            </a:r>
            <a:r>
              <a:rPr lang="en-US" baseline="0" dirty="0"/>
              <a:t> lead to a complete loss of hearing which involve conductive ,sensorineural or both, also inflammation in ear is a frequent problem which can affect right or left ear or both, causing otitis media.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10</a:t>
            </a:fld>
            <a:endParaRPr lang="en-US"/>
          </a:p>
        </p:txBody>
      </p:sp>
    </p:spTree>
    <p:extLst>
      <p:ext uri="{BB962C8B-B14F-4D97-AF65-F5344CB8AC3E}">
        <p14:creationId xmlns:p14="http://schemas.microsoft.com/office/powerpoint/2010/main" val="1136580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blood picture in DS patient carries a risk of leukemia up to 1.5 % more than normal population, there are tow types of leukemia AML and ALL </a:t>
            </a:r>
          </a:p>
          <a:p>
            <a:r>
              <a:rPr lang="en-US" dirty="0"/>
              <a:t>Sometimes new born</a:t>
            </a:r>
            <a:r>
              <a:rPr lang="en-US" baseline="0" dirty="0"/>
              <a:t> children may exposed to transient leukemia which can be recover at older ages.</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11</a:t>
            </a:fld>
            <a:endParaRPr lang="en-US"/>
          </a:p>
        </p:txBody>
      </p:sp>
    </p:spTree>
    <p:extLst>
      <p:ext uri="{BB962C8B-B14F-4D97-AF65-F5344CB8AC3E}">
        <p14:creationId xmlns:p14="http://schemas.microsoft.com/office/powerpoint/2010/main" val="2211609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blood problems</a:t>
            </a:r>
            <a:r>
              <a:rPr lang="en-US" baseline="0" dirty="0"/>
              <a:t> involve endocrine disorder such-as hypothyroidism, hyperthyroidism and diabetes.</a:t>
            </a:r>
          </a:p>
          <a:p>
            <a:r>
              <a:rPr lang="en-US" baseline="0" dirty="0"/>
              <a:t>Hypothyroidism is more common than hyperthyroidism and diabetes is three times greater than general population.</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12</a:t>
            </a:fld>
            <a:endParaRPr lang="en-US"/>
          </a:p>
        </p:txBody>
      </p:sp>
    </p:spTree>
    <p:extLst>
      <p:ext uri="{BB962C8B-B14F-4D97-AF65-F5344CB8AC3E}">
        <p14:creationId xmlns:p14="http://schemas.microsoft.com/office/powerpoint/2010/main" val="3794892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DS patient woman and men are different</a:t>
            </a:r>
            <a:r>
              <a:rPr lang="en-US" baseline="0" dirty="0"/>
              <a:t> infertility, woman can be fertile and can become pregnant, while the male is in-fertile this may be due to congenital </a:t>
            </a:r>
            <a:r>
              <a:rPr lang="en-US" baseline="0"/>
              <a:t>problems such-as Undescended testicles.</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13</a:t>
            </a:fld>
            <a:endParaRPr lang="en-US"/>
          </a:p>
        </p:txBody>
      </p:sp>
    </p:spTree>
    <p:extLst>
      <p:ext uri="{BB962C8B-B14F-4D97-AF65-F5344CB8AC3E}">
        <p14:creationId xmlns:p14="http://schemas.microsoft.com/office/powerpoint/2010/main" val="1000598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abnormality there is uncontrolled mobility of the head and</a:t>
            </a:r>
            <a:r>
              <a:rPr lang="en-US" baseline="0" dirty="0"/>
              <a:t> neck , that can cause subluxation of the cervical spine.</a:t>
            </a:r>
          </a:p>
          <a:p>
            <a:r>
              <a:rPr lang="en-US" baseline="0" dirty="0"/>
              <a:t>This can be confirmed  by radiograph.</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14</a:t>
            </a:fld>
            <a:endParaRPr lang="en-US"/>
          </a:p>
        </p:txBody>
      </p:sp>
    </p:spTree>
    <p:extLst>
      <p:ext uri="{BB962C8B-B14F-4D97-AF65-F5344CB8AC3E}">
        <p14:creationId xmlns:p14="http://schemas.microsoft.com/office/powerpoint/2010/main" val="643213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problems abnormal</a:t>
            </a:r>
            <a:r>
              <a:rPr lang="en-US" baseline="0" dirty="0"/>
              <a:t> formation in middle face which include nose and mouth.</a:t>
            </a:r>
          </a:p>
          <a:p>
            <a:r>
              <a:rPr lang="en-US" baseline="0" dirty="0"/>
              <a:t>Causing the mouth to have open bite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15</a:t>
            </a:fld>
            <a:endParaRPr lang="en-US"/>
          </a:p>
        </p:txBody>
      </p:sp>
    </p:spTree>
    <p:extLst>
      <p:ext uri="{BB962C8B-B14F-4D97-AF65-F5344CB8AC3E}">
        <p14:creationId xmlns:p14="http://schemas.microsoft.com/office/powerpoint/2010/main" val="844012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incidence of DS increase with maternal age , a women with age more than 45 have 7% chance to have a DS baby.</a:t>
            </a:r>
          </a:p>
          <a:p>
            <a:r>
              <a:rPr lang="en-US" dirty="0"/>
              <a:t>Generally the DS risk</a:t>
            </a:r>
            <a:r>
              <a:rPr lang="en-US" baseline="0" dirty="0"/>
              <a:t> start at the mid 30s.</a:t>
            </a:r>
          </a:p>
          <a:p>
            <a:r>
              <a:rPr lang="en-US" baseline="0" dirty="0"/>
              <a:t>Exact reason is unknown but scientists think that with order ages chromosomal abnormalities happen more often.</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16</a:t>
            </a:fld>
            <a:endParaRPr lang="en-US"/>
          </a:p>
        </p:txBody>
      </p:sp>
    </p:spTree>
    <p:extLst>
      <p:ext uri="{BB962C8B-B14F-4D97-AF65-F5344CB8AC3E}">
        <p14:creationId xmlns:p14="http://schemas.microsoft.com/office/powerpoint/2010/main" val="2853657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cases</a:t>
            </a:r>
            <a:r>
              <a:rPr lang="en-US" baseline="0" dirty="0"/>
              <a:t> are increasing worldwide , in  U.S there is DS is the fourth birth defect following autism and cerebral palsy.</a:t>
            </a:r>
          </a:p>
          <a:p>
            <a:r>
              <a:rPr lang="en-US" baseline="0" dirty="0"/>
              <a:t>FASD: fetal alcohol syndrome. </a:t>
            </a:r>
          </a:p>
          <a:p>
            <a:r>
              <a:rPr lang="en-US" baseline="0" dirty="0"/>
              <a:t>SIDS: Sudden infant death syndrome.</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17</a:t>
            </a:fld>
            <a:endParaRPr lang="en-US"/>
          </a:p>
        </p:txBody>
      </p:sp>
    </p:spTree>
    <p:extLst>
      <p:ext uri="{BB962C8B-B14F-4D97-AF65-F5344CB8AC3E}">
        <p14:creationId xmlns:p14="http://schemas.microsoft.com/office/powerpoint/2010/main" val="989084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at some figures expected cases of DS increases in middle east </a:t>
            </a:r>
            <a:r>
              <a:rPr lang="en-US" baseline="0" dirty="0"/>
              <a:t>specially where </a:t>
            </a:r>
            <a:r>
              <a:rPr lang="en-US" sz="1200" b="1" dirty="0">
                <a:solidFill>
                  <a:schemeClr val="accent2">
                    <a:lumMod val="75000"/>
                  </a:schemeClr>
                </a:solidFill>
              </a:rPr>
              <a:t>population number increase ,</a:t>
            </a:r>
            <a:r>
              <a:rPr lang="en-US" sz="1200" b="1" baseline="0" dirty="0">
                <a:solidFill>
                  <a:schemeClr val="accent2">
                    <a:lumMod val="75000"/>
                  </a:schemeClr>
                </a:solidFill>
              </a:rPr>
              <a:t> </a:t>
            </a:r>
            <a:r>
              <a:rPr lang="en-US" baseline="0" dirty="0"/>
              <a:t>such-as Saudi Arabia ,Iran, also it may be because of Consanguineous marriages .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18</a:t>
            </a:fld>
            <a:endParaRPr lang="en-US"/>
          </a:p>
        </p:txBody>
      </p:sp>
    </p:spTree>
    <p:extLst>
      <p:ext uri="{BB962C8B-B14F-4D97-AF65-F5344CB8AC3E}">
        <p14:creationId xmlns:p14="http://schemas.microsoft.com/office/powerpoint/2010/main" val="23892770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developed countries</a:t>
            </a:r>
            <a:r>
              <a:rPr lang="en-US" baseline="0" dirty="0"/>
              <a:t> also DS cases increases with population increase but this may be due to that women marry at older ages.</a:t>
            </a:r>
          </a:p>
          <a:p>
            <a:r>
              <a:rPr lang="en-US" baseline="0" dirty="0"/>
              <a:t>However in china consanguineous marriages and population number is the main cause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19</a:t>
            </a:fld>
            <a:endParaRPr lang="en-US"/>
          </a:p>
        </p:txBody>
      </p:sp>
    </p:spTree>
    <p:extLst>
      <p:ext uri="{BB962C8B-B14F-4D97-AF65-F5344CB8AC3E}">
        <p14:creationId xmlns:p14="http://schemas.microsoft.com/office/powerpoint/2010/main" val="2799512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lecture we are going to identify down syndrome with its clinical features and then we will </a:t>
            </a:r>
            <a:r>
              <a:rPr lang="en-US" baseline="0" dirty="0"/>
              <a:t> talk about its incidence in Arab and developed countries</a:t>
            </a:r>
          </a:p>
          <a:p>
            <a:r>
              <a:rPr lang="en-US" baseline="0" dirty="0"/>
              <a:t>Afterwards we will learn about genetics causes of down syndrome , this will lead us to the lab diagnosis of ds </a:t>
            </a:r>
          </a:p>
          <a:p>
            <a:r>
              <a:rPr lang="en-US" baseline="0" dirty="0"/>
              <a:t>At the end will discuss ds treatment and rehabilitation .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a:t>
            </a:fld>
            <a:endParaRPr lang="en-US"/>
          </a:p>
        </p:txBody>
      </p:sp>
    </p:spTree>
    <p:extLst>
      <p:ext uri="{BB962C8B-B14F-4D97-AF65-F5344CB8AC3E}">
        <p14:creationId xmlns:p14="http://schemas.microsoft.com/office/powerpoint/2010/main" val="260339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a:t>
            </a:r>
            <a:r>
              <a:rPr lang="en-US" baseline="0" dirty="0"/>
              <a:t> the DS is causing death. </a:t>
            </a:r>
            <a:r>
              <a:rPr lang="en-US" dirty="0"/>
              <a:t> With improved medical technology, Patients with DS could live longer life,</a:t>
            </a:r>
            <a:r>
              <a:rPr lang="en-US" baseline="0" dirty="0"/>
              <a:t> in 1983 average survival ages was in 25 </a:t>
            </a:r>
            <a:r>
              <a:rPr lang="en-US" baseline="0" dirty="0" err="1"/>
              <a:t>yrs</a:t>
            </a:r>
            <a:r>
              <a:rPr lang="en-US" baseline="0" dirty="0"/>
              <a:t> , this increased to 49 </a:t>
            </a:r>
            <a:r>
              <a:rPr lang="en-US" baseline="0" dirty="0" err="1"/>
              <a:t>yrs</a:t>
            </a:r>
            <a:r>
              <a:rPr lang="en-US" baseline="0" dirty="0"/>
              <a:t> in 1997.</a:t>
            </a:r>
          </a:p>
          <a:p>
            <a:r>
              <a:rPr lang="en-US" dirty="0"/>
              <a:t>The causes of death mainly because CHD, dementia, hypothyroidism</a:t>
            </a:r>
            <a:r>
              <a:rPr lang="en-US" baseline="0" dirty="0"/>
              <a:t> and leukemia</a:t>
            </a:r>
            <a:r>
              <a:rPr lang="en-US" dirty="0"/>
              <a:t> </a:t>
            </a:r>
            <a:r>
              <a:rPr lang="en-US" baseline="0" dirty="0"/>
              <a:t>.</a:t>
            </a:r>
          </a:p>
          <a:p>
            <a:r>
              <a:rPr lang="en-US" baseline="0" dirty="0"/>
              <a:t>Treatment of these disease at placement of infants in home improved their survival rate </a:t>
            </a:r>
          </a:p>
          <a:p>
            <a:r>
              <a:rPr lang="en-US" baseline="0" dirty="0"/>
              <a:t>Researchers also found </a:t>
            </a:r>
            <a:r>
              <a:rPr lang="en-US" baseline="0"/>
              <a:t>that black </a:t>
            </a:r>
            <a:r>
              <a:rPr lang="en-US" baseline="0" dirty="0"/>
              <a:t>males have a better survival rate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20</a:t>
            </a:fld>
            <a:endParaRPr lang="en-US"/>
          </a:p>
        </p:txBody>
      </p:sp>
    </p:spTree>
    <p:extLst>
      <p:ext uri="{BB962C8B-B14F-4D97-AF65-F5344CB8AC3E}">
        <p14:creationId xmlns:p14="http://schemas.microsoft.com/office/powerpoint/2010/main" val="3356291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will known that the genetics bases of DS</a:t>
            </a:r>
            <a:r>
              <a:rPr lang="en-US" baseline="0" dirty="0"/>
              <a:t> , it can be seen 3 different forms , either as an extra chromosome in trisomy 21, in all the body cell or as a translocation </a:t>
            </a:r>
          </a:p>
          <a:p>
            <a:r>
              <a:rPr lang="en-US" baseline="0" dirty="0"/>
              <a:t>Involving chromosome 21 or as a mosaicism which involve trisomy 21 but not all body cells.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21</a:t>
            </a:fld>
            <a:endParaRPr lang="en-US"/>
          </a:p>
        </p:txBody>
      </p:sp>
    </p:spTree>
    <p:extLst>
      <p:ext uri="{BB962C8B-B14F-4D97-AF65-F5344CB8AC3E}">
        <p14:creationId xmlns:p14="http://schemas.microsoft.com/office/powerpoint/2010/main" val="213509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figure will seen non disjunction of chromosome 21 during meiosis,</a:t>
            </a:r>
            <a:r>
              <a:rPr lang="en-US" baseline="0" dirty="0"/>
              <a:t> this will lead to uniting of one cell with one chromosome of 21 with another cell with two chromosomes 21 resulting in a zygote with three chromosome 21.</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22</a:t>
            </a:fld>
            <a:endParaRPr lang="en-US"/>
          </a:p>
        </p:txBody>
      </p:sp>
    </p:spTree>
    <p:extLst>
      <p:ext uri="{BB962C8B-B14F-4D97-AF65-F5344CB8AC3E}">
        <p14:creationId xmlns:p14="http://schemas.microsoft.com/office/powerpoint/2010/main" val="142528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Incidence of diseases increase</a:t>
            </a:r>
            <a:r>
              <a:rPr lang="en-US" baseline="0" dirty="0"/>
              <a:t>s with consanguineous marriages , specially asthma and diabetes followed by mental retardation</a:t>
            </a:r>
            <a:r>
              <a:rPr lang="en-US" dirty="0"/>
              <a:t> which include DS.</a:t>
            </a:r>
            <a:r>
              <a:rPr lang="en-US" baseline="0" dirty="0"/>
              <a:t>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23</a:t>
            </a:fld>
            <a:endParaRPr lang="en-US"/>
          </a:p>
        </p:txBody>
      </p:sp>
    </p:spTree>
    <p:extLst>
      <p:ext uri="{BB962C8B-B14F-4D97-AF65-F5344CB8AC3E}">
        <p14:creationId xmlns:p14="http://schemas.microsoft.com/office/powerpoint/2010/main" val="8209442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probably diagnose DS lab test should be done including genetics testing such as Karyotyping . </a:t>
            </a:r>
          </a:p>
          <a:p>
            <a:r>
              <a:rPr lang="en-US" dirty="0"/>
              <a:t>Now its recommended to do prenatal screening in the first or</a:t>
            </a:r>
            <a:r>
              <a:rPr lang="en-US" baseline="0" dirty="0"/>
              <a:t> the second Trimester of pregnancy for people at risk such as older women or consanguineous marriages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24</a:t>
            </a:fld>
            <a:endParaRPr lang="en-US"/>
          </a:p>
        </p:txBody>
      </p:sp>
    </p:spTree>
    <p:extLst>
      <p:ext uri="{BB962C8B-B14F-4D97-AF65-F5344CB8AC3E}">
        <p14:creationId xmlns:p14="http://schemas.microsoft.com/office/powerpoint/2010/main" val="1760166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Karyotyping is staining of</a:t>
            </a:r>
            <a:r>
              <a:rPr lang="en-US" baseline="0" dirty="0"/>
              <a:t> human chromosomes, as the picture show for normal human karyotype there is 23 pairs of chromosomes , one pair of each chromosome.</a:t>
            </a:r>
          </a:p>
          <a:p>
            <a:r>
              <a:rPr lang="en-US" baseline="0" dirty="0"/>
              <a:t>However in DS there is 3 chromosomes 21</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25</a:t>
            </a:fld>
            <a:endParaRPr lang="en-US"/>
          </a:p>
        </p:txBody>
      </p:sp>
    </p:spTree>
    <p:extLst>
      <p:ext uri="{BB962C8B-B14F-4D97-AF65-F5344CB8AC3E}">
        <p14:creationId xmlns:p14="http://schemas.microsoft.com/office/powerpoint/2010/main" val="3909331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the lab commonly we do screening test which involve biochemical markers , however abnormal result confirmed by genetics testing or prenatal diagnosis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26</a:t>
            </a:fld>
            <a:endParaRPr lang="en-US"/>
          </a:p>
        </p:txBody>
      </p:sp>
    </p:spTree>
    <p:extLst>
      <p:ext uri="{BB962C8B-B14F-4D97-AF65-F5344CB8AC3E}">
        <p14:creationId xmlns:p14="http://schemas.microsoft.com/office/powerpoint/2010/main" val="11595800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Prenatal</a:t>
            </a:r>
            <a:r>
              <a:rPr lang="en-US" baseline="0" dirty="0"/>
              <a:t> diagnosis as we seed earlier it can be done at the first trimester by CVS , as early as 9</a:t>
            </a:r>
            <a:r>
              <a:rPr lang="en-US" baseline="30000" dirty="0"/>
              <a:t>th</a:t>
            </a:r>
            <a:r>
              <a:rPr lang="en-US" baseline="0" dirty="0"/>
              <a:t> week of pregnancy or at the second trimester by amniotic fluid , as early 14</a:t>
            </a:r>
            <a:r>
              <a:rPr lang="en-US" baseline="30000" dirty="0"/>
              <a:t>th</a:t>
            </a:r>
            <a:r>
              <a:rPr lang="en-US" baseline="0" dirty="0"/>
              <a:t> week of pregnancy . Completed genetic technique such as microarray   testing can </a:t>
            </a:r>
            <a:r>
              <a:rPr lang="en-US" baseline="0"/>
              <a:t>be used </a:t>
            </a:r>
            <a:r>
              <a:rPr lang="en-US" baseline="0" dirty="0"/>
              <a:t>on CVS or </a:t>
            </a:r>
            <a:r>
              <a:rPr lang="en-US" baseline="0"/>
              <a:t>amniotic samples.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27</a:t>
            </a:fld>
            <a:endParaRPr lang="en-US"/>
          </a:p>
        </p:txBody>
      </p:sp>
    </p:spTree>
    <p:extLst>
      <p:ext uri="{BB962C8B-B14F-4D97-AF65-F5344CB8AC3E}">
        <p14:creationId xmlns:p14="http://schemas.microsoft.com/office/powerpoint/2010/main" val="13873577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a:t>
            </a:r>
            <a:r>
              <a:rPr lang="en-US" baseline="0" dirty="0"/>
              <a:t> lab test are important to diagnose diseases that develop in association with DS . As we said earlier some of these diseases are fatal  so we do TSH  and T4 to test hypothyroidism and CBC test for leukemia , also we test glucose to exclude diabetes </a:t>
            </a:r>
          </a:p>
          <a:p>
            <a:r>
              <a:rPr lang="en-US" baseline="0" dirty="0"/>
              <a:t>All these diseases are important and fatal  in DS cases.</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28</a:t>
            </a:fld>
            <a:endParaRPr lang="en-US"/>
          </a:p>
        </p:txBody>
      </p:sp>
    </p:spTree>
    <p:extLst>
      <p:ext uri="{BB962C8B-B14F-4D97-AF65-F5344CB8AC3E}">
        <p14:creationId xmlns:p14="http://schemas.microsoft.com/office/powerpoint/2010/main" val="18649419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important aspect is medical counseling for parents</a:t>
            </a:r>
            <a:r>
              <a:rPr lang="en-US" baseline="0" dirty="0"/>
              <a:t> with  DS children is important to improve life quality for these children and there parents , this will help in making parents understand their children behavior and thus know how to manage the disease also it could over information on  possible future treatment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29</a:t>
            </a:fld>
            <a:endParaRPr lang="en-US"/>
          </a:p>
        </p:txBody>
      </p:sp>
    </p:spTree>
    <p:extLst>
      <p:ext uri="{BB962C8B-B14F-4D97-AF65-F5344CB8AC3E}">
        <p14:creationId xmlns:p14="http://schemas.microsoft.com/office/powerpoint/2010/main" val="3044617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a:t>
            </a:r>
            <a:r>
              <a:rPr lang="en-US" baseline="0" dirty="0"/>
              <a:t> is a disease named after its discoverer john down in 1866 , this syndrome occurs when an extra chromosome present in the cell ,Normally there is 46 chromosome in any cell 23 from father and 23 from mother, However in this order the  father or the mother has 24 chromosomes with an extra chromosome number 21.</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a:t>
            </a:fld>
            <a:endParaRPr lang="en-US"/>
          </a:p>
        </p:txBody>
      </p:sp>
    </p:spTree>
    <p:extLst>
      <p:ext uri="{BB962C8B-B14F-4D97-AF65-F5344CB8AC3E}">
        <p14:creationId xmlns:p14="http://schemas.microsoft.com/office/powerpoint/2010/main" val="13167975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DS is a genetic</a:t>
            </a:r>
            <a:r>
              <a:rPr lang="en-US" baseline="0" dirty="0"/>
              <a:t> disease that can not be prevented or treated , the exact cause of the disease is not known , therefore studies are done to help parents with rehabilitation </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30</a:t>
            </a:fld>
            <a:endParaRPr lang="en-US"/>
          </a:p>
        </p:txBody>
      </p:sp>
    </p:spTree>
    <p:extLst>
      <p:ext uri="{BB962C8B-B14F-4D97-AF65-F5344CB8AC3E}">
        <p14:creationId xmlns:p14="http://schemas.microsoft.com/office/powerpoint/2010/main" val="20061818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Physiotherapy</a:t>
            </a:r>
            <a:r>
              <a:rPr lang="en-US" baseline="0" dirty="0"/>
              <a:t> is very important and it can be personalized for each case of DS, it is passed  the postural alignment , passive movement , strength and postural response to stimuli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31</a:t>
            </a:fld>
            <a:endParaRPr lang="en-US"/>
          </a:p>
        </p:txBody>
      </p:sp>
    </p:spTree>
    <p:extLst>
      <p:ext uri="{BB962C8B-B14F-4D97-AF65-F5344CB8AC3E}">
        <p14:creationId xmlns:p14="http://schemas.microsoft.com/office/powerpoint/2010/main" val="25099895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these treatment include improvement of muscle</a:t>
            </a:r>
            <a:r>
              <a:rPr lang="en-US" baseline="0" dirty="0"/>
              <a:t> tone and stability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32</a:t>
            </a:fld>
            <a:endParaRPr lang="en-US"/>
          </a:p>
        </p:txBody>
      </p:sp>
    </p:spTree>
    <p:extLst>
      <p:ext uri="{BB962C8B-B14F-4D97-AF65-F5344CB8AC3E}">
        <p14:creationId xmlns:p14="http://schemas.microsoft.com/office/powerpoint/2010/main" val="229116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just show you</a:t>
            </a:r>
            <a:r>
              <a:rPr lang="en-US" baseline="0" dirty="0"/>
              <a:t> a little story.</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33</a:t>
            </a:fld>
            <a:endParaRPr lang="en-US"/>
          </a:p>
        </p:txBody>
      </p:sp>
    </p:spTree>
    <p:extLst>
      <p:ext uri="{BB962C8B-B14F-4D97-AF65-F5344CB8AC3E}">
        <p14:creationId xmlns:p14="http://schemas.microsoft.com/office/powerpoint/2010/main" val="3550150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34</a:t>
            </a:fld>
            <a:endParaRPr lang="en-US"/>
          </a:p>
        </p:txBody>
      </p:sp>
    </p:spTree>
    <p:extLst>
      <p:ext uri="{BB962C8B-B14F-4D97-AF65-F5344CB8AC3E}">
        <p14:creationId xmlns:p14="http://schemas.microsoft.com/office/powerpoint/2010/main" val="3696265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syndrome means a</a:t>
            </a:r>
            <a:r>
              <a:rPr lang="en-US" baseline="0" dirty="0"/>
              <a:t> disorder with many pathological sites in the human body.</a:t>
            </a:r>
          </a:p>
          <a:p>
            <a:r>
              <a:rPr lang="en-US" baseline="0" dirty="0"/>
              <a:t>In DS these sites include head, heart, limps and genital system</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4</a:t>
            </a:fld>
            <a:endParaRPr lang="en-US"/>
          </a:p>
        </p:txBody>
      </p:sp>
    </p:spTree>
    <p:extLst>
      <p:ext uri="{BB962C8B-B14F-4D97-AF65-F5344CB8AC3E}">
        <p14:creationId xmlns:p14="http://schemas.microsoft.com/office/powerpoint/2010/main" val="20339335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Doctors</a:t>
            </a:r>
            <a:r>
              <a:rPr lang="en-US" baseline="0" dirty="0"/>
              <a:t> recognize a head and limps features of DS such as up slanting eays,irregular shaped mouth and shore finger and noes. </a:t>
            </a:r>
          </a:p>
        </p:txBody>
      </p:sp>
      <p:sp>
        <p:nvSpPr>
          <p:cNvPr id="4" name="Slide Number Placeholder 3"/>
          <p:cNvSpPr>
            <a:spLocks noGrp="1"/>
          </p:cNvSpPr>
          <p:nvPr>
            <p:ph type="sldNum" sz="quarter" idx="10"/>
          </p:nvPr>
        </p:nvSpPr>
        <p:spPr/>
        <p:txBody>
          <a:bodyPr/>
          <a:lstStyle/>
          <a:p>
            <a:fld id="{F00439FD-7B35-40BE-B0F6-B125785F12EB}" type="slidenum">
              <a:rPr lang="en-US" smtClean="0"/>
              <a:t>5</a:t>
            </a:fld>
            <a:endParaRPr lang="en-US"/>
          </a:p>
        </p:txBody>
      </p:sp>
    </p:spTree>
    <p:extLst>
      <p:ext uri="{BB962C8B-B14F-4D97-AF65-F5344CB8AC3E}">
        <p14:creationId xmlns:p14="http://schemas.microsoft.com/office/powerpoint/2010/main" val="2886529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notes from this</a:t>
            </a:r>
            <a:r>
              <a:rPr lang="en-US" baseline="0" dirty="0"/>
              <a:t> slide mental retardation is the most common feature in DS, Followed by  abnormal growth pattern ,then abnormalities in </a:t>
            </a:r>
            <a:r>
              <a:rPr lang="en-US" baseline="0" dirty="0" err="1"/>
              <a:t>eye,neck</a:t>
            </a:r>
            <a:r>
              <a:rPr lang="en-US" baseline="0" dirty="0"/>
              <a:t> and mouth commonly found in DS patient.</a:t>
            </a:r>
          </a:p>
          <a:p>
            <a:r>
              <a:rPr lang="en-US" baseline="0" dirty="0"/>
              <a:t>Others abnormalities although they are not found in all DS patients nevertheless it cause fatal consequences such-as chronic heart disease and endocrine disorder.</a:t>
            </a:r>
          </a:p>
        </p:txBody>
      </p:sp>
      <p:sp>
        <p:nvSpPr>
          <p:cNvPr id="4" name="Slide Number Placeholder 3"/>
          <p:cNvSpPr>
            <a:spLocks noGrp="1"/>
          </p:cNvSpPr>
          <p:nvPr>
            <p:ph type="sldNum" sz="quarter" idx="10"/>
          </p:nvPr>
        </p:nvSpPr>
        <p:spPr/>
        <p:txBody>
          <a:bodyPr/>
          <a:lstStyle/>
          <a:p>
            <a:fld id="{F00439FD-7B35-40BE-B0F6-B125785F12EB}" type="slidenum">
              <a:rPr lang="en-US" smtClean="0"/>
              <a:t>6</a:t>
            </a:fld>
            <a:endParaRPr lang="en-US"/>
          </a:p>
        </p:txBody>
      </p:sp>
    </p:spTree>
    <p:extLst>
      <p:ext uri="{BB962C8B-B14F-4D97-AF65-F5344CB8AC3E}">
        <p14:creationId xmlns:p14="http://schemas.microsoft.com/office/powerpoint/2010/main" val="72847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MR is found almost in all DS babies and start in the first year of life .this could be recognized</a:t>
            </a:r>
            <a:r>
              <a:rPr lang="en-US" baseline="0" dirty="0"/>
              <a:t> by abnormal child behavior  such-as late setting and walking in addition to inability to speak the first words before 18 months ,also their IQ decline with age.</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7</a:t>
            </a:fld>
            <a:endParaRPr lang="en-US"/>
          </a:p>
        </p:txBody>
      </p:sp>
    </p:spTree>
    <p:extLst>
      <p:ext uri="{BB962C8B-B14F-4D97-AF65-F5344CB8AC3E}">
        <p14:creationId xmlns:p14="http://schemas.microsoft.com/office/powerpoint/2010/main" val="2318582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a:t>
            </a:r>
            <a:r>
              <a:rPr lang="en-US" baseline="0" dirty="0"/>
              <a:t> growth involve increase in BW,length and head Circumference, However in DS children these parameters decrease.</a:t>
            </a:r>
          </a:p>
          <a:p>
            <a:r>
              <a:rPr lang="en-US" baseline="0" dirty="0"/>
              <a:t>In addition weight is highly increased compared with normal children.</a:t>
            </a:r>
          </a:p>
          <a:p>
            <a:r>
              <a:rPr lang="en-US" baseline="0" dirty="0"/>
              <a:t>The weight to length the ratio decrease in DS children which means fatter and shorter children.</a:t>
            </a:r>
          </a:p>
          <a:p>
            <a:r>
              <a:rPr lang="en-US" baseline="0" dirty="0"/>
              <a:t> </a:t>
            </a:r>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8</a:t>
            </a:fld>
            <a:endParaRPr lang="en-US"/>
          </a:p>
        </p:txBody>
      </p:sp>
    </p:spTree>
    <p:extLst>
      <p:ext uri="{BB962C8B-B14F-4D97-AF65-F5344CB8AC3E}">
        <p14:creationId xmlns:p14="http://schemas.microsoft.com/office/powerpoint/2010/main" val="1331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Eyes problems in DS patient</a:t>
            </a:r>
            <a:r>
              <a:rPr lang="en-US" baseline="0" dirty="0"/>
              <a:t> include many disorders such-as refractory error where children can not see objects in the right </a:t>
            </a:r>
            <a:r>
              <a:rPr lang="en-US" baseline="0" dirty="0" err="1"/>
              <a:t>angle,also</a:t>
            </a:r>
            <a:r>
              <a:rPr lang="en-US" baseline="0" dirty="0"/>
              <a:t> it may involve cataract which may lead to complete blindness. These eye problems become more frequent with age .</a:t>
            </a:r>
          </a:p>
          <a:p>
            <a:endParaRPr lang="en-US" dirty="0"/>
          </a:p>
        </p:txBody>
      </p:sp>
      <p:sp>
        <p:nvSpPr>
          <p:cNvPr id="4" name="Slide Number Placeholder 3"/>
          <p:cNvSpPr>
            <a:spLocks noGrp="1"/>
          </p:cNvSpPr>
          <p:nvPr>
            <p:ph type="sldNum" sz="quarter" idx="10"/>
          </p:nvPr>
        </p:nvSpPr>
        <p:spPr/>
        <p:txBody>
          <a:bodyPr/>
          <a:lstStyle/>
          <a:p>
            <a:fld id="{F00439FD-7B35-40BE-B0F6-B125785F12EB}" type="slidenum">
              <a:rPr lang="en-US" smtClean="0"/>
              <a:t>9</a:t>
            </a:fld>
            <a:endParaRPr lang="en-US"/>
          </a:p>
        </p:txBody>
      </p:sp>
    </p:spTree>
    <p:extLst>
      <p:ext uri="{BB962C8B-B14F-4D97-AF65-F5344CB8AC3E}">
        <p14:creationId xmlns:p14="http://schemas.microsoft.com/office/powerpoint/2010/main" val="632922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CE312AC-2D00-4D20-98F3-D0867B3D0366}" type="datetimeFigureOut">
              <a:rPr lang="en-US" smtClean="0"/>
              <a:t>14/7/2018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926507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14/7/2018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412361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14/7/2018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18567131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E312AC-2D00-4D20-98F3-D0867B3D0366}" type="datetimeFigureOut">
              <a:rPr lang="en-US" smtClean="0"/>
              <a:t>14/7/2018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2414234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E312AC-2D00-4D20-98F3-D0867B3D0366}" type="datetimeFigureOut">
              <a:rPr lang="en-US" smtClean="0"/>
              <a:t>14/7/2018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776840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E312AC-2D00-4D20-98F3-D0867B3D0366}" type="datetimeFigureOut">
              <a:rPr lang="en-US" smtClean="0"/>
              <a:t>14/7/2018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1457031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E312AC-2D00-4D20-98F3-D0867B3D0366}" type="datetimeFigureOut">
              <a:rPr lang="en-US" smtClean="0"/>
              <a:t>14/7/2018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284128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E312AC-2D00-4D20-98F3-D0867B3D0366}" type="datetimeFigureOut">
              <a:rPr lang="en-US" smtClean="0"/>
              <a:t>14/7/2018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27993020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E312AC-2D00-4D20-98F3-D0867B3D0366}" type="datetimeFigureOut">
              <a:rPr lang="en-US" smtClean="0"/>
              <a:t>14/7/2018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506783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312AC-2D00-4D20-98F3-D0867B3D0366}" type="datetimeFigureOut">
              <a:rPr lang="en-US" smtClean="0"/>
              <a:t>14/7/2018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307362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CE312AC-2D00-4D20-98F3-D0867B3D0366}" type="datetimeFigureOut">
              <a:rPr lang="en-US" smtClean="0"/>
              <a:t>14/7/2018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1EFAFB-990A-428F-96D1-4DF3F9281351}" type="slidenum">
              <a:rPr lang="en-US" smtClean="0"/>
              <a:t>‹#›</a:t>
            </a:fld>
            <a:endParaRPr lang="en-US"/>
          </a:p>
        </p:txBody>
      </p:sp>
    </p:spTree>
    <p:extLst>
      <p:ext uri="{BB962C8B-B14F-4D97-AF65-F5344CB8AC3E}">
        <p14:creationId xmlns:p14="http://schemas.microsoft.com/office/powerpoint/2010/main" val="5895324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E312AC-2D00-4D20-98F3-D0867B3D0366}" type="datetimeFigureOut">
              <a:rPr lang="en-US" smtClean="0"/>
              <a:t>14/7/2018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EFAFB-990A-428F-96D1-4DF3F9281351}" type="slidenum">
              <a:rPr lang="en-US" smtClean="0"/>
              <a:t>‹#›</a:t>
            </a:fld>
            <a:endParaRPr lang="en-US"/>
          </a:p>
        </p:txBody>
      </p:sp>
    </p:spTree>
    <p:extLst>
      <p:ext uri="{BB962C8B-B14F-4D97-AF65-F5344CB8AC3E}">
        <p14:creationId xmlns:p14="http://schemas.microsoft.com/office/powerpoint/2010/main" val="2244694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2.gif"/><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s>
</file>

<file path=ppt/slides/_rels/slide3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35.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38.jpeg"/><Relationship Id="rId4" Type="http://schemas.openxmlformats.org/officeDocument/2006/relationships/image" Target="../media/image32.jpg"/><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chemeClr val="accent4">
              <a:lumMod val="20000"/>
              <a:lumOff val="80000"/>
            </a:schemeClr>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1192" y="568685"/>
            <a:ext cx="5294415" cy="3494314"/>
          </a:xfrm>
          <a:prstGeom prst="rect">
            <a:avLst/>
          </a:prstGeom>
        </p:spPr>
      </p:pic>
      <p:sp>
        <p:nvSpPr>
          <p:cNvPr id="5" name="TextBox 4"/>
          <p:cNvSpPr txBox="1"/>
          <p:nvPr/>
        </p:nvSpPr>
        <p:spPr>
          <a:xfrm rot="10800000" flipH="1" flipV="1">
            <a:off x="2238375" y="4062999"/>
            <a:ext cx="8020050" cy="1015663"/>
          </a:xfrm>
          <a:prstGeom prst="rect">
            <a:avLst/>
          </a:prstGeom>
          <a:noFill/>
        </p:spPr>
        <p:txBody>
          <a:bodyPr wrap="square" rtlCol="0">
            <a:spAutoFit/>
          </a:bodyPr>
          <a:lstStyle/>
          <a:p>
            <a:r>
              <a:rPr lang="en-US" sz="6000" dirty="0">
                <a:solidFill>
                  <a:schemeClr val="accent6"/>
                </a:solidFill>
                <a:latin typeface="Aharoni" panose="02010803020104030203" pitchFamily="2" charset="-79"/>
                <a:cs typeface="Aharoni" panose="02010803020104030203" pitchFamily="2" charset="-79"/>
              </a:rPr>
              <a:t>DOWN SYNDROME</a:t>
            </a:r>
          </a:p>
        </p:txBody>
      </p:sp>
      <p:sp>
        <p:nvSpPr>
          <p:cNvPr id="6" name="TextBox 5"/>
          <p:cNvSpPr txBox="1"/>
          <p:nvPr/>
        </p:nvSpPr>
        <p:spPr>
          <a:xfrm rot="10800000" flipH="1" flipV="1">
            <a:off x="2733613" y="5271139"/>
            <a:ext cx="6409871" cy="830997"/>
          </a:xfrm>
          <a:prstGeom prst="rect">
            <a:avLst/>
          </a:prstGeom>
          <a:noFill/>
        </p:spPr>
        <p:txBody>
          <a:bodyPr wrap="square" rtlCol="0">
            <a:spAutoFit/>
          </a:bodyPr>
          <a:lstStyle/>
          <a:p>
            <a:r>
              <a:rPr lang="en-US" sz="4800" dirty="0">
                <a:solidFill>
                  <a:schemeClr val="accent2">
                    <a:lumMod val="50000"/>
                  </a:schemeClr>
                </a:solidFill>
                <a:latin typeface="Algerian" panose="04020705040A02060702" pitchFamily="82" charset="0"/>
                <a:cs typeface="Andalus" panose="02020603050405020304" pitchFamily="18" charset="-78"/>
              </a:rPr>
              <a:t>Dr. Raed  M  Kanan</a:t>
            </a:r>
          </a:p>
        </p:txBody>
      </p:sp>
    </p:spTree>
    <p:extLst>
      <p:ext uri="{BB962C8B-B14F-4D97-AF65-F5344CB8AC3E}">
        <p14:creationId xmlns:p14="http://schemas.microsoft.com/office/powerpoint/2010/main" val="1476789316"/>
      </p:ext>
    </p:extLst>
  </p:cSld>
  <p:clrMapOvr>
    <a:masterClrMapping/>
  </p:clrMapOvr>
  <mc:AlternateContent xmlns:mc="http://schemas.openxmlformats.org/markup-compatibility/2006" xmlns:p14="http://schemas.microsoft.com/office/powerpoint/2010/main">
    <mc:Choice Requires="p14">
      <p:transition spd="med" p14:dur="700">
        <p:fade/>
        <p:sndAc>
          <p:stSnd loop="1">
            <p:snd r:embed="rId3" name="014. Edvard Hagerup Grieg - Peer Gynt Suite No. 1 (Op. 46) - Morgenstemning.wav"/>
          </p:stSnd>
        </p:sndAc>
      </p:transition>
    </mc:Choice>
    <mc:Fallback xmlns="">
      <p:transition spd="med">
        <p:fade/>
        <p:sndAc>
          <p:stSnd loop="1">
            <p:snd r:embed="rId5" name="014. Edvard Hagerup Grieg - Peer Gynt Suite No. 1 (Op. 46) - Morgenstemning.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Hearing loss</a:t>
            </a:r>
          </a:p>
        </p:txBody>
      </p:sp>
      <p:sp>
        <p:nvSpPr>
          <p:cNvPr id="18435" name="Rectangle 3"/>
          <p:cNvSpPr>
            <a:spLocks noGrp="1" noChangeArrowheads="1"/>
          </p:cNvSpPr>
          <p:nvPr>
            <p:ph idx="1"/>
          </p:nvPr>
        </p:nvSpPr>
        <p:spPr>
          <a:xfrm>
            <a:off x="398206" y="1799304"/>
            <a:ext cx="5324168" cy="4866967"/>
          </a:xfrm>
        </p:spPr>
        <p:txBody>
          <a:bodyPr>
            <a:noAutofit/>
          </a:bodyPr>
          <a:lstStyle/>
          <a:p>
            <a:r>
              <a:rPr lang="en-US" altLang="en-US" sz="4400" dirty="0">
                <a:solidFill>
                  <a:schemeClr val="accent5">
                    <a:lumMod val="60000"/>
                    <a:lumOff val="40000"/>
                  </a:schemeClr>
                </a:solidFill>
                <a:latin typeface="Arial Rounded MT Bold" panose="020F0704030504030204" pitchFamily="34" charset="0"/>
              </a:rPr>
              <a:t>Conductive, sensorineural or mixed</a:t>
            </a:r>
          </a:p>
          <a:p>
            <a:r>
              <a:rPr lang="en-US" altLang="en-US" sz="4400" dirty="0">
                <a:solidFill>
                  <a:schemeClr val="accent5">
                    <a:lumMod val="60000"/>
                    <a:lumOff val="40000"/>
                  </a:schemeClr>
                </a:solidFill>
                <a:latin typeface="Arial Rounded MT Bold" panose="020F0704030504030204" pitchFamily="34" charset="0"/>
              </a:rPr>
              <a:t>Otitis media Unilateral or bilateral  is a frequent problem</a:t>
            </a: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435">
                                            <p:txEl>
                                              <p:pRg st="0" end="0"/>
                                            </p:txEl>
                                          </p:spTgt>
                                        </p:tgtEl>
                                        <p:attrNameLst>
                                          <p:attrName>style.visibility</p:attrName>
                                        </p:attrNameLst>
                                      </p:cBhvr>
                                      <p:to>
                                        <p:strVal val="visible"/>
                                      </p:to>
                                    </p:set>
                                    <p:animEffect transition="in" filter="barn(inVertical)">
                                      <p:cBhvr>
                                        <p:cTn id="13" dur="500"/>
                                        <p:tgtEl>
                                          <p:spTgt spid="1843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435">
                                            <p:txEl>
                                              <p:pRg st="1" end="1"/>
                                            </p:txEl>
                                          </p:spTgt>
                                        </p:tgtEl>
                                        <p:attrNameLst>
                                          <p:attrName>style.visibility</p:attrName>
                                        </p:attrNameLst>
                                      </p:cBhvr>
                                      <p:to>
                                        <p:strVal val="visible"/>
                                      </p:to>
                                    </p:set>
                                    <p:animEffect transition="in" filter="barn(inVertical)">
                                      <p:cBhvr>
                                        <p:cTn id="18"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43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Hematologic disorders</a:t>
            </a:r>
          </a:p>
        </p:txBody>
      </p:sp>
      <p:sp>
        <p:nvSpPr>
          <p:cNvPr id="22531" name="Rectangle 3"/>
          <p:cNvSpPr>
            <a:spLocks noGrp="1" noChangeArrowheads="1"/>
          </p:cNvSpPr>
          <p:nvPr>
            <p:ph idx="1"/>
          </p:nvPr>
        </p:nvSpPr>
        <p:spPr>
          <a:xfrm>
            <a:off x="635278" y="1600900"/>
            <a:ext cx="6479429" cy="5257100"/>
          </a:xfrm>
        </p:spPr>
        <p:txBody>
          <a:bodyPr>
            <a:normAutofit fontScale="47500" lnSpcReduction="20000"/>
          </a:bodyPr>
          <a:lstStyle/>
          <a:p>
            <a:pPr>
              <a:lnSpc>
                <a:spcPct val="110000"/>
              </a:lnSpc>
            </a:pPr>
            <a:r>
              <a:rPr lang="en-US" altLang="en-US" sz="5900" dirty="0">
                <a:solidFill>
                  <a:schemeClr val="accent5">
                    <a:lumMod val="60000"/>
                    <a:lumOff val="40000"/>
                  </a:schemeClr>
                </a:solidFill>
                <a:latin typeface="Arial Rounded MT Bold" panose="020F0704030504030204" pitchFamily="34" charset="0"/>
              </a:rPr>
              <a:t>The risk of leukemia is 1 to 1.5 percent.</a:t>
            </a:r>
          </a:p>
          <a:p>
            <a:pPr>
              <a:lnSpc>
                <a:spcPct val="110000"/>
              </a:lnSpc>
            </a:pPr>
            <a:endParaRPr lang="en-US" altLang="en-US" sz="5900" dirty="0">
              <a:solidFill>
                <a:schemeClr val="accent5">
                  <a:lumMod val="60000"/>
                  <a:lumOff val="40000"/>
                </a:schemeClr>
              </a:solidFill>
              <a:latin typeface="Arial Rounded MT Bold" panose="020F0704030504030204" pitchFamily="34" charset="0"/>
            </a:endParaRPr>
          </a:p>
          <a:p>
            <a:pPr>
              <a:lnSpc>
                <a:spcPct val="110000"/>
              </a:lnSpc>
            </a:pPr>
            <a:r>
              <a:rPr lang="en-US" altLang="en-US" sz="5900" dirty="0">
                <a:solidFill>
                  <a:schemeClr val="accent5">
                    <a:lumMod val="60000"/>
                    <a:lumOff val="40000"/>
                  </a:schemeClr>
                </a:solidFill>
                <a:latin typeface="Arial Rounded MT Bold" panose="020F0704030504030204" pitchFamily="34" charset="0"/>
              </a:rPr>
              <a:t>Risk of AML and ALL is also much higher than the general population.</a:t>
            </a:r>
          </a:p>
          <a:p>
            <a:pPr marL="0" indent="0">
              <a:lnSpc>
                <a:spcPct val="110000"/>
              </a:lnSpc>
              <a:buNone/>
            </a:pPr>
            <a:endParaRPr lang="en-US" altLang="en-US" sz="5900" dirty="0">
              <a:solidFill>
                <a:schemeClr val="accent5">
                  <a:lumMod val="60000"/>
                  <a:lumOff val="40000"/>
                </a:schemeClr>
              </a:solidFill>
              <a:latin typeface="Arial Rounded MT Bold" panose="020F0704030504030204" pitchFamily="34" charset="0"/>
            </a:endParaRPr>
          </a:p>
          <a:p>
            <a:pPr>
              <a:lnSpc>
                <a:spcPct val="110000"/>
              </a:lnSpc>
            </a:pPr>
            <a:r>
              <a:rPr lang="en-US" altLang="en-US" sz="5900" dirty="0">
                <a:solidFill>
                  <a:schemeClr val="accent5">
                    <a:lumMod val="60000"/>
                    <a:lumOff val="40000"/>
                  </a:schemeClr>
                </a:solidFill>
                <a:latin typeface="Arial Rounded MT Bold" panose="020F0704030504030204" pitchFamily="34" charset="0"/>
              </a:rPr>
              <a:t>Transient leukemia – exclusively affects NB.</a:t>
            </a:r>
          </a:p>
          <a:p>
            <a:pPr>
              <a:lnSpc>
                <a:spcPct val="110000"/>
              </a:lnSpc>
            </a:pPr>
            <a:r>
              <a:rPr lang="en-US" altLang="en-US" sz="5900" dirty="0">
                <a:solidFill>
                  <a:schemeClr val="accent5">
                    <a:lumMod val="60000"/>
                    <a:lumOff val="40000"/>
                  </a:schemeClr>
                </a:solidFill>
                <a:latin typeface="Arial Rounded MT Bold" panose="020F0704030504030204" pitchFamily="34" charset="0"/>
              </a:rPr>
              <a:t>It is asymptomatic with spontaneous resolution in 2-3 months.</a:t>
            </a:r>
            <a:endParaRPr lang="en-US" altLang="en-US" dirty="0"/>
          </a:p>
        </p:txBody>
      </p:sp>
      <p:pic>
        <p:nvPicPr>
          <p:cNvPr id="3074" name="Picture 2" descr="http://www.manros-therapeutics.com/artwork/pipeline/ce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7629" y="3826461"/>
            <a:ext cx="4239092" cy="29143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agebank.hematology.org/Content%5C125%5C1821%5C1821_ful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7629" y="1491900"/>
            <a:ext cx="4239092" cy="22375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778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mph" presetSubtype="0" fill="hold" grpId="0" nodeType="withEffect">
                                  <p:stCondLst>
                                    <p:cond delay="0"/>
                                  </p:stCondLst>
                                  <p:iterate type="lt">
                                    <p:tmPct val="4000"/>
                                  </p:iterate>
                                  <p:childTnLst>
                                    <p:set>
                                      <p:cBhvr override="childStyle">
                                        <p:cTn id="6" dur="500" fill="hold"/>
                                        <p:tgtEl>
                                          <p:spTgt spid="22530"/>
                                        </p:tgtEl>
                                        <p:attrNameLst>
                                          <p:attrName>style.color</p:attrName>
                                        </p:attrNameLst>
                                      </p:cBhvr>
                                      <p:to>
                                        <p:clrVal>
                                          <a:schemeClr val="accent2"/>
                                        </p:clrVal>
                                      </p:to>
                                    </p:set>
                                    <p:set>
                                      <p:cBhvr>
                                        <p:cTn id="7" dur="500" fill="hold"/>
                                        <p:tgtEl>
                                          <p:spTgt spid="22530"/>
                                        </p:tgtEl>
                                        <p:attrNameLst>
                                          <p:attrName>fillcolor</p:attrName>
                                        </p:attrNameLst>
                                      </p:cBhvr>
                                      <p:to>
                                        <p:clrVal>
                                          <a:schemeClr val="accent2"/>
                                        </p:clrVal>
                                      </p:to>
                                    </p:set>
                                    <p:set>
                                      <p:cBhvr>
                                        <p:cTn id="8" dur="500" fill="hold"/>
                                        <p:tgtEl>
                                          <p:spTgt spid="22530"/>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22531">
                                            <p:txEl>
                                              <p:pRg st="0" end="0"/>
                                            </p:txEl>
                                          </p:spTgt>
                                        </p:tgtEl>
                                        <p:attrNameLst>
                                          <p:attrName>style.visibility</p:attrName>
                                        </p:attrNameLst>
                                      </p:cBhvr>
                                      <p:to>
                                        <p:strVal val="visible"/>
                                      </p:to>
                                    </p:set>
                                    <p:anim calcmode="lin" valueType="num">
                                      <p:cBhvr>
                                        <p:cTn id="13" dur="1000" fill="hold"/>
                                        <p:tgtEl>
                                          <p:spTgt spid="22531">
                                            <p:txEl>
                                              <p:pRg st="0" end="0"/>
                                            </p:txEl>
                                          </p:spTgt>
                                        </p:tgtEl>
                                        <p:attrNameLst>
                                          <p:attrName>ppt_w</p:attrName>
                                        </p:attrNameLst>
                                      </p:cBhvr>
                                      <p:tavLst>
                                        <p:tav tm="0">
                                          <p:val>
                                            <p:strVal val="#ppt_w*0.70"/>
                                          </p:val>
                                        </p:tav>
                                        <p:tav tm="100000">
                                          <p:val>
                                            <p:strVal val="#ppt_w"/>
                                          </p:val>
                                        </p:tav>
                                      </p:tavLst>
                                    </p:anim>
                                    <p:anim calcmode="lin" valueType="num">
                                      <p:cBhvr>
                                        <p:cTn id="14" dur="1000" fill="hold"/>
                                        <p:tgtEl>
                                          <p:spTgt spid="22531">
                                            <p:txEl>
                                              <p:pRg st="0" end="0"/>
                                            </p:txEl>
                                          </p:spTgt>
                                        </p:tgtEl>
                                        <p:attrNameLst>
                                          <p:attrName>ppt_h</p:attrName>
                                        </p:attrNameLst>
                                      </p:cBhvr>
                                      <p:tavLst>
                                        <p:tav tm="0">
                                          <p:val>
                                            <p:strVal val="#ppt_h"/>
                                          </p:val>
                                        </p:tav>
                                        <p:tav tm="100000">
                                          <p:val>
                                            <p:strVal val="#ppt_h"/>
                                          </p:val>
                                        </p:tav>
                                      </p:tavLst>
                                    </p:anim>
                                    <p:animEffect transition="in" filter="fade">
                                      <p:cBhvr>
                                        <p:cTn id="15" dur="1000"/>
                                        <p:tgtEl>
                                          <p:spTgt spid="2253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22531">
                                            <p:txEl>
                                              <p:pRg st="2" end="2"/>
                                            </p:txEl>
                                          </p:spTgt>
                                        </p:tgtEl>
                                        <p:attrNameLst>
                                          <p:attrName>style.visibility</p:attrName>
                                        </p:attrNameLst>
                                      </p:cBhvr>
                                      <p:to>
                                        <p:strVal val="visible"/>
                                      </p:to>
                                    </p:set>
                                    <p:anim calcmode="lin" valueType="num">
                                      <p:cBhvr>
                                        <p:cTn id="20" dur="1000" fill="hold"/>
                                        <p:tgtEl>
                                          <p:spTgt spid="22531">
                                            <p:txEl>
                                              <p:pRg st="2" end="2"/>
                                            </p:txEl>
                                          </p:spTgt>
                                        </p:tgtEl>
                                        <p:attrNameLst>
                                          <p:attrName>ppt_w</p:attrName>
                                        </p:attrNameLst>
                                      </p:cBhvr>
                                      <p:tavLst>
                                        <p:tav tm="0">
                                          <p:val>
                                            <p:strVal val="#ppt_w*0.70"/>
                                          </p:val>
                                        </p:tav>
                                        <p:tav tm="100000">
                                          <p:val>
                                            <p:strVal val="#ppt_w"/>
                                          </p:val>
                                        </p:tav>
                                      </p:tavLst>
                                    </p:anim>
                                    <p:anim calcmode="lin" valueType="num">
                                      <p:cBhvr>
                                        <p:cTn id="21" dur="1000" fill="hold"/>
                                        <p:tgtEl>
                                          <p:spTgt spid="22531">
                                            <p:txEl>
                                              <p:pRg st="2" end="2"/>
                                            </p:txEl>
                                          </p:spTgt>
                                        </p:tgtEl>
                                        <p:attrNameLst>
                                          <p:attrName>ppt_h</p:attrName>
                                        </p:attrNameLst>
                                      </p:cBhvr>
                                      <p:tavLst>
                                        <p:tav tm="0">
                                          <p:val>
                                            <p:strVal val="#ppt_h"/>
                                          </p:val>
                                        </p:tav>
                                        <p:tav tm="100000">
                                          <p:val>
                                            <p:strVal val="#ppt_h"/>
                                          </p:val>
                                        </p:tav>
                                      </p:tavLst>
                                    </p:anim>
                                    <p:animEffect transition="in" filter="fade">
                                      <p:cBhvr>
                                        <p:cTn id="22" dur="1000"/>
                                        <p:tgtEl>
                                          <p:spTgt spid="2253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 calcmode="lin" valueType="num">
                                      <p:cBhvr>
                                        <p:cTn id="27" dur="1000" fill="hold"/>
                                        <p:tgtEl>
                                          <p:spTgt spid="22531">
                                            <p:txEl>
                                              <p:pRg st="4" end="4"/>
                                            </p:txEl>
                                          </p:spTgt>
                                        </p:tgtEl>
                                        <p:attrNameLst>
                                          <p:attrName>ppt_w</p:attrName>
                                        </p:attrNameLst>
                                      </p:cBhvr>
                                      <p:tavLst>
                                        <p:tav tm="0">
                                          <p:val>
                                            <p:strVal val="#ppt_w*0.70"/>
                                          </p:val>
                                        </p:tav>
                                        <p:tav tm="100000">
                                          <p:val>
                                            <p:strVal val="#ppt_w"/>
                                          </p:val>
                                        </p:tav>
                                      </p:tavLst>
                                    </p:anim>
                                    <p:anim calcmode="lin" valueType="num">
                                      <p:cBhvr>
                                        <p:cTn id="28" dur="1000" fill="hold"/>
                                        <p:tgtEl>
                                          <p:spTgt spid="22531">
                                            <p:txEl>
                                              <p:pRg st="4" end="4"/>
                                            </p:txEl>
                                          </p:spTgt>
                                        </p:tgtEl>
                                        <p:attrNameLst>
                                          <p:attrName>ppt_h</p:attrName>
                                        </p:attrNameLst>
                                      </p:cBhvr>
                                      <p:tavLst>
                                        <p:tav tm="0">
                                          <p:val>
                                            <p:strVal val="#ppt_h"/>
                                          </p:val>
                                        </p:tav>
                                        <p:tav tm="100000">
                                          <p:val>
                                            <p:strVal val="#ppt_h"/>
                                          </p:val>
                                        </p:tav>
                                      </p:tavLst>
                                    </p:anim>
                                    <p:animEffect transition="in" filter="fade">
                                      <p:cBhvr>
                                        <p:cTn id="29" dur="1000"/>
                                        <p:tgtEl>
                                          <p:spTgt spid="22531">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22531">
                                            <p:txEl>
                                              <p:pRg st="5" end="5"/>
                                            </p:txEl>
                                          </p:spTgt>
                                        </p:tgtEl>
                                        <p:attrNameLst>
                                          <p:attrName>style.visibility</p:attrName>
                                        </p:attrNameLst>
                                      </p:cBhvr>
                                      <p:to>
                                        <p:strVal val="visible"/>
                                      </p:to>
                                    </p:set>
                                    <p:anim calcmode="lin" valueType="num">
                                      <p:cBhvr>
                                        <p:cTn id="34" dur="1000" fill="hold"/>
                                        <p:tgtEl>
                                          <p:spTgt spid="22531">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22531">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2253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p:bldP spid="2253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Endocrine disorder</a:t>
            </a:r>
          </a:p>
        </p:txBody>
      </p:sp>
      <p:sp>
        <p:nvSpPr>
          <p:cNvPr id="23555" name="Rectangle 3"/>
          <p:cNvSpPr>
            <a:spLocks noGrp="1" noChangeArrowheads="1"/>
          </p:cNvSpPr>
          <p:nvPr>
            <p:ph idx="1"/>
          </p:nvPr>
        </p:nvSpPr>
        <p:spPr>
          <a:xfrm>
            <a:off x="838199" y="1846729"/>
            <a:ext cx="5710085" cy="4745800"/>
          </a:xfrm>
        </p:spPr>
        <p:txBody>
          <a:bodyPr>
            <a:noAutofit/>
          </a:bodyPr>
          <a:lstStyle/>
          <a:p>
            <a:pPr algn="just" eaLnBrk="1" hangingPunct="1"/>
            <a:r>
              <a:rPr lang="en-US" altLang="en-US" sz="3200" dirty="0">
                <a:solidFill>
                  <a:schemeClr val="accent5">
                    <a:lumMod val="60000"/>
                    <a:lumOff val="40000"/>
                  </a:schemeClr>
                </a:solidFill>
                <a:latin typeface="Arial Rounded MT Bold" panose="020F0704030504030204" pitchFamily="34" charset="0"/>
              </a:rPr>
              <a:t>Thyroid disease – Hypothyroidism occurs more frequently than hyperthyroidism.</a:t>
            </a:r>
          </a:p>
          <a:p>
            <a:pPr marL="0" indent="0" algn="just" eaLnBrk="1" hangingPunct="1">
              <a:buNone/>
            </a:pPr>
            <a:endParaRPr lang="en-US" altLang="en-US" sz="3200" dirty="0">
              <a:solidFill>
                <a:schemeClr val="accent5">
                  <a:lumMod val="60000"/>
                  <a:lumOff val="40000"/>
                </a:schemeClr>
              </a:solidFill>
              <a:latin typeface="Arial Rounded MT Bold" panose="020F0704030504030204" pitchFamily="34" charset="0"/>
            </a:endParaRPr>
          </a:p>
          <a:p>
            <a:pPr algn="just"/>
            <a:r>
              <a:rPr lang="en-US" altLang="en-US" sz="3200" dirty="0">
                <a:solidFill>
                  <a:schemeClr val="accent5">
                    <a:lumMod val="60000"/>
                    <a:lumOff val="40000"/>
                  </a:schemeClr>
                </a:solidFill>
                <a:latin typeface="Arial Rounded MT Bold" panose="020F0704030504030204" pitchFamily="34" charset="0"/>
              </a:rPr>
              <a:t>Diabetes – The risk of type 1 diabetes is three times greater than that of the general population.</a:t>
            </a:r>
          </a:p>
        </p:txBody>
      </p:sp>
      <p:pic>
        <p:nvPicPr>
          <p:cNvPr id="5122" name="Picture 2" descr="http://i1226.photobucket.com/albums/ee405/UP70/Hypothyroidism.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8110" y="1467285"/>
            <a:ext cx="3575304" cy="275234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encrypted-tbn2.gstatic.com/images?q=tbn:ANd9GcRz6qKS2VS7qkLakPl0CAv_Xm3UnJlY0-0DnG7tOpCszaMgMy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8110" y="4102188"/>
            <a:ext cx="3576732" cy="275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392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3554"/>
                                        </p:tgtEl>
                                        <p:attrNameLst>
                                          <p:attrName>r</p:attrName>
                                        </p:attrNameLst>
                                      </p:cBhvr>
                                    </p:animRot>
                                    <p:animRot by="-240000">
                                      <p:cBhvr>
                                        <p:cTn id="7" dur="200" fill="hold">
                                          <p:stCondLst>
                                            <p:cond delay="200"/>
                                          </p:stCondLst>
                                        </p:cTn>
                                        <p:tgtEl>
                                          <p:spTgt spid="23554"/>
                                        </p:tgtEl>
                                        <p:attrNameLst>
                                          <p:attrName>r</p:attrName>
                                        </p:attrNameLst>
                                      </p:cBhvr>
                                    </p:animRot>
                                    <p:animRot by="240000">
                                      <p:cBhvr>
                                        <p:cTn id="8" dur="200" fill="hold">
                                          <p:stCondLst>
                                            <p:cond delay="400"/>
                                          </p:stCondLst>
                                        </p:cTn>
                                        <p:tgtEl>
                                          <p:spTgt spid="23554"/>
                                        </p:tgtEl>
                                        <p:attrNameLst>
                                          <p:attrName>r</p:attrName>
                                        </p:attrNameLst>
                                      </p:cBhvr>
                                    </p:animRot>
                                    <p:animRot by="-240000">
                                      <p:cBhvr>
                                        <p:cTn id="9" dur="200" fill="hold">
                                          <p:stCondLst>
                                            <p:cond delay="600"/>
                                          </p:stCondLst>
                                        </p:cTn>
                                        <p:tgtEl>
                                          <p:spTgt spid="23554"/>
                                        </p:tgtEl>
                                        <p:attrNameLst>
                                          <p:attrName>r</p:attrName>
                                        </p:attrNameLst>
                                      </p:cBhvr>
                                    </p:animRot>
                                    <p:animRot by="120000">
                                      <p:cBhvr>
                                        <p:cTn id="10" dur="200" fill="hold">
                                          <p:stCondLst>
                                            <p:cond delay="800"/>
                                          </p:stCondLst>
                                        </p:cTn>
                                        <p:tgtEl>
                                          <p:spTgt spid="2355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4" presetClass="emph" presetSubtype="0" fill="hold" grpId="0" nodeType="clickEffect">
                                  <p:stCondLst>
                                    <p:cond delay="0"/>
                                  </p:stCondLst>
                                  <p:childTnLst>
                                    <p:animClr clrSpc="hsl" dir="cw">
                                      <p:cBhvr override="childStyle">
                                        <p:cTn id="14" dur="500" fill="hold"/>
                                        <p:tgtEl>
                                          <p:spTgt spid="23555">
                                            <p:txEl>
                                              <p:pRg st="0" end="0"/>
                                            </p:txEl>
                                          </p:spTgt>
                                        </p:tgtEl>
                                        <p:attrNameLst>
                                          <p:attrName>style.color</p:attrName>
                                        </p:attrNameLst>
                                      </p:cBhvr>
                                      <p:by>
                                        <p:hsl h="0" s="-12549" l="-25098"/>
                                      </p:by>
                                    </p:animClr>
                                    <p:animClr clrSpc="hsl" dir="cw">
                                      <p:cBhvr>
                                        <p:cTn id="15" dur="500" fill="hold"/>
                                        <p:tgtEl>
                                          <p:spTgt spid="23555">
                                            <p:txEl>
                                              <p:pRg st="0" end="0"/>
                                            </p:txEl>
                                          </p:spTgt>
                                        </p:tgtEl>
                                        <p:attrNameLst>
                                          <p:attrName>fillcolor</p:attrName>
                                        </p:attrNameLst>
                                      </p:cBhvr>
                                      <p:by>
                                        <p:hsl h="0" s="-12549" l="-25098"/>
                                      </p:by>
                                    </p:animClr>
                                    <p:animClr clrSpc="hsl" dir="cw">
                                      <p:cBhvr>
                                        <p:cTn id="16" dur="500" fill="hold"/>
                                        <p:tgtEl>
                                          <p:spTgt spid="23555">
                                            <p:txEl>
                                              <p:pRg st="0" end="0"/>
                                            </p:txEl>
                                          </p:spTgt>
                                        </p:tgtEl>
                                        <p:attrNameLst>
                                          <p:attrName>stroke.color</p:attrName>
                                        </p:attrNameLst>
                                      </p:cBhvr>
                                      <p:by>
                                        <p:hsl h="0" s="-12549" l="-25098"/>
                                      </p:by>
                                    </p:animClr>
                                    <p:set>
                                      <p:cBhvr>
                                        <p:cTn id="17" dur="500" fill="hold"/>
                                        <p:tgtEl>
                                          <p:spTgt spid="23555">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4" presetClass="emph" presetSubtype="0" fill="hold" grpId="0" nodeType="clickEffect">
                                  <p:stCondLst>
                                    <p:cond delay="0"/>
                                  </p:stCondLst>
                                  <p:childTnLst>
                                    <p:animClr clrSpc="hsl" dir="cw">
                                      <p:cBhvr override="childStyle">
                                        <p:cTn id="21" dur="500" fill="hold"/>
                                        <p:tgtEl>
                                          <p:spTgt spid="23555">
                                            <p:txEl>
                                              <p:pRg st="2" end="2"/>
                                            </p:txEl>
                                          </p:spTgt>
                                        </p:tgtEl>
                                        <p:attrNameLst>
                                          <p:attrName>style.color</p:attrName>
                                        </p:attrNameLst>
                                      </p:cBhvr>
                                      <p:by>
                                        <p:hsl h="0" s="-12549" l="-25098"/>
                                      </p:by>
                                    </p:animClr>
                                    <p:animClr clrSpc="hsl" dir="cw">
                                      <p:cBhvr>
                                        <p:cTn id="22" dur="500" fill="hold"/>
                                        <p:tgtEl>
                                          <p:spTgt spid="23555">
                                            <p:txEl>
                                              <p:pRg st="2" end="2"/>
                                            </p:txEl>
                                          </p:spTgt>
                                        </p:tgtEl>
                                        <p:attrNameLst>
                                          <p:attrName>fillcolor</p:attrName>
                                        </p:attrNameLst>
                                      </p:cBhvr>
                                      <p:by>
                                        <p:hsl h="0" s="-12549" l="-25098"/>
                                      </p:by>
                                    </p:animClr>
                                    <p:animClr clrSpc="hsl" dir="cw">
                                      <p:cBhvr>
                                        <p:cTn id="23" dur="500" fill="hold"/>
                                        <p:tgtEl>
                                          <p:spTgt spid="23555">
                                            <p:txEl>
                                              <p:pRg st="2" end="2"/>
                                            </p:txEl>
                                          </p:spTgt>
                                        </p:tgtEl>
                                        <p:attrNameLst>
                                          <p:attrName>stroke.color</p:attrName>
                                        </p:attrNameLst>
                                      </p:cBhvr>
                                      <p:by>
                                        <p:hsl h="0" s="-12549" l="-25098"/>
                                      </p:by>
                                    </p:animClr>
                                    <p:set>
                                      <p:cBhvr>
                                        <p:cTn id="24" dur="500" fill="hold"/>
                                        <p:tgtEl>
                                          <p:spTgt spid="23555">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Reproduction</a:t>
            </a:r>
          </a:p>
        </p:txBody>
      </p:sp>
      <p:sp>
        <p:nvSpPr>
          <p:cNvPr id="24579" name="Rectangle 3"/>
          <p:cNvSpPr>
            <a:spLocks noGrp="1" noChangeArrowheads="1"/>
          </p:cNvSpPr>
          <p:nvPr>
            <p:ph idx="1"/>
          </p:nvPr>
        </p:nvSpPr>
        <p:spPr>
          <a:xfrm>
            <a:off x="521114" y="1690688"/>
            <a:ext cx="6105832" cy="4718906"/>
          </a:xfrm>
        </p:spPr>
        <p:txBody>
          <a:bodyPr>
            <a:noAutofit/>
          </a:bodyPr>
          <a:lstStyle/>
          <a:p>
            <a:pPr algn="just"/>
            <a:r>
              <a:rPr lang="en-US" altLang="en-US" sz="3600" dirty="0">
                <a:solidFill>
                  <a:schemeClr val="accent5">
                    <a:lumMod val="60000"/>
                    <a:lumOff val="40000"/>
                  </a:schemeClr>
                </a:solidFill>
                <a:latin typeface="Arial Rounded MT Bold" panose="020F0704030504030204" pitchFamily="34" charset="0"/>
              </a:rPr>
              <a:t>Women with DS are fertile and may become pregnant. </a:t>
            </a:r>
          </a:p>
          <a:p>
            <a:pPr marL="0" indent="0" algn="just">
              <a:buNone/>
            </a:pPr>
            <a:endParaRPr lang="en-US" altLang="en-US" sz="3600" dirty="0">
              <a:solidFill>
                <a:schemeClr val="accent5">
                  <a:lumMod val="60000"/>
                  <a:lumOff val="40000"/>
                </a:schemeClr>
              </a:solidFill>
              <a:latin typeface="Arial Rounded MT Bold" panose="020F0704030504030204" pitchFamily="34" charset="0"/>
            </a:endParaRPr>
          </a:p>
          <a:p>
            <a:pPr algn="just" eaLnBrk="1" hangingPunct="1"/>
            <a:r>
              <a:rPr lang="en-US" altLang="en-US" sz="3600" dirty="0">
                <a:solidFill>
                  <a:schemeClr val="accent5">
                    <a:lumMod val="60000"/>
                    <a:lumOff val="40000"/>
                  </a:schemeClr>
                </a:solidFill>
                <a:latin typeface="Arial Rounded MT Bold" panose="020F0704030504030204" pitchFamily="34" charset="0"/>
              </a:rPr>
              <a:t>Nearly all males with DS are infertile. The mechanism is impairment of spermatogenesis</a:t>
            </a:r>
          </a:p>
        </p:txBody>
      </p:sp>
      <p:pic>
        <p:nvPicPr>
          <p:cNvPr id="2050" name="Picture 2" descr="http://i.imgur.com/UXOt6U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054" y="1690689"/>
            <a:ext cx="5067953" cy="4356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97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mph" presetSubtype="0" fill="hold" grpId="0" nodeType="withEffect">
                                  <p:stCondLst>
                                    <p:cond delay="0"/>
                                  </p:stCondLst>
                                  <p:iterate type="lt">
                                    <p:tmPct val="10000"/>
                                  </p:iterate>
                                  <p:childTnLst>
                                    <p:animClr clrSpc="rgb" dir="cw">
                                      <p:cBhvr override="childStyle">
                                        <p:cTn id="6" dur="500" fill="hold"/>
                                        <p:tgtEl>
                                          <p:spTgt spid="24578"/>
                                        </p:tgtEl>
                                        <p:attrNameLst>
                                          <p:attrName>style.color</p:attrName>
                                        </p:attrNameLst>
                                      </p:cBhvr>
                                      <p:to>
                                        <a:srgbClr val="375623"/>
                                      </p:to>
                                    </p:animClr>
                                    <p:animClr clrSpc="rgb" dir="cw">
                                      <p:cBhvr>
                                        <p:cTn id="7" dur="500" fill="hold"/>
                                        <p:tgtEl>
                                          <p:spTgt spid="24578"/>
                                        </p:tgtEl>
                                        <p:attrNameLst>
                                          <p:attrName>fillcolor</p:attrName>
                                        </p:attrNameLst>
                                      </p:cBhvr>
                                      <p:to>
                                        <a:srgbClr val="375623"/>
                                      </p:to>
                                    </p:animClr>
                                    <p:set>
                                      <p:cBhvr>
                                        <p:cTn id="8" dur="500" fill="hold"/>
                                        <p:tgtEl>
                                          <p:spTgt spid="24578"/>
                                        </p:tgtEl>
                                        <p:attrNameLst>
                                          <p:attrName>fill.type</p:attrName>
                                        </p:attrNameLst>
                                      </p:cBhvr>
                                      <p:to>
                                        <p:strVal val="solid"/>
                                      </p:to>
                                    </p:set>
                                    <p:anim to="1.5" calcmode="lin" valueType="num">
                                      <p:cBhvr override="childStyle">
                                        <p:cTn id="9" dur="500" fill="hold"/>
                                        <p:tgtEl>
                                          <p:spTgt spid="24578"/>
                                        </p:tgtEl>
                                        <p:attrNameLst>
                                          <p:attrName>style.fontSize</p:attrName>
                                        </p:attrNameLst>
                                      </p:cBhvr>
                                    </p:anim>
                                  </p:childTnLst>
                                </p:cTn>
                              </p:par>
                            </p:childTnLst>
                          </p:cTn>
                        </p:par>
                      </p:childTnLst>
                    </p:cTn>
                  </p:par>
                  <p:par>
                    <p:cTn id="10" fill="hold">
                      <p:stCondLst>
                        <p:cond delay="indefinite"/>
                      </p:stCondLst>
                      <p:childTnLst>
                        <p:par>
                          <p:cTn id="11" fill="hold">
                            <p:stCondLst>
                              <p:cond delay="0"/>
                            </p:stCondLst>
                            <p:childTnLst>
                              <p:par>
                                <p:cTn id="12" presetID="35" presetClass="entr" presetSubtype="0" fill="hold" grpId="0" nodeType="clickEffect">
                                  <p:stCondLst>
                                    <p:cond delay="0"/>
                                  </p:stCondLst>
                                  <p:childTnLst>
                                    <p:set>
                                      <p:cBhvr>
                                        <p:cTn id="13" dur="1" fill="hold">
                                          <p:stCondLst>
                                            <p:cond delay="0"/>
                                          </p:stCondLst>
                                        </p:cTn>
                                        <p:tgtEl>
                                          <p:spTgt spid="24579">
                                            <p:txEl>
                                              <p:pRg st="0" end="0"/>
                                            </p:txEl>
                                          </p:spTgt>
                                        </p:tgtEl>
                                        <p:attrNameLst>
                                          <p:attrName>style.visibility</p:attrName>
                                        </p:attrNameLst>
                                      </p:cBhvr>
                                      <p:to>
                                        <p:strVal val="visible"/>
                                      </p:to>
                                    </p:set>
                                    <p:animEffect transition="in" filter="fade">
                                      <p:cBhvr>
                                        <p:cTn id="14" dur="2000"/>
                                        <p:tgtEl>
                                          <p:spTgt spid="24579">
                                            <p:txEl>
                                              <p:pRg st="0" end="0"/>
                                            </p:txEl>
                                          </p:spTgt>
                                        </p:tgtEl>
                                      </p:cBhvr>
                                    </p:animEffect>
                                    <p:anim calcmode="lin" valueType="num">
                                      <p:cBhvr>
                                        <p:cTn id="15" dur="2000" fill="hold"/>
                                        <p:tgtEl>
                                          <p:spTgt spid="24579">
                                            <p:txEl>
                                              <p:pRg st="0" end="0"/>
                                            </p:txEl>
                                          </p:spTgt>
                                        </p:tgtEl>
                                        <p:attrNameLst>
                                          <p:attrName>style.rotation</p:attrName>
                                        </p:attrNameLst>
                                      </p:cBhvr>
                                      <p:tavLst>
                                        <p:tav tm="0">
                                          <p:val>
                                            <p:fltVal val="720"/>
                                          </p:val>
                                        </p:tav>
                                        <p:tav tm="100000">
                                          <p:val>
                                            <p:fltVal val="0"/>
                                          </p:val>
                                        </p:tav>
                                      </p:tavLst>
                                    </p:anim>
                                    <p:anim calcmode="lin" valueType="num">
                                      <p:cBhvr>
                                        <p:cTn id="16" dur="2000" fill="hold"/>
                                        <p:tgtEl>
                                          <p:spTgt spid="24579">
                                            <p:txEl>
                                              <p:pRg st="0" end="0"/>
                                            </p:txEl>
                                          </p:spTgt>
                                        </p:tgtEl>
                                        <p:attrNameLst>
                                          <p:attrName>ppt_h</p:attrName>
                                        </p:attrNameLst>
                                      </p:cBhvr>
                                      <p:tavLst>
                                        <p:tav tm="0">
                                          <p:val>
                                            <p:fltVal val="0"/>
                                          </p:val>
                                        </p:tav>
                                        <p:tav tm="100000">
                                          <p:val>
                                            <p:strVal val="#ppt_h"/>
                                          </p:val>
                                        </p:tav>
                                      </p:tavLst>
                                    </p:anim>
                                    <p:anim calcmode="lin" valueType="num">
                                      <p:cBhvr>
                                        <p:cTn id="17" dur="2000" fill="hold"/>
                                        <p:tgtEl>
                                          <p:spTgt spid="24579">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8" fill="hold">
                      <p:stCondLst>
                        <p:cond delay="indefinite"/>
                      </p:stCondLst>
                      <p:childTnLst>
                        <p:par>
                          <p:cTn id="19" fill="hold">
                            <p:stCondLst>
                              <p:cond delay="0"/>
                            </p:stCondLst>
                            <p:childTnLst>
                              <p:par>
                                <p:cTn id="20" presetID="35" presetClass="entr" presetSubtype="0" fill="hold" grpId="0" nodeType="clickEffect">
                                  <p:stCondLst>
                                    <p:cond delay="0"/>
                                  </p:stCondLst>
                                  <p:childTnLst>
                                    <p:set>
                                      <p:cBhvr>
                                        <p:cTn id="21" dur="1" fill="hold">
                                          <p:stCondLst>
                                            <p:cond delay="0"/>
                                          </p:stCondLst>
                                        </p:cTn>
                                        <p:tgtEl>
                                          <p:spTgt spid="24579">
                                            <p:txEl>
                                              <p:pRg st="2" end="2"/>
                                            </p:txEl>
                                          </p:spTgt>
                                        </p:tgtEl>
                                        <p:attrNameLst>
                                          <p:attrName>style.visibility</p:attrName>
                                        </p:attrNameLst>
                                      </p:cBhvr>
                                      <p:to>
                                        <p:strVal val="visible"/>
                                      </p:to>
                                    </p:set>
                                    <p:animEffect transition="in" filter="fade">
                                      <p:cBhvr>
                                        <p:cTn id="22" dur="2000"/>
                                        <p:tgtEl>
                                          <p:spTgt spid="24579">
                                            <p:txEl>
                                              <p:pRg st="2" end="2"/>
                                            </p:txEl>
                                          </p:spTgt>
                                        </p:tgtEl>
                                      </p:cBhvr>
                                    </p:animEffect>
                                    <p:anim calcmode="lin" valueType="num">
                                      <p:cBhvr>
                                        <p:cTn id="23" dur="2000" fill="hold"/>
                                        <p:tgtEl>
                                          <p:spTgt spid="24579">
                                            <p:txEl>
                                              <p:pRg st="2" end="2"/>
                                            </p:txEl>
                                          </p:spTgt>
                                        </p:tgtEl>
                                        <p:attrNameLst>
                                          <p:attrName>style.rotation</p:attrName>
                                        </p:attrNameLst>
                                      </p:cBhvr>
                                      <p:tavLst>
                                        <p:tav tm="0">
                                          <p:val>
                                            <p:fltVal val="720"/>
                                          </p:val>
                                        </p:tav>
                                        <p:tav tm="100000">
                                          <p:val>
                                            <p:fltVal val="0"/>
                                          </p:val>
                                        </p:tav>
                                      </p:tavLst>
                                    </p:anim>
                                    <p:anim calcmode="lin" valueType="num">
                                      <p:cBhvr>
                                        <p:cTn id="24" dur="2000" fill="hold"/>
                                        <p:tgtEl>
                                          <p:spTgt spid="24579">
                                            <p:txEl>
                                              <p:pRg st="2" end="2"/>
                                            </p:txEl>
                                          </p:spTgt>
                                        </p:tgtEl>
                                        <p:attrNameLst>
                                          <p:attrName>ppt_h</p:attrName>
                                        </p:attrNameLst>
                                      </p:cBhvr>
                                      <p:tavLst>
                                        <p:tav tm="0">
                                          <p:val>
                                            <p:fltVal val="0"/>
                                          </p:val>
                                        </p:tav>
                                        <p:tav tm="100000">
                                          <p:val>
                                            <p:strVal val="#ppt_h"/>
                                          </p:val>
                                        </p:tav>
                                      </p:tavLst>
                                    </p:anim>
                                    <p:anim calcmode="lin" valueType="num">
                                      <p:cBhvr>
                                        <p:cTn id="25" dur="2000" fill="hold"/>
                                        <p:tgtEl>
                                          <p:spTgt spid="24579">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Atlantoaxial instability</a:t>
            </a:r>
          </a:p>
        </p:txBody>
      </p:sp>
      <p:sp>
        <p:nvSpPr>
          <p:cNvPr id="25603" name="Rectangle 3"/>
          <p:cNvSpPr>
            <a:spLocks noGrp="1" noChangeArrowheads="1"/>
          </p:cNvSpPr>
          <p:nvPr>
            <p:ph idx="1"/>
          </p:nvPr>
        </p:nvSpPr>
        <p:spPr>
          <a:xfrm>
            <a:off x="486697" y="1687513"/>
            <a:ext cx="5763582" cy="5035550"/>
          </a:xfrm>
        </p:spPr>
        <p:txBody>
          <a:bodyPr>
            <a:noAutofit/>
          </a:bodyPr>
          <a:lstStyle/>
          <a:p>
            <a:pPr eaLnBrk="1" hangingPunct="1"/>
            <a:r>
              <a:rPr lang="en-US" altLang="en-US" sz="3200" dirty="0">
                <a:solidFill>
                  <a:schemeClr val="accent5">
                    <a:lumMod val="60000"/>
                    <a:lumOff val="40000"/>
                  </a:schemeClr>
                </a:solidFill>
                <a:latin typeface="Arial Rounded MT Bold" panose="020F0704030504030204" pitchFamily="34" charset="0"/>
              </a:rPr>
              <a:t>Excessive mobility of atlas (C1) and the axis (C2), may  lead to subluxation of the cervical spine. </a:t>
            </a:r>
          </a:p>
          <a:p>
            <a:pPr marL="0" indent="0" eaLnBrk="1" hangingPunct="1">
              <a:buNone/>
            </a:pPr>
            <a:endParaRPr lang="en-US" altLang="en-US" sz="3200" dirty="0">
              <a:solidFill>
                <a:schemeClr val="accent5">
                  <a:lumMod val="60000"/>
                  <a:lumOff val="40000"/>
                </a:schemeClr>
              </a:solidFill>
              <a:latin typeface="Arial Rounded MT Bold" panose="020F0704030504030204" pitchFamily="34" charset="0"/>
            </a:endParaRPr>
          </a:p>
          <a:p>
            <a:pPr eaLnBrk="1" hangingPunct="1"/>
            <a:r>
              <a:rPr lang="en-US" altLang="en-US" sz="3200" dirty="0">
                <a:solidFill>
                  <a:schemeClr val="accent5">
                    <a:lumMod val="60000"/>
                    <a:lumOff val="40000"/>
                  </a:schemeClr>
                </a:solidFill>
                <a:latin typeface="Arial Rounded MT Bold" panose="020F0704030504030204" pitchFamily="34" charset="0"/>
              </a:rPr>
              <a:t>Diagnosis made by lateral  neck radiograph.</a:t>
            </a:r>
          </a:p>
          <a:p>
            <a:pPr eaLnBrk="1" hangingPunct="1"/>
            <a:endParaRPr lang="en-US" altLang="en-US" sz="3200" dirty="0">
              <a:solidFill>
                <a:schemeClr val="accent5">
                  <a:lumMod val="60000"/>
                  <a:lumOff val="40000"/>
                </a:schemeClr>
              </a:solidFill>
              <a:latin typeface="Arial Rounded MT Bold" panose="020F0704030504030204" pitchFamily="34" charset="0"/>
            </a:endParaRPr>
          </a:p>
          <a:p>
            <a:pPr eaLnBrk="1" hangingPunct="1"/>
            <a:r>
              <a:rPr lang="en-US" altLang="en-US" sz="3200" dirty="0">
                <a:solidFill>
                  <a:schemeClr val="accent5">
                    <a:lumMod val="60000"/>
                    <a:lumOff val="40000"/>
                  </a:schemeClr>
                </a:solidFill>
                <a:latin typeface="Arial Rounded MT Bold" panose="020F0704030504030204" pitchFamily="34" charset="0"/>
              </a:rPr>
              <a:t>Patients are advised to avoid  contact sports.</a:t>
            </a:r>
          </a:p>
        </p:txBody>
      </p:sp>
      <p:pic>
        <p:nvPicPr>
          <p:cNvPr id="4" name="Picture 4" descr="http://alittlenewsphoto.com/wp-content/uploads/2013/01/090916_DSAdultClinicGC79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3126" y="1952984"/>
            <a:ext cx="5462168" cy="427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497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fade">
                                      <p:cBhvr>
                                        <p:cTn id="7" dur="2000"/>
                                        <p:tgtEl>
                                          <p:spTgt spid="25602"/>
                                        </p:tgtEl>
                                      </p:cBhvr>
                                    </p:animEffect>
                                    <p:anim calcmode="lin" valueType="num">
                                      <p:cBhvr>
                                        <p:cTn id="8" dur="2000" fill="hold"/>
                                        <p:tgtEl>
                                          <p:spTgt spid="25602"/>
                                        </p:tgtEl>
                                        <p:attrNameLst>
                                          <p:attrName>style.rotation</p:attrName>
                                        </p:attrNameLst>
                                      </p:cBhvr>
                                      <p:tavLst>
                                        <p:tav tm="0">
                                          <p:val>
                                            <p:fltVal val="720"/>
                                          </p:val>
                                        </p:tav>
                                        <p:tav tm="100000">
                                          <p:val>
                                            <p:fltVal val="0"/>
                                          </p:val>
                                        </p:tav>
                                      </p:tavLst>
                                    </p:anim>
                                    <p:anim calcmode="lin" valueType="num">
                                      <p:cBhvr>
                                        <p:cTn id="9" dur="2000" fill="hold"/>
                                        <p:tgtEl>
                                          <p:spTgt spid="25602"/>
                                        </p:tgtEl>
                                        <p:attrNameLst>
                                          <p:attrName>ppt_h</p:attrName>
                                        </p:attrNameLst>
                                      </p:cBhvr>
                                      <p:tavLst>
                                        <p:tav tm="0">
                                          <p:val>
                                            <p:fltVal val="0"/>
                                          </p:val>
                                        </p:tav>
                                        <p:tav tm="100000">
                                          <p:val>
                                            <p:strVal val="#ppt_h"/>
                                          </p:val>
                                        </p:tav>
                                      </p:tavLst>
                                    </p:anim>
                                    <p:anim calcmode="lin" valueType="num">
                                      <p:cBhvr>
                                        <p:cTn id="10" dur="2000" fill="hold"/>
                                        <p:tgtEl>
                                          <p:spTgt spid="2560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25603">
                                            <p:txEl>
                                              <p:pRg st="0" end="0"/>
                                            </p:txEl>
                                          </p:spTgt>
                                        </p:tgtEl>
                                        <p:attrNameLst>
                                          <p:attrName>style.visibility</p:attrName>
                                        </p:attrNameLst>
                                      </p:cBhvr>
                                      <p:to>
                                        <p:strVal val="visible"/>
                                      </p:to>
                                    </p:set>
                                    <p:anim calcmode="lin" valueType="num">
                                      <p:cBhvr>
                                        <p:cTn id="15" dur="500" decel="50000" fill="hold">
                                          <p:stCondLst>
                                            <p:cond delay="0"/>
                                          </p:stCondLst>
                                        </p:cTn>
                                        <p:tgtEl>
                                          <p:spTgt spid="25603">
                                            <p:txEl>
                                              <p:pRg st="0" end="0"/>
                                            </p:txEl>
                                          </p:spTgt>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25603">
                                            <p:txEl>
                                              <p:pRg st="0" end="0"/>
                                            </p:txEl>
                                          </p:spTgt>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25603">
                                            <p:txEl>
                                              <p:pRg st="0" end="0"/>
                                            </p:txEl>
                                          </p:spTgt>
                                        </p:tgtEl>
                                        <p:attrNameLst>
                                          <p:attrName>ppt_w</p:attrName>
                                        </p:attrNameLst>
                                      </p:cBhvr>
                                      <p:tavLst>
                                        <p:tav tm="0">
                                          <p:val>
                                            <p:strVal val="#ppt_w*.05"/>
                                          </p:val>
                                        </p:tav>
                                        <p:tav tm="100000">
                                          <p:val>
                                            <p:strVal val="#ppt_w"/>
                                          </p:val>
                                        </p:tav>
                                      </p:tavLst>
                                    </p:anim>
                                    <p:anim calcmode="lin" valueType="num">
                                      <p:cBhvr>
                                        <p:cTn id="18" dur="1000" fill="hold"/>
                                        <p:tgtEl>
                                          <p:spTgt spid="25603">
                                            <p:txEl>
                                              <p:pRg st="0" end="0"/>
                                            </p:txEl>
                                          </p:spTgt>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25603">
                                            <p:txEl>
                                              <p:pRg st="0" end="0"/>
                                            </p:txEl>
                                          </p:spTgt>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25603">
                                            <p:txEl>
                                              <p:pRg st="0" end="0"/>
                                            </p:txEl>
                                          </p:spTgt>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25603">
                                            <p:txEl>
                                              <p:pRg st="0" end="0"/>
                                            </p:txEl>
                                          </p:spTgt>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2560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5" presetClass="entr" presetSubtype="0" fill="hold" grpId="0" nodeType="clickEffect">
                                  <p:stCondLst>
                                    <p:cond delay="0"/>
                                  </p:stCondLst>
                                  <p:childTnLst>
                                    <p:set>
                                      <p:cBhvr>
                                        <p:cTn id="26" dur="1" fill="hold">
                                          <p:stCondLst>
                                            <p:cond delay="0"/>
                                          </p:stCondLst>
                                        </p:cTn>
                                        <p:tgtEl>
                                          <p:spTgt spid="25603">
                                            <p:txEl>
                                              <p:pRg st="2" end="2"/>
                                            </p:txEl>
                                          </p:spTgt>
                                        </p:tgtEl>
                                        <p:attrNameLst>
                                          <p:attrName>style.visibility</p:attrName>
                                        </p:attrNameLst>
                                      </p:cBhvr>
                                      <p:to>
                                        <p:strVal val="visible"/>
                                      </p:to>
                                    </p:set>
                                    <p:anim calcmode="lin" valueType="num">
                                      <p:cBhvr>
                                        <p:cTn id="27" dur="500" decel="50000" fill="hold">
                                          <p:stCondLst>
                                            <p:cond delay="0"/>
                                          </p:stCondLst>
                                        </p:cTn>
                                        <p:tgtEl>
                                          <p:spTgt spid="25603">
                                            <p:txEl>
                                              <p:pRg st="2" end="2"/>
                                            </p:txEl>
                                          </p:spTgt>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25603">
                                            <p:txEl>
                                              <p:pRg st="2" end="2"/>
                                            </p:txEl>
                                          </p:spTgt>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25603">
                                            <p:txEl>
                                              <p:pRg st="2" end="2"/>
                                            </p:txEl>
                                          </p:spTgt>
                                        </p:tgtEl>
                                        <p:attrNameLst>
                                          <p:attrName>ppt_w</p:attrName>
                                        </p:attrNameLst>
                                      </p:cBhvr>
                                      <p:tavLst>
                                        <p:tav tm="0">
                                          <p:val>
                                            <p:strVal val="#ppt_w*.05"/>
                                          </p:val>
                                        </p:tav>
                                        <p:tav tm="100000">
                                          <p:val>
                                            <p:strVal val="#ppt_w"/>
                                          </p:val>
                                        </p:tav>
                                      </p:tavLst>
                                    </p:anim>
                                    <p:anim calcmode="lin" valueType="num">
                                      <p:cBhvr>
                                        <p:cTn id="30" dur="1000" fill="hold"/>
                                        <p:tgtEl>
                                          <p:spTgt spid="25603">
                                            <p:txEl>
                                              <p:pRg st="2" end="2"/>
                                            </p:txEl>
                                          </p:spTgt>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25603">
                                            <p:txEl>
                                              <p:pRg st="2" end="2"/>
                                            </p:txEl>
                                          </p:spTgt>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25603">
                                            <p:txEl>
                                              <p:pRg st="2" end="2"/>
                                            </p:txEl>
                                          </p:spTgt>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25603">
                                            <p:txEl>
                                              <p:pRg st="2" end="2"/>
                                            </p:txEl>
                                          </p:spTgt>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2560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25603">
                                            <p:txEl>
                                              <p:pRg st="4" end="4"/>
                                            </p:txEl>
                                          </p:spTgt>
                                        </p:tgtEl>
                                        <p:attrNameLst>
                                          <p:attrName>style.visibility</p:attrName>
                                        </p:attrNameLst>
                                      </p:cBhvr>
                                      <p:to>
                                        <p:strVal val="visible"/>
                                      </p:to>
                                    </p:set>
                                    <p:anim calcmode="lin" valueType="num">
                                      <p:cBhvr>
                                        <p:cTn id="39" dur="500" decel="50000" fill="hold">
                                          <p:stCondLst>
                                            <p:cond delay="0"/>
                                          </p:stCondLst>
                                        </p:cTn>
                                        <p:tgtEl>
                                          <p:spTgt spid="25603">
                                            <p:txEl>
                                              <p:pRg st="4" end="4"/>
                                            </p:txEl>
                                          </p:spTgt>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25603">
                                            <p:txEl>
                                              <p:pRg st="4" end="4"/>
                                            </p:txEl>
                                          </p:spTgt>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25603">
                                            <p:txEl>
                                              <p:pRg st="4" end="4"/>
                                            </p:txEl>
                                          </p:spTgt>
                                        </p:tgtEl>
                                        <p:attrNameLst>
                                          <p:attrName>ppt_w</p:attrName>
                                        </p:attrNameLst>
                                      </p:cBhvr>
                                      <p:tavLst>
                                        <p:tav tm="0">
                                          <p:val>
                                            <p:strVal val="#ppt_w*.05"/>
                                          </p:val>
                                        </p:tav>
                                        <p:tav tm="100000">
                                          <p:val>
                                            <p:strVal val="#ppt_w"/>
                                          </p:val>
                                        </p:tav>
                                      </p:tavLst>
                                    </p:anim>
                                    <p:anim calcmode="lin" valueType="num">
                                      <p:cBhvr>
                                        <p:cTn id="42" dur="1000" fill="hold"/>
                                        <p:tgtEl>
                                          <p:spTgt spid="25603">
                                            <p:txEl>
                                              <p:pRg st="4" end="4"/>
                                            </p:txEl>
                                          </p:spTgt>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25603">
                                            <p:txEl>
                                              <p:pRg st="4" end="4"/>
                                            </p:txEl>
                                          </p:spTgt>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25603">
                                            <p:txEl>
                                              <p:pRg st="4" end="4"/>
                                            </p:txEl>
                                          </p:spTgt>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25603">
                                            <p:txEl>
                                              <p:pRg st="4" end="4"/>
                                            </p:txEl>
                                          </p:spTgt>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256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P spid="2560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6">
                    <a:lumMod val="75000"/>
                  </a:schemeClr>
                </a:solidFill>
                <a:latin typeface="Algerian" panose="04020705040A02060702" pitchFamily="82" charset="0"/>
              </a:rPr>
              <a:t>Facial and mouth problems</a:t>
            </a:r>
          </a:p>
        </p:txBody>
      </p:sp>
      <p:sp>
        <p:nvSpPr>
          <p:cNvPr id="3" name="Content Placeholder 2"/>
          <p:cNvSpPr>
            <a:spLocks noGrp="1"/>
          </p:cNvSpPr>
          <p:nvPr>
            <p:ph idx="1"/>
          </p:nvPr>
        </p:nvSpPr>
        <p:spPr>
          <a:xfrm>
            <a:off x="162232" y="1690688"/>
            <a:ext cx="5890546" cy="4916589"/>
          </a:xfrm>
        </p:spPr>
        <p:txBody>
          <a:bodyPr>
            <a:normAutofit lnSpcReduction="10000"/>
          </a:bodyPr>
          <a:lstStyle/>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Underdevelopment or hypoplasia of midfacial  region.</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Smaller bridge of nose, bones of midface, and maxilla.</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Open bite or class III malocclusion.</a:t>
            </a:r>
          </a:p>
          <a:p>
            <a:pPr>
              <a:lnSpc>
                <a:spcPct val="160000"/>
              </a:lnSpc>
              <a:spcAft>
                <a:spcPct val="50000"/>
              </a:spcAft>
            </a:pPr>
            <a:r>
              <a:rPr lang="en-US" altLang="en-US" sz="2400" dirty="0">
                <a:solidFill>
                  <a:schemeClr val="accent5">
                    <a:lumMod val="60000"/>
                    <a:lumOff val="40000"/>
                  </a:schemeClr>
                </a:solidFill>
                <a:latin typeface="Arial Rounded MT Bold" panose="020F0704030504030204" pitchFamily="34" charset="0"/>
              </a:rPr>
              <a:t>Tongue may protrude and appear too large.</a:t>
            </a:r>
          </a:p>
        </p:txBody>
      </p:sp>
      <p:pic>
        <p:nvPicPr>
          <p:cNvPr id="4" name="Picture 2" descr="http://www.intechopen.com/source/html/17991/media/image2.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4315105"/>
            <a:ext cx="5029200" cy="20722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physrev.physiology.org/content/89/3/887/F3.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15100" y="1445574"/>
            <a:ext cx="5029200" cy="2869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323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img.medscape.com/fullsize/migrated/496/962/mwh496962.fig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314" y="114300"/>
            <a:ext cx="7543800" cy="58293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922520" y="2603921"/>
            <a:ext cx="4007543" cy="3189291"/>
          </a:xfrm>
          <a:prstGeom prst="rect">
            <a:avLst/>
          </a:prstGeom>
        </p:spPr>
      </p:pic>
      <p:sp>
        <p:nvSpPr>
          <p:cNvPr id="3" name="Rectangle 2"/>
          <p:cNvSpPr/>
          <p:nvPr/>
        </p:nvSpPr>
        <p:spPr>
          <a:xfrm>
            <a:off x="214313" y="114300"/>
            <a:ext cx="8701087" cy="471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30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6" presetClass="emph" presetSubtype="0" fill="hold" nodeType="afterEffect">
                                  <p:stCondLst>
                                    <p:cond delay="1000"/>
                                  </p:stCondLst>
                                  <p:childTnLst>
                                    <p:animScale>
                                      <p:cBhvr>
                                        <p:cTn id="9" dur="2000" fill="hold"/>
                                        <p:tgtEl>
                                          <p:spTgt spid="2"/>
                                        </p:tgtEl>
                                      </p:cBhvr>
                                      <p:by x="25000" y="25000"/>
                                    </p:animScale>
                                  </p:childTnLst>
                                  <p:subTnLst>
                                    <p:set>
                                      <p:cBhvr override="childStyle">
                                        <p:cTn dur="1" fill="hold" display="0" masterRel="sameClick" afterEffect="1">
                                          <p:stCondLst>
                                            <p:cond evt="end" delay="0">
                                              <p:tn val="8"/>
                                            </p:cond>
                                          </p:stCondLst>
                                        </p:cTn>
                                        <p:tgtEl>
                                          <p:spTgt spid="2"/>
                                        </p:tgtEl>
                                        <p:attrNameLst>
                                          <p:attrName>style.visibility</p:attrName>
                                        </p:attrNameLst>
                                      </p:cBhvr>
                                      <p:to>
                                        <p:strVal val="hidden"/>
                                      </p:to>
                                    </p:set>
                                  </p:subTnLst>
                                </p:cTn>
                              </p:par>
                              <p:par>
                                <p:cTn id="10" presetID="31" presetClass="exit" presetSubtype="0" fill="hold" nodeType="withEffect">
                                  <p:stCondLst>
                                    <p:cond delay="1000"/>
                                  </p:stCondLst>
                                  <p:childTnLst>
                                    <p:anim calcmode="lin" valueType="num">
                                      <p:cBhvr>
                                        <p:cTn id="11" dur="1000"/>
                                        <p:tgtEl>
                                          <p:spTgt spid="6146"/>
                                        </p:tgtEl>
                                        <p:attrNameLst>
                                          <p:attrName>ppt_w</p:attrName>
                                        </p:attrNameLst>
                                      </p:cBhvr>
                                      <p:tavLst>
                                        <p:tav tm="0">
                                          <p:val>
                                            <p:strVal val="ppt_w"/>
                                          </p:val>
                                        </p:tav>
                                        <p:tav tm="100000">
                                          <p:val>
                                            <p:fltVal val="0"/>
                                          </p:val>
                                        </p:tav>
                                      </p:tavLst>
                                    </p:anim>
                                    <p:anim calcmode="lin" valueType="num">
                                      <p:cBhvr>
                                        <p:cTn id="12" dur="1000"/>
                                        <p:tgtEl>
                                          <p:spTgt spid="6146"/>
                                        </p:tgtEl>
                                        <p:attrNameLst>
                                          <p:attrName>ppt_h</p:attrName>
                                        </p:attrNameLst>
                                      </p:cBhvr>
                                      <p:tavLst>
                                        <p:tav tm="0">
                                          <p:val>
                                            <p:strVal val="ppt_h"/>
                                          </p:val>
                                        </p:tav>
                                        <p:tav tm="100000">
                                          <p:val>
                                            <p:fltVal val="0"/>
                                          </p:val>
                                        </p:tav>
                                      </p:tavLst>
                                    </p:anim>
                                    <p:anim calcmode="lin" valueType="num">
                                      <p:cBhvr>
                                        <p:cTn id="13" dur="1000"/>
                                        <p:tgtEl>
                                          <p:spTgt spid="6146"/>
                                        </p:tgtEl>
                                        <p:attrNameLst>
                                          <p:attrName>style.rotation</p:attrName>
                                        </p:attrNameLst>
                                      </p:cBhvr>
                                      <p:tavLst>
                                        <p:tav tm="0">
                                          <p:val>
                                            <p:fltVal val="0"/>
                                          </p:val>
                                        </p:tav>
                                        <p:tav tm="100000">
                                          <p:val>
                                            <p:fltVal val="90"/>
                                          </p:val>
                                        </p:tav>
                                      </p:tavLst>
                                    </p:anim>
                                    <p:animEffect transition="out" filter="fade">
                                      <p:cBhvr>
                                        <p:cTn id="14" dur="1000"/>
                                        <p:tgtEl>
                                          <p:spTgt spid="6146"/>
                                        </p:tgtEl>
                                      </p:cBhvr>
                                    </p:animEffect>
                                    <p:set>
                                      <p:cBhvr>
                                        <p:cTn id="15" dur="1" fill="hold">
                                          <p:stCondLst>
                                            <p:cond delay="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nofas.org/wp-content/uploads/2011/12/bar_chart_FASD_rat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594" y="384959"/>
            <a:ext cx="9784837" cy="608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8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p:cTn id="7" dur="500" decel="50000" fill="hold">
                                          <p:stCondLst>
                                            <p:cond delay="0"/>
                                          </p:stCondLst>
                                        </p:cTn>
                                        <p:tgtEl>
                                          <p:spTgt spid="1229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29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290"/>
                                        </p:tgtEl>
                                        <p:attrNameLst>
                                          <p:attrName>ppt_w</p:attrName>
                                        </p:attrNameLst>
                                      </p:cBhvr>
                                      <p:tavLst>
                                        <p:tav tm="0">
                                          <p:val>
                                            <p:strVal val="#ppt_w*.05"/>
                                          </p:val>
                                        </p:tav>
                                        <p:tav tm="100000">
                                          <p:val>
                                            <p:strVal val="#ppt_w"/>
                                          </p:val>
                                        </p:tav>
                                      </p:tavLst>
                                    </p:anim>
                                    <p:anim calcmode="lin" valueType="num">
                                      <p:cBhvr>
                                        <p:cTn id="10" dur="1000" fill="hold"/>
                                        <p:tgtEl>
                                          <p:spTgt spid="1229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29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29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29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787822655"/>
              </p:ext>
            </p:extLst>
          </p:nvPr>
        </p:nvGraphicFramePr>
        <p:xfrm>
          <a:off x="485777" y="371474"/>
          <a:ext cx="11072812" cy="6286501"/>
        </p:xfrm>
        <a:graphic>
          <a:graphicData uri="http://schemas.openxmlformats.org/drawingml/2006/table">
            <a:tbl>
              <a:tblPr firstRow="1" firstCol="1" bandRow="1">
                <a:tableStyleId>{10A1B5D5-9B99-4C35-A422-299274C87663}</a:tableStyleId>
              </a:tblPr>
              <a:tblGrid>
                <a:gridCol w="3832140">
                  <a:extLst>
                    <a:ext uri="{9D8B030D-6E8A-4147-A177-3AD203B41FA5}">
                      <a16:colId xmlns:a16="http://schemas.microsoft.com/office/drawing/2014/main" val="20000"/>
                    </a:ext>
                  </a:extLst>
                </a:gridCol>
                <a:gridCol w="3029599">
                  <a:extLst>
                    <a:ext uri="{9D8B030D-6E8A-4147-A177-3AD203B41FA5}">
                      <a16:colId xmlns:a16="http://schemas.microsoft.com/office/drawing/2014/main" val="20001"/>
                    </a:ext>
                  </a:extLst>
                </a:gridCol>
                <a:gridCol w="4211073">
                  <a:extLst>
                    <a:ext uri="{9D8B030D-6E8A-4147-A177-3AD203B41FA5}">
                      <a16:colId xmlns:a16="http://schemas.microsoft.com/office/drawing/2014/main" val="20002"/>
                    </a:ext>
                  </a:extLst>
                </a:gridCol>
              </a:tblGrid>
              <a:tr h="571326">
                <a:tc gridSpan="3">
                  <a:txBody>
                    <a:bodyPr/>
                    <a:lstStyle/>
                    <a:p>
                      <a:pPr marL="0" marR="0" algn="ctr">
                        <a:lnSpc>
                          <a:spcPct val="107000"/>
                        </a:lnSpc>
                        <a:spcBef>
                          <a:spcPts val="0"/>
                        </a:spcBef>
                        <a:spcAft>
                          <a:spcPts val="0"/>
                        </a:spcAft>
                      </a:pPr>
                      <a:r>
                        <a:rPr lang="en-US" sz="3600" b="0" i="1" dirty="0">
                          <a:solidFill>
                            <a:schemeClr val="accent1">
                              <a:lumMod val="75000"/>
                            </a:schemeClr>
                          </a:solidFill>
                          <a:effectLst/>
                          <a:latin typeface="Cooper Black" panose="0208090404030B020404" pitchFamily="18" charset="0"/>
                        </a:rPr>
                        <a:t>Down Syndrome in the Middle East</a:t>
                      </a:r>
                      <a:endParaRPr lang="en-US" sz="3600" b="0" i="1" dirty="0">
                        <a:solidFill>
                          <a:schemeClr val="accent1">
                            <a:lumMod val="75000"/>
                          </a:schemeClr>
                        </a:solidFill>
                        <a:effectLst/>
                        <a:latin typeface="Cooper Black" panose="0208090404030B020404" pitchFamily="18"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3578">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Gaza strip</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1,656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1,324,9912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1"/>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Iran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84,379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67,503,2052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2"/>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Iraq</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31,718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25,374,6912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3"/>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Israel</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7,748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6,199,0082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4"/>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Jordan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7,014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5,611,2022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5"/>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Kuwait</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2,821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2,257,5492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6"/>
                  </a:ext>
                </a:extLst>
              </a:tr>
              <a:tr h="55109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Lebanon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4,721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3,777,2182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7"/>
                  </a:ext>
                </a:extLst>
              </a:tr>
              <a:tr h="508890">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Saudi Arabia</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32,244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25,795,9382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8"/>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Syria</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22,521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18,016,8742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09"/>
                  </a:ext>
                </a:extLst>
              </a:tr>
              <a:tr h="450987">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United Arab Emirates</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3,154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2,523,9152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0"/>
                  </a:ext>
                </a:extLst>
              </a:tr>
              <a:tr h="435749">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West Bank</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2,889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2,311,2042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1"/>
                  </a:ext>
                </a:extLst>
              </a:tr>
              <a:tr h="449684">
                <a:tc>
                  <a:txBody>
                    <a:bodyPr/>
                    <a:lstStyle/>
                    <a:p>
                      <a:pPr marL="0" marR="0" algn="l">
                        <a:lnSpc>
                          <a:spcPct val="107000"/>
                        </a:lnSpc>
                        <a:spcBef>
                          <a:spcPts val="0"/>
                        </a:spcBef>
                        <a:spcAft>
                          <a:spcPts val="0"/>
                        </a:spcAft>
                      </a:pPr>
                      <a:r>
                        <a:rPr lang="en-US" sz="2800" dirty="0">
                          <a:solidFill>
                            <a:srgbClr val="7030A0"/>
                          </a:solidFill>
                          <a:effectLst/>
                          <a:latin typeface="Arial Rounded MT Bold" panose="020F0704030504030204" pitchFamily="34" charset="0"/>
                        </a:rPr>
                        <a:t>Yemen</a:t>
                      </a:r>
                      <a:endParaRPr lang="en-US" sz="2800" dirty="0">
                        <a:solidFill>
                          <a:srgbClr val="7030A0"/>
                        </a:solidFill>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25,031 </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tc>
                  <a:txBody>
                    <a:bodyPr/>
                    <a:lstStyle/>
                    <a:p>
                      <a:pPr marL="0" marR="0" algn="ctr">
                        <a:lnSpc>
                          <a:spcPct val="107000"/>
                        </a:lnSpc>
                        <a:spcBef>
                          <a:spcPts val="0"/>
                        </a:spcBef>
                        <a:spcAft>
                          <a:spcPts val="0"/>
                        </a:spcAft>
                      </a:pPr>
                      <a:r>
                        <a:rPr lang="en-US" sz="2000" dirty="0">
                          <a:effectLst/>
                          <a:latin typeface="Arial Rounded MT Bold" panose="020F0704030504030204" pitchFamily="34" charset="0"/>
                        </a:rPr>
                        <a:t>20,024,8672</a:t>
                      </a:r>
                      <a:endParaRPr lang="en-US" sz="2000" dirty="0">
                        <a:effectLst/>
                        <a:latin typeface="Arial Rounded MT Bold" panose="020F0704030504030204" pitchFamily="34" charset="0"/>
                        <a:ea typeface="Calibri" panose="020F0502020204030204" pitchFamily="34" charset="0"/>
                        <a:cs typeface="Arial" panose="020B0604020202020204" pitchFamily="34" charset="0"/>
                      </a:endParaRPr>
                    </a:p>
                  </a:txBody>
                  <a:tcPr marL="43988" marR="43988" marT="0" marB="0">
                    <a:gradFill flip="none" rotWithShape="1">
                      <a:gsLst>
                        <a:gs pos="23000">
                          <a:srgbClr val="E9F2F9"/>
                        </a:gs>
                        <a:gs pos="29216">
                          <a:srgbClr val="F0F6FB"/>
                        </a:gs>
                        <a:gs pos="2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tileRect/>
                    </a:gra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191452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61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563596358"/>
              </p:ext>
            </p:extLst>
          </p:nvPr>
        </p:nvGraphicFramePr>
        <p:xfrm>
          <a:off x="838200" y="752170"/>
          <a:ext cx="10515600" cy="3843325"/>
        </p:xfrm>
        <a:graphic>
          <a:graphicData uri="http://schemas.openxmlformats.org/drawingml/2006/table">
            <a:tbl>
              <a:tblPr firstRow="1" firstCol="1" bandRow="1">
                <a:tableStyleId>{912C8C85-51F0-491E-9774-3900AFEF0FD7}</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768665">
                <a:tc gridSpan="3">
                  <a:txBody>
                    <a:bodyPr/>
                    <a:lstStyle/>
                    <a:p>
                      <a:pPr marL="0" marR="0" algn="ctr">
                        <a:lnSpc>
                          <a:spcPct val="107000"/>
                        </a:lnSpc>
                        <a:spcBef>
                          <a:spcPts val="0"/>
                        </a:spcBef>
                        <a:spcAft>
                          <a:spcPts val="0"/>
                        </a:spcAft>
                      </a:pPr>
                      <a:r>
                        <a:rPr lang="en-US" sz="3600" b="0" i="1" kern="1200" dirty="0">
                          <a:solidFill>
                            <a:schemeClr val="accent1">
                              <a:lumMod val="75000"/>
                            </a:schemeClr>
                          </a:solidFill>
                          <a:effectLst/>
                          <a:latin typeface="Cooper Black" panose="0208090404030B020404" pitchFamily="18" charset="0"/>
                          <a:ea typeface="+mn-ea"/>
                          <a:cs typeface="+mn-cs"/>
                        </a:rPr>
                        <a:t>Down Syndrome in other countries</a:t>
                      </a:r>
                    </a:p>
                  </a:txBody>
                  <a:tcPr marL="68580" marR="68580" marT="0" marB="0">
                    <a:solidFill>
                      <a:schemeClr val="accent1">
                        <a:lumMod val="20000"/>
                        <a:lumOff val="8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USA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367,069</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293,655,4051</a:t>
                      </a:r>
                    </a:p>
                  </a:txBody>
                  <a:tcPr marL="68580" marR="68580" marT="0" marB="0"/>
                </a:tc>
                <a:extLst>
                  <a:ext uri="{0D108BD9-81ED-4DB2-BD59-A6C34878D82A}">
                    <a16:rowId xmlns:a16="http://schemas.microsoft.com/office/drawing/2014/main" val="10001"/>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Russia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179,967</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143,974,0592</a:t>
                      </a:r>
                    </a:p>
                  </a:txBody>
                  <a:tcPr marL="68580" marR="68580" marT="0" marB="0"/>
                </a:tc>
                <a:extLst>
                  <a:ext uri="{0D108BD9-81ED-4DB2-BD59-A6C34878D82A}">
                    <a16:rowId xmlns:a16="http://schemas.microsoft.com/office/drawing/2014/main" val="10002"/>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United Kingdom</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75,338</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60,270,7082</a:t>
                      </a:r>
                    </a:p>
                  </a:txBody>
                  <a:tcPr marL="68580" marR="68580" marT="0" marB="0"/>
                </a:tc>
                <a:extLst>
                  <a:ext uri="{0D108BD9-81ED-4DB2-BD59-A6C34878D82A}">
                    <a16:rowId xmlns:a16="http://schemas.microsoft.com/office/drawing/2014/main" val="10003"/>
                  </a:ext>
                </a:extLst>
              </a:tr>
              <a:tr h="768665">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China</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1,623,559 </a:t>
                      </a:r>
                    </a:p>
                  </a:txBody>
                  <a:tcPr marL="68580" marR="68580" marT="0" marB="0"/>
                </a:tc>
                <a:tc>
                  <a:txBody>
                    <a:bodyPr/>
                    <a:lstStyle/>
                    <a:p>
                      <a:pPr marL="0" marR="0" algn="l" defTabSz="914400" rtl="0" eaLnBrk="1" latinLnBrk="0" hangingPunct="1">
                        <a:lnSpc>
                          <a:spcPct val="107000"/>
                        </a:lnSpc>
                        <a:spcBef>
                          <a:spcPts val="0"/>
                        </a:spcBef>
                        <a:spcAft>
                          <a:spcPts val="0"/>
                        </a:spcAft>
                      </a:pPr>
                      <a:r>
                        <a:rPr lang="en-US" sz="2800" b="1" kern="1200" dirty="0">
                          <a:solidFill>
                            <a:srgbClr val="7030A0"/>
                          </a:solidFill>
                          <a:effectLst/>
                          <a:latin typeface="Arial Rounded MT Bold" panose="020F0704030504030204" pitchFamily="34" charset="0"/>
                          <a:ea typeface="+mn-ea"/>
                          <a:cs typeface="+mn-cs"/>
                        </a:rPr>
                        <a:t>1,298,847,6242</a:t>
                      </a: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28953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73629" y="261258"/>
            <a:ext cx="10515600" cy="1342346"/>
          </a:xfrm>
        </p:spPr>
        <p:txBody>
          <a:bodyPr>
            <a:normAutofit/>
          </a:bodyPr>
          <a:lstStyle/>
          <a:p>
            <a:pPr algn="ctr"/>
            <a:r>
              <a:rPr lang="en-US" sz="4800" dirty="0">
                <a:solidFill>
                  <a:schemeClr val="accent5">
                    <a:lumMod val="60000"/>
                    <a:lumOff val="40000"/>
                  </a:schemeClr>
                </a:solidFill>
                <a:latin typeface="Aharoni" panose="02010803020104030203" pitchFamily="2" charset="-79"/>
                <a:cs typeface="Aharoni" panose="02010803020104030203" pitchFamily="2" charset="-79"/>
              </a:rPr>
              <a:t>DOWN SYNDROME Objectives</a:t>
            </a:r>
          </a:p>
        </p:txBody>
      </p:sp>
      <p:sp>
        <p:nvSpPr>
          <p:cNvPr id="3" name="Content Placeholder 2"/>
          <p:cNvSpPr>
            <a:spLocks noGrp="1"/>
          </p:cNvSpPr>
          <p:nvPr>
            <p:ph idx="1"/>
          </p:nvPr>
        </p:nvSpPr>
        <p:spPr>
          <a:xfrm>
            <a:off x="838200" y="1825625"/>
            <a:ext cx="10148888" cy="3717925"/>
          </a:xfrm>
        </p:spPr>
        <p:txBody>
          <a:bodyPr/>
          <a:lstStyle/>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What is DOWN Syndrome(DS)?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Clinical features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Incidence of DS IN Arab countries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Incidence of DS IN  Developed countries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Genetics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Laboratory diagnosis of DS</a:t>
            </a:r>
          </a:p>
          <a:p>
            <a:pPr marL="514350" indent="-514350">
              <a:buFont typeface="+mj-lt"/>
              <a:buAutoNum type="arabicParenR"/>
            </a:pPr>
            <a:r>
              <a:rPr lang="en-US" dirty="0">
                <a:solidFill>
                  <a:schemeClr val="accent5">
                    <a:lumMod val="75000"/>
                  </a:schemeClr>
                </a:solidFill>
                <a:latin typeface="Aharoni" panose="02010803020104030203" pitchFamily="2" charset="-79"/>
                <a:cs typeface="Aharoni" panose="02010803020104030203" pitchFamily="2" charset="-79"/>
              </a:rPr>
              <a:t>Rehabilitation of  DS</a:t>
            </a:r>
          </a:p>
          <a:p>
            <a:pPr marL="514350" indent="-514350">
              <a:buFont typeface="+mj-lt"/>
              <a:buAutoNum type="arabicParenR"/>
            </a:pPr>
            <a:endParaRPr lang="en-US" dirty="0">
              <a:solidFill>
                <a:schemeClr val="accent5">
                  <a:lumMod val="75000"/>
                </a:schemeClr>
              </a:solidFill>
              <a:latin typeface="Aharoni" panose="02010803020104030203" pitchFamily="2" charset="-79"/>
              <a:cs typeface="Aharoni" panose="02010803020104030203" pitchFamily="2" charset="-79"/>
            </a:endParaRPr>
          </a:p>
          <a:p>
            <a:pPr marL="0" indent="0">
              <a:buNone/>
            </a:pPr>
            <a:endParaRPr lang="en-US" dirty="0">
              <a:solidFill>
                <a:schemeClr val="accent5">
                  <a:lumMod val="75000"/>
                </a:schemeClr>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285006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23000">
              <a:srgbClr val="E9F2F9"/>
            </a:gs>
            <a:gs pos="29216">
              <a:srgbClr val="F0F6FB"/>
            </a:gs>
            <a:gs pos="86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sp>
        <p:nvSpPr>
          <p:cNvPr id="32771" name="Text Box 3"/>
          <p:cNvSpPr txBox="1">
            <a:spLocks noChangeArrowheads="1"/>
          </p:cNvSpPr>
          <p:nvPr/>
        </p:nvSpPr>
        <p:spPr bwMode="auto">
          <a:xfrm>
            <a:off x="667658" y="1300162"/>
            <a:ext cx="10929256" cy="5447645"/>
          </a:xfrm>
          <a:prstGeom prst="rect">
            <a:avLst/>
          </a:prstGeom>
          <a:solidFill>
            <a:schemeClr val="accent1">
              <a:lumMod val="20000"/>
              <a:lumOff val="80000"/>
            </a:schemeClr>
          </a:solidFill>
          <a:ln>
            <a:noFill/>
          </a:ln>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457200" indent="-457200"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Median age of death has increased </a:t>
            </a:r>
            <a:r>
              <a:rPr lang="en-US" altLang="en-US" sz="2800" dirty="0">
                <a:solidFill>
                  <a:schemeClr val="accent1">
                    <a:lumMod val="75000"/>
                  </a:schemeClr>
                </a:solidFill>
                <a:latin typeface="Cooper Black" panose="0208090404030B020404" pitchFamily="18" charset="0"/>
              </a:rPr>
              <a:t>from 25 yrs in 1983 to 49 yrs in 1997, an average of 1.7 yrs increase per year. </a:t>
            </a:r>
          </a:p>
          <a:p>
            <a:pPr marL="457200" indent="-457200" eaLnBrk="1" hangingPunct="1">
              <a:buFont typeface="Wingdings" panose="05000000000000000000" pitchFamily="2" charset="2"/>
              <a:buChar char="§"/>
            </a:pPr>
            <a:endParaRPr lang="en-US" altLang="en-US" sz="28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2800" dirty="0">
                <a:solidFill>
                  <a:schemeClr val="accent1">
                    <a:lumMod val="75000"/>
                  </a:schemeClr>
                </a:solidFill>
                <a:latin typeface="Cooper Black" panose="0208090404030B020404" pitchFamily="18" charset="0"/>
              </a:rPr>
              <a:t>Most likely cause of death is CHD, Dementia, Hypothyroidism and Leukemia.</a:t>
            </a:r>
          </a:p>
          <a:p>
            <a:pPr marL="457200" indent="-457200" eaLnBrk="1" hangingPunct="1">
              <a:buFont typeface="Wingdings" panose="05000000000000000000" pitchFamily="2" charset="2"/>
              <a:buChar char="§"/>
            </a:pPr>
            <a:endParaRPr lang="en-US" altLang="en-US" sz="28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2800" dirty="0">
                <a:solidFill>
                  <a:schemeClr val="accent1">
                    <a:lumMod val="75000"/>
                  </a:schemeClr>
                </a:solidFill>
                <a:latin typeface="Cooper Black" panose="0208090404030B020404" pitchFamily="18" charset="0"/>
              </a:rPr>
              <a:t>Improved survival is because of increased placements of infants in homes and changes in treatment for common causes of death.</a:t>
            </a:r>
          </a:p>
          <a:p>
            <a:pPr marL="457200" indent="-457200" eaLnBrk="1" hangingPunct="1">
              <a:buFont typeface="Wingdings" panose="05000000000000000000" pitchFamily="2" charset="2"/>
              <a:buChar char="§"/>
            </a:pPr>
            <a:endParaRPr lang="en-US" altLang="en-US" sz="3200" dirty="0">
              <a:solidFill>
                <a:schemeClr val="accent1">
                  <a:lumMod val="75000"/>
                </a:schemeClr>
              </a:solidFill>
              <a:latin typeface="Franklin Gothic Medium Cond" panose="020B0606030402020204" pitchFamily="34" charset="0"/>
            </a:endParaRPr>
          </a:p>
          <a:p>
            <a:pPr marL="457200" indent="-457200"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Survival is better for males and blacks.</a:t>
            </a:r>
          </a:p>
        </p:txBody>
      </p:sp>
      <p:sp>
        <p:nvSpPr>
          <p:cNvPr id="4" name="Rectangle 2"/>
          <p:cNvSpPr txBox="1">
            <a:spLocks noChangeArrowheads="1"/>
          </p:cNvSpPr>
          <p:nvPr/>
        </p:nvSpPr>
        <p:spPr>
          <a:xfrm>
            <a:off x="874486" y="2508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sz="8000" b="1" i="1" dirty="0">
                <a:solidFill>
                  <a:schemeClr val="accent1">
                    <a:lumMod val="75000"/>
                  </a:schemeClr>
                </a:solidFill>
                <a:latin typeface="Calisto MT" panose="02040603050505030304" pitchFamily="18" charset="0"/>
              </a:rPr>
              <a:t>Mortality</a:t>
            </a:r>
          </a:p>
        </p:txBody>
      </p:sp>
    </p:spTree>
    <p:extLst>
      <p:ext uri="{BB962C8B-B14F-4D97-AF65-F5344CB8AC3E}">
        <p14:creationId xmlns:p14="http://schemas.microsoft.com/office/powerpoint/2010/main" val="2706486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32771"/>
                                        </p:tgtEl>
                                        <p:attrNameLst>
                                          <p:attrName>style.visibility</p:attrName>
                                        </p:attrNameLst>
                                      </p:cBhvr>
                                      <p:to>
                                        <p:strVal val="visible"/>
                                      </p:to>
                                    </p:set>
                                    <p:animEffect transition="in" filter="circle(in)">
                                      <p:cBhvr>
                                        <p:cTn id="13" dur="2000"/>
                                        <p:tgtEl>
                                          <p:spTgt spid="32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17000">
              <a:schemeClr val="accent1">
                <a:lumMod val="20000"/>
                <a:lumOff val="80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normAutofit/>
          </a:bodyPr>
          <a:lstStyle/>
          <a:p>
            <a:pPr algn="ctr" eaLnBrk="1" hangingPunct="1"/>
            <a:r>
              <a:rPr lang="en-US" altLang="en-US" sz="8000" b="1" i="1" dirty="0">
                <a:solidFill>
                  <a:schemeClr val="accent1">
                    <a:lumMod val="75000"/>
                  </a:schemeClr>
                </a:solidFill>
                <a:latin typeface="Calisto MT" panose="02040603050505030304" pitchFamily="18" charset="0"/>
              </a:rPr>
              <a:t>Genetics</a:t>
            </a:r>
          </a:p>
        </p:txBody>
      </p:sp>
      <p:sp>
        <p:nvSpPr>
          <p:cNvPr id="5123" name="Rectangle 3"/>
          <p:cNvSpPr>
            <a:spLocks noGrp="1" noChangeArrowheads="1"/>
          </p:cNvSpPr>
          <p:nvPr>
            <p:ph idx="1"/>
          </p:nvPr>
        </p:nvSpPr>
        <p:spPr>
          <a:xfrm>
            <a:off x="555812" y="1825625"/>
            <a:ext cx="10515600" cy="4351338"/>
          </a:xfrm>
        </p:spPr>
        <p:txBody>
          <a:bodyPr>
            <a:noAutofit/>
          </a:bodyPr>
          <a:lstStyle/>
          <a:p>
            <a:pPr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Trisomy 21 (47, +21), - 94 %, The frequency of trisomy increases with increasing maternal age.</a:t>
            </a:r>
          </a:p>
          <a:p>
            <a:pPr marL="0" indent="0" eaLnBrk="1" hangingPunct="1">
              <a:buNone/>
            </a:pPr>
            <a:endParaRPr lang="en-US" altLang="en-US" sz="3200" dirty="0">
              <a:solidFill>
                <a:schemeClr val="accent1">
                  <a:lumMod val="75000"/>
                </a:schemeClr>
              </a:solidFill>
              <a:latin typeface="Cooper Black" panose="0208090404030B020404" pitchFamily="18" charset="0"/>
            </a:endParaRPr>
          </a:p>
          <a:p>
            <a:pPr eaLnBrk="1" hangingPunct="1">
              <a:buFont typeface="Wingdings" panose="05000000000000000000" pitchFamily="2" charset="2"/>
              <a:buChar char="§"/>
            </a:pPr>
            <a:r>
              <a:rPr lang="en-US" altLang="en-US" sz="3200" dirty="0" err="1">
                <a:solidFill>
                  <a:schemeClr val="accent1">
                    <a:lumMod val="75000"/>
                  </a:schemeClr>
                </a:solidFill>
                <a:latin typeface="Cooper Black" panose="0208090404030B020404" pitchFamily="18" charset="0"/>
              </a:rPr>
              <a:t>Robertsonian</a:t>
            </a:r>
            <a:r>
              <a:rPr lang="en-US" altLang="en-US" sz="3200" dirty="0">
                <a:solidFill>
                  <a:schemeClr val="accent1">
                    <a:lumMod val="75000"/>
                  </a:schemeClr>
                </a:solidFill>
                <a:latin typeface="Cooper Black" panose="0208090404030B020404" pitchFamily="18" charset="0"/>
              </a:rPr>
              <a:t> translocation involving chromosome 21- Approx. 3-4 %, not related to maternal age.</a:t>
            </a:r>
          </a:p>
          <a:p>
            <a:pPr marL="0" indent="0" eaLnBrk="1" hangingPunct="1">
              <a:buNone/>
            </a:pPr>
            <a:endParaRPr lang="en-US" altLang="en-US" sz="3200" dirty="0">
              <a:solidFill>
                <a:schemeClr val="accent1">
                  <a:lumMod val="75000"/>
                </a:schemeClr>
              </a:solidFill>
              <a:latin typeface="Cooper Black" panose="0208090404030B020404" pitchFamily="18" charset="0"/>
            </a:endParaRPr>
          </a:p>
          <a:p>
            <a:pPr eaLnBrk="1" hangingPunct="1">
              <a:buFont typeface="Wingdings" panose="05000000000000000000" pitchFamily="2" charset="2"/>
              <a:buChar char="§"/>
            </a:pPr>
            <a:r>
              <a:rPr lang="en-US" altLang="en-US" sz="3200" dirty="0">
                <a:solidFill>
                  <a:schemeClr val="accent1">
                    <a:lumMod val="75000"/>
                  </a:schemeClr>
                </a:solidFill>
                <a:latin typeface="Cooper Black" panose="0208090404030B020404" pitchFamily="18" charset="0"/>
              </a:rPr>
              <a:t>Trisomy 21 mosaicism – 2 to 3 % cases</a:t>
            </a:r>
          </a:p>
          <a:p>
            <a:pPr eaLnBrk="1" hangingPunct="1">
              <a:buFont typeface="Wingdings" panose="05000000000000000000" pitchFamily="2" charset="2"/>
              <a:buChar char="§"/>
            </a:pPr>
            <a:endParaRPr lang="en-US" altLang="en-US" sz="3200" dirty="0">
              <a:latin typeface="Arial Rounded MT Bold" panose="020F0704030504030204" pitchFamily="34" charset="0"/>
            </a:endParaRPr>
          </a:p>
          <a:p>
            <a:pPr eaLnBrk="1" hangingPunct="1">
              <a:buFont typeface="Wingdings" panose="05000000000000000000" pitchFamily="2" charset="2"/>
              <a:buChar char="§"/>
            </a:pPr>
            <a:endParaRPr lang="en-US" altLang="en-US" sz="3200" dirty="0"/>
          </a:p>
        </p:txBody>
      </p:sp>
    </p:spTree>
    <p:extLst>
      <p:ext uri="{BB962C8B-B14F-4D97-AF65-F5344CB8AC3E}">
        <p14:creationId xmlns:p14="http://schemas.microsoft.com/office/powerpoint/2010/main" val="5599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5122"/>
                                        </p:tgtEl>
                                        <p:attrNameLst>
                                          <p:attrName>style.visibility</p:attrName>
                                        </p:attrNameLst>
                                      </p:cBhvr>
                                      <p:to>
                                        <p:strVal val="visible"/>
                                      </p:to>
                                    </p:set>
                                  </p:childTnLst>
                                </p:cTn>
                              </p:par>
                              <p:par>
                                <p:cTn id="7" presetID="53" presetClass="entr" presetSubtype="16" fill="hold" grpId="0" nodeType="withEffect">
                                  <p:stCondLst>
                                    <p:cond delay="0"/>
                                  </p:stCondLst>
                                  <p:childTnLst>
                                    <p:set>
                                      <p:cBhvr>
                                        <p:cTn id="8" dur="1" fill="hold">
                                          <p:stCondLst>
                                            <p:cond delay="0"/>
                                          </p:stCondLst>
                                        </p:cTn>
                                        <p:tgtEl>
                                          <p:spTgt spid="5122"/>
                                        </p:tgtEl>
                                        <p:attrNameLst>
                                          <p:attrName>style.visibility</p:attrName>
                                        </p:attrNameLst>
                                      </p:cBhvr>
                                      <p:to>
                                        <p:strVal val="visible"/>
                                      </p:to>
                                    </p:set>
                                    <p:anim calcmode="lin" valueType="num">
                                      <p:cBhvr>
                                        <p:cTn id="9" dur="500" fill="hold"/>
                                        <p:tgtEl>
                                          <p:spTgt spid="5122"/>
                                        </p:tgtEl>
                                        <p:attrNameLst>
                                          <p:attrName>ppt_w</p:attrName>
                                        </p:attrNameLst>
                                      </p:cBhvr>
                                      <p:tavLst>
                                        <p:tav tm="0">
                                          <p:val>
                                            <p:fltVal val="0"/>
                                          </p:val>
                                        </p:tav>
                                        <p:tav tm="100000">
                                          <p:val>
                                            <p:strVal val="#ppt_w"/>
                                          </p:val>
                                        </p:tav>
                                      </p:tavLst>
                                    </p:anim>
                                    <p:anim calcmode="lin" valueType="num">
                                      <p:cBhvr>
                                        <p:cTn id="10" dur="500" fill="hold"/>
                                        <p:tgtEl>
                                          <p:spTgt spid="5122"/>
                                        </p:tgtEl>
                                        <p:attrNameLst>
                                          <p:attrName>ppt_h</p:attrName>
                                        </p:attrNameLst>
                                      </p:cBhvr>
                                      <p:tavLst>
                                        <p:tav tm="0">
                                          <p:val>
                                            <p:fltVal val="0"/>
                                          </p:val>
                                        </p:tav>
                                        <p:tav tm="100000">
                                          <p:val>
                                            <p:strVal val="#ppt_h"/>
                                          </p:val>
                                        </p:tav>
                                      </p:tavLst>
                                    </p:anim>
                                    <p:animEffect transition="in" filter="fade">
                                      <p:cBhvr>
                                        <p:cTn id="11" dur="500"/>
                                        <p:tgtEl>
                                          <p:spTgt spid="512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childTnLst>
                                    <p:set>
                                      <p:cBhvr>
                                        <p:cTn id="15" dur="1" fill="hold">
                                          <p:stCondLst>
                                            <p:cond delay="0"/>
                                          </p:stCondLst>
                                        </p:cTn>
                                        <p:tgtEl>
                                          <p:spTgt spid="5123">
                                            <p:txEl>
                                              <p:pRg st="0" end="0"/>
                                            </p:txEl>
                                          </p:spTgt>
                                        </p:tgtEl>
                                        <p:attrNameLst>
                                          <p:attrName>style.visibility</p:attrName>
                                        </p:attrNameLst>
                                      </p:cBhvr>
                                      <p:to>
                                        <p:strVal val="visible"/>
                                      </p:to>
                                    </p:set>
                                  </p:childTnLst>
                                </p:cTn>
                              </p:par>
                              <p:par>
                                <p:cTn id="16" presetID="26" presetClass="emph" presetSubtype="0" fill="hold" grpId="0" nodeType="withEffect">
                                  <p:stCondLst>
                                    <p:cond delay="0"/>
                                  </p:stCondLst>
                                  <p:childTnLst>
                                    <p:animEffect transition="out" filter="fade">
                                      <p:cBhvr>
                                        <p:cTn id="17" dur="500" tmFilter="0, 0; .2, .5; .8, .5; 1, 0"/>
                                        <p:tgtEl>
                                          <p:spTgt spid="5123">
                                            <p:txEl>
                                              <p:pRg st="0" end="0"/>
                                            </p:txEl>
                                          </p:spTgt>
                                        </p:tgtEl>
                                      </p:cBhvr>
                                    </p:animEffect>
                                    <p:animScale>
                                      <p:cBhvr>
                                        <p:cTn id="18" dur="250" autoRev="1" fill="hold"/>
                                        <p:tgtEl>
                                          <p:spTgt spid="5123">
                                            <p:txEl>
                                              <p:pRg st="0" end="0"/>
                                            </p:txEl>
                                          </p:spTgt>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5123">
                                            <p:txEl>
                                              <p:pRg st="2" end="2"/>
                                            </p:txEl>
                                          </p:spTgt>
                                        </p:tgtEl>
                                        <p:attrNameLst>
                                          <p:attrName>style.visibility</p:attrName>
                                        </p:attrNameLst>
                                      </p:cBhvr>
                                      <p:to>
                                        <p:strVal val="visible"/>
                                      </p:to>
                                    </p:set>
                                  </p:childTnLst>
                                </p:cTn>
                              </p:par>
                              <p:par>
                                <p:cTn id="23" presetID="26" presetClass="emph" presetSubtype="0" fill="hold" grpId="0" nodeType="withEffect">
                                  <p:stCondLst>
                                    <p:cond delay="0"/>
                                  </p:stCondLst>
                                  <p:childTnLst>
                                    <p:animEffect transition="out" filter="fade">
                                      <p:cBhvr>
                                        <p:cTn id="24" dur="500" tmFilter="0, 0; .2, .5; .8, .5; 1, 0"/>
                                        <p:tgtEl>
                                          <p:spTgt spid="5123">
                                            <p:txEl>
                                              <p:pRg st="2" end="2"/>
                                            </p:txEl>
                                          </p:spTgt>
                                        </p:tgtEl>
                                      </p:cBhvr>
                                    </p:animEffect>
                                    <p:animScale>
                                      <p:cBhvr>
                                        <p:cTn id="25" dur="250" autoRev="1" fill="hold"/>
                                        <p:tgtEl>
                                          <p:spTgt spid="5123">
                                            <p:txEl>
                                              <p:pRg st="2" end="2"/>
                                            </p:txEl>
                                          </p:spTgt>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1" nodeType="clickEffect">
                                  <p:stCondLst>
                                    <p:cond delay="0"/>
                                  </p:stCondLst>
                                  <p:childTnLst>
                                    <p:set>
                                      <p:cBhvr>
                                        <p:cTn id="29" dur="1" fill="hold">
                                          <p:stCondLst>
                                            <p:cond delay="0"/>
                                          </p:stCondLst>
                                        </p:cTn>
                                        <p:tgtEl>
                                          <p:spTgt spid="5123">
                                            <p:txEl>
                                              <p:pRg st="4" end="4"/>
                                            </p:txEl>
                                          </p:spTgt>
                                        </p:tgtEl>
                                        <p:attrNameLst>
                                          <p:attrName>style.visibility</p:attrName>
                                        </p:attrNameLst>
                                      </p:cBhvr>
                                      <p:to>
                                        <p:strVal val="visible"/>
                                      </p:to>
                                    </p:set>
                                  </p:childTnLst>
                                </p:cTn>
                              </p:par>
                              <p:par>
                                <p:cTn id="30" presetID="26" presetClass="emph" presetSubtype="0" fill="hold" grpId="0" nodeType="withEffect">
                                  <p:stCondLst>
                                    <p:cond delay="0"/>
                                  </p:stCondLst>
                                  <p:childTnLst>
                                    <p:animEffect transition="out" filter="fade">
                                      <p:cBhvr>
                                        <p:cTn id="31" dur="500" tmFilter="0, 0; .2, .5; .8, .5; 1, 0"/>
                                        <p:tgtEl>
                                          <p:spTgt spid="5123">
                                            <p:txEl>
                                              <p:pRg st="4" end="4"/>
                                            </p:txEl>
                                          </p:spTgt>
                                        </p:tgtEl>
                                      </p:cBhvr>
                                    </p:animEffect>
                                    <p:animScale>
                                      <p:cBhvr>
                                        <p:cTn id="32" dur="250" autoRev="1" fill="hold"/>
                                        <p:tgtEl>
                                          <p:spTgt spid="5123">
                                            <p:txEl>
                                              <p:pRg st="4" end="4"/>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2" grpId="1"/>
      <p:bldP spid="5123" grpId="0" uiExpand="1" build="allAtOnce"/>
      <p:bldP spid="5123" grpId="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1" name="Group 3"/>
          <p:cNvGrpSpPr>
            <a:grpSpLocks/>
          </p:cNvGrpSpPr>
          <p:nvPr/>
        </p:nvGrpSpPr>
        <p:grpSpPr bwMode="auto">
          <a:xfrm>
            <a:off x="2927351" y="2492376"/>
            <a:ext cx="1541463" cy="1655763"/>
            <a:chOff x="576" y="1296"/>
            <a:chExt cx="1296" cy="1392"/>
          </a:xfrm>
        </p:grpSpPr>
        <p:pic>
          <p:nvPicPr>
            <p:cNvPr id="13342" name="Picture 4" descr="46,XX"/>
            <p:cNvPicPr>
              <a:picLocks noChangeAspect="1" noChangeArrowheads="1"/>
            </p:cNvPicPr>
            <p:nvPr/>
          </p:nvPicPr>
          <p:blipFill>
            <a:blip r:embed="rId3">
              <a:extLst>
                <a:ext uri="{28A0092B-C50C-407E-A947-70E740481C1C}">
                  <a14:useLocalDpi xmlns:a14="http://schemas.microsoft.com/office/drawing/2010/main" val="0"/>
                </a:ext>
              </a:extLst>
            </a:blip>
            <a:srcRect l="36702" t="79863" r="56123" b="11966"/>
            <a:stretch>
              <a:fillRect/>
            </a:stretch>
          </p:blipFill>
          <p:spPr bwMode="auto">
            <a:xfrm>
              <a:off x="720" y="1536"/>
              <a:ext cx="1014"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sp>
          <p:nvSpPr>
            <p:cNvPr id="13343" name="Oval 5"/>
            <p:cNvSpPr>
              <a:spLocks noChangeArrowheads="1"/>
            </p:cNvSpPr>
            <p:nvPr/>
          </p:nvSpPr>
          <p:spPr bwMode="auto">
            <a:xfrm>
              <a:off x="576" y="1296"/>
              <a:ext cx="1296" cy="139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sp>
        <p:nvSpPr>
          <p:cNvPr id="12297" name="Oval 9"/>
          <p:cNvSpPr>
            <a:spLocks noChangeArrowheads="1"/>
          </p:cNvSpPr>
          <p:nvPr/>
        </p:nvSpPr>
        <p:spPr bwMode="auto">
          <a:xfrm>
            <a:off x="8256588" y="2636838"/>
            <a:ext cx="1511300" cy="156845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17" name="Group 33"/>
          <p:cNvGrpSpPr>
            <a:grpSpLocks/>
          </p:cNvGrpSpPr>
          <p:nvPr/>
        </p:nvGrpSpPr>
        <p:grpSpPr bwMode="auto">
          <a:xfrm>
            <a:off x="1774825" y="4797426"/>
            <a:ext cx="1296988" cy="1368425"/>
            <a:chOff x="385" y="3113"/>
            <a:chExt cx="976" cy="1050"/>
          </a:xfrm>
        </p:grpSpPr>
        <p:sp>
          <p:nvSpPr>
            <p:cNvPr id="13337" name="Oval 15"/>
            <p:cNvSpPr>
              <a:spLocks noChangeArrowheads="1"/>
            </p:cNvSpPr>
            <p:nvPr/>
          </p:nvSpPr>
          <p:spPr bwMode="auto">
            <a:xfrm>
              <a:off x="385" y="3113"/>
              <a:ext cx="976" cy="1050"/>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38" name="Group 32"/>
            <p:cNvGrpSpPr>
              <a:grpSpLocks/>
            </p:cNvGrpSpPr>
            <p:nvPr/>
          </p:nvGrpSpPr>
          <p:grpSpPr bwMode="auto">
            <a:xfrm>
              <a:off x="521" y="3339"/>
              <a:ext cx="771" cy="587"/>
              <a:chOff x="420" y="3222"/>
              <a:chExt cx="914" cy="678"/>
            </a:xfrm>
          </p:grpSpPr>
          <p:pic>
            <p:nvPicPr>
              <p:cNvPr id="13339" name="Picture 13" descr="46,XX"/>
              <p:cNvPicPr>
                <a:picLocks noChangeAspect="1" noChangeArrowheads="1"/>
              </p:cNvPicPr>
              <p:nvPr/>
            </p:nvPicPr>
            <p:blipFill>
              <a:blip r:embed="rId3">
                <a:extLst>
                  <a:ext uri="{28A0092B-C50C-407E-A947-70E740481C1C}">
                    <a14:useLocalDpi xmlns:a14="http://schemas.microsoft.com/office/drawing/2010/main" val="0"/>
                  </a:ext>
                </a:extLst>
              </a:blip>
              <a:srcRect l="36719" t="79861" r="59505" b="11980"/>
              <a:stretch>
                <a:fillRect/>
              </a:stretch>
            </p:blipFill>
            <p:spPr bwMode="auto">
              <a:xfrm>
                <a:off x="932" y="3249"/>
                <a:ext cx="402"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pic>
            <p:nvPicPr>
              <p:cNvPr id="13340" name="Picture 14" descr="46,XX"/>
              <p:cNvPicPr>
                <a:picLocks noChangeAspect="1" noChangeArrowheads="1"/>
              </p:cNvPicPr>
              <p:nvPr/>
            </p:nvPicPr>
            <p:blipFill>
              <a:blip r:embed="rId3">
                <a:extLst>
                  <a:ext uri="{28A0092B-C50C-407E-A947-70E740481C1C}">
                    <a14:useLocalDpi xmlns:a14="http://schemas.microsoft.com/office/drawing/2010/main" val="0"/>
                  </a:ext>
                </a:extLst>
              </a:blip>
              <a:srcRect l="37370" t="79861" r="59895" b="11980"/>
              <a:stretch>
                <a:fillRect/>
              </a:stretch>
            </p:blipFill>
            <p:spPr bwMode="auto">
              <a:xfrm>
                <a:off x="420" y="3222"/>
                <a:ext cx="291" cy="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pic>
            <p:nvPicPr>
              <p:cNvPr id="13341" name="Picture 16" descr="46,XX"/>
              <p:cNvPicPr>
                <a:picLocks noChangeAspect="1" noChangeArrowheads="1"/>
              </p:cNvPicPr>
              <p:nvPr/>
            </p:nvPicPr>
            <p:blipFill>
              <a:blip r:embed="rId3">
                <a:extLst>
                  <a:ext uri="{28A0092B-C50C-407E-A947-70E740481C1C}">
                    <a14:useLocalDpi xmlns:a14="http://schemas.microsoft.com/office/drawing/2010/main" val="0"/>
                  </a:ext>
                </a:extLst>
              </a:blip>
              <a:srcRect l="40495" t="79861" r="56511" b="11980"/>
              <a:stretch>
                <a:fillRect/>
              </a:stretch>
            </p:blipFill>
            <p:spPr bwMode="auto">
              <a:xfrm>
                <a:off x="709" y="3249"/>
                <a:ext cx="319" cy="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0000"/>
                    </a:solidFill>
                    <a:miter lim="800000"/>
                    <a:headEnd/>
                    <a:tailEnd/>
                  </a14:hiddenLine>
                </a:ext>
              </a:extLst>
            </p:spPr>
          </p:pic>
        </p:grpSp>
      </p:grpSp>
      <p:grpSp>
        <p:nvGrpSpPr>
          <p:cNvPr id="13318" name="Group 34"/>
          <p:cNvGrpSpPr>
            <a:grpSpLocks/>
          </p:cNvGrpSpPr>
          <p:nvPr/>
        </p:nvGrpSpPr>
        <p:grpSpPr bwMode="auto">
          <a:xfrm>
            <a:off x="9121775" y="4868864"/>
            <a:ext cx="1295400" cy="1296987"/>
            <a:chOff x="4468" y="2931"/>
            <a:chExt cx="878" cy="942"/>
          </a:xfrm>
        </p:grpSpPr>
        <p:sp>
          <p:nvSpPr>
            <p:cNvPr id="13335" name="Oval 18"/>
            <p:cNvSpPr>
              <a:spLocks noChangeArrowheads="1"/>
            </p:cNvSpPr>
            <p:nvPr/>
          </p:nvSpPr>
          <p:spPr bwMode="auto">
            <a:xfrm>
              <a:off x="4468" y="2931"/>
              <a:ext cx="878" cy="94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pic>
          <p:nvPicPr>
            <p:cNvPr id="13336" name="Picture 19" descr="46,XX"/>
            <p:cNvPicPr>
              <a:picLocks noChangeAspect="1" noChangeArrowheads="1"/>
            </p:cNvPicPr>
            <p:nvPr/>
          </p:nvPicPr>
          <p:blipFill>
            <a:blip r:embed="rId3">
              <a:extLst>
                <a:ext uri="{28A0092B-C50C-407E-A947-70E740481C1C}">
                  <a14:useLocalDpi xmlns:a14="http://schemas.microsoft.com/office/drawing/2010/main" val="0"/>
                </a:ext>
              </a:extLst>
            </a:blip>
            <a:srcRect l="37381" t="79863" r="59561" b="11966"/>
            <a:stretch>
              <a:fillRect/>
            </a:stretch>
          </p:blipFill>
          <p:spPr bwMode="auto">
            <a:xfrm>
              <a:off x="4785" y="3113"/>
              <a:ext cx="293"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grpSp>
      <p:grpSp>
        <p:nvGrpSpPr>
          <p:cNvPr id="13319" name="Group 41"/>
          <p:cNvGrpSpPr>
            <a:grpSpLocks/>
          </p:cNvGrpSpPr>
          <p:nvPr/>
        </p:nvGrpSpPr>
        <p:grpSpPr bwMode="auto">
          <a:xfrm>
            <a:off x="5448301" y="4148138"/>
            <a:ext cx="1343025" cy="1441450"/>
            <a:chOff x="2472" y="2613"/>
            <a:chExt cx="846" cy="908"/>
          </a:xfrm>
        </p:grpSpPr>
        <p:sp>
          <p:nvSpPr>
            <p:cNvPr id="13333" name="Oval 21"/>
            <p:cNvSpPr>
              <a:spLocks noChangeArrowheads="1"/>
            </p:cNvSpPr>
            <p:nvPr/>
          </p:nvSpPr>
          <p:spPr bwMode="auto">
            <a:xfrm>
              <a:off x="2472" y="2613"/>
              <a:ext cx="846" cy="908"/>
            </a:xfrm>
            <a:prstGeom prst="ellipse">
              <a:avLst/>
            </a:prstGeom>
            <a:noFill/>
            <a:ln w="19050">
              <a:solidFill>
                <a:srgbClr val="00339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pic>
          <p:nvPicPr>
            <p:cNvPr id="13334" name="Picture 22" descr="46,XX"/>
            <p:cNvPicPr>
              <a:picLocks noChangeAspect="1" noChangeArrowheads="1"/>
            </p:cNvPicPr>
            <p:nvPr/>
          </p:nvPicPr>
          <p:blipFill>
            <a:blip r:embed="rId3">
              <a:extLst>
                <a:ext uri="{28A0092B-C50C-407E-A947-70E740481C1C}">
                  <a14:useLocalDpi xmlns:a14="http://schemas.microsoft.com/office/drawing/2010/main" val="0"/>
                </a:ext>
              </a:extLst>
            </a:blip>
            <a:srcRect l="37381" t="79863" r="59561" b="11966"/>
            <a:stretch>
              <a:fillRect/>
            </a:stretch>
          </p:blipFill>
          <p:spPr bwMode="auto">
            <a:xfrm>
              <a:off x="2744" y="2750"/>
              <a:ext cx="282" cy="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Lst>
          </p:spPr>
        </p:pic>
      </p:grpSp>
      <p:sp>
        <p:nvSpPr>
          <p:cNvPr id="12315" name="Text Box 27"/>
          <p:cNvSpPr txBox="1">
            <a:spLocks noChangeArrowheads="1"/>
          </p:cNvSpPr>
          <p:nvPr/>
        </p:nvSpPr>
        <p:spPr bwMode="auto">
          <a:xfrm>
            <a:off x="2927351" y="5861050"/>
            <a:ext cx="77946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GB" altLang="en-US" sz="1400">
                <a:latin typeface="Candara" panose="020E0502030303020204" pitchFamily="34" charset="0"/>
              </a:rPr>
              <a:t>Trisomy</a:t>
            </a:r>
          </a:p>
        </p:txBody>
      </p:sp>
      <p:sp>
        <p:nvSpPr>
          <p:cNvPr id="12316" name="Text Box 28"/>
          <p:cNvSpPr txBox="1">
            <a:spLocks noChangeArrowheads="1"/>
          </p:cNvSpPr>
          <p:nvPr/>
        </p:nvSpPr>
        <p:spPr bwMode="auto">
          <a:xfrm>
            <a:off x="7104063" y="5861050"/>
            <a:ext cx="1981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spcBef>
                <a:spcPct val="50000"/>
              </a:spcBef>
            </a:pPr>
            <a:r>
              <a:rPr lang="en-GB" altLang="en-US" sz="1400">
                <a:latin typeface="Candara" panose="020E0502030303020204" pitchFamily="34" charset="0"/>
              </a:rPr>
              <a:t>Monosomy (lethal)</a:t>
            </a:r>
          </a:p>
        </p:txBody>
      </p:sp>
      <p:grpSp>
        <p:nvGrpSpPr>
          <p:cNvPr id="13322" name="Group 31"/>
          <p:cNvGrpSpPr>
            <a:grpSpLocks/>
          </p:cNvGrpSpPr>
          <p:nvPr/>
        </p:nvGrpSpPr>
        <p:grpSpPr bwMode="auto">
          <a:xfrm>
            <a:off x="5303838" y="836614"/>
            <a:ext cx="1585912" cy="1728787"/>
            <a:chOff x="2517" y="153"/>
            <a:chExt cx="1304" cy="1422"/>
          </a:xfrm>
        </p:grpSpPr>
        <p:sp>
          <p:nvSpPr>
            <p:cNvPr id="13329" name="Oval 8"/>
            <p:cNvSpPr>
              <a:spLocks noChangeArrowheads="1"/>
            </p:cNvSpPr>
            <p:nvPr/>
          </p:nvSpPr>
          <p:spPr bwMode="auto">
            <a:xfrm>
              <a:off x="2517" y="153"/>
              <a:ext cx="1304" cy="1422"/>
            </a:xfrm>
            <a:prstGeom prst="ellipse">
              <a:avLst/>
            </a:pr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GB" altLang="en-US"/>
            </a:p>
          </p:txBody>
        </p:sp>
        <p:grpSp>
          <p:nvGrpSpPr>
            <p:cNvPr id="13330" name="Group 30"/>
            <p:cNvGrpSpPr>
              <a:grpSpLocks/>
            </p:cNvGrpSpPr>
            <p:nvPr/>
          </p:nvGrpSpPr>
          <p:grpSpPr bwMode="auto">
            <a:xfrm>
              <a:off x="2744" y="210"/>
              <a:ext cx="834" cy="1101"/>
              <a:chOff x="2744" y="192"/>
              <a:chExt cx="834" cy="1101"/>
            </a:xfrm>
          </p:grpSpPr>
          <p:pic>
            <p:nvPicPr>
              <p:cNvPr id="13331" name="Picture 7" descr="46,XX"/>
              <p:cNvPicPr>
                <a:picLocks noChangeAspect="1" noChangeArrowheads="1"/>
              </p:cNvPicPr>
              <p:nvPr/>
            </p:nvPicPr>
            <p:blipFill>
              <a:blip r:embed="rId3">
                <a:extLst>
                  <a:ext uri="{28A0092B-C50C-407E-A947-70E740481C1C}">
                    <a14:useLocalDpi xmlns:a14="http://schemas.microsoft.com/office/drawing/2010/main" val="0"/>
                  </a:ext>
                </a:extLst>
              </a:blip>
              <a:srcRect l="36702" t="79863" r="56123" b="9772"/>
              <a:stretch>
                <a:fillRect/>
              </a:stretch>
            </p:blipFill>
            <p:spPr bwMode="auto">
              <a:xfrm>
                <a:off x="2744" y="391"/>
                <a:ext cx="834" cy="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0000"/>
                    </a:solidFill>
                    <a:miter lim="800000"/>
                    <a:headEnd/>
                    <a:tailEnd/>
                  </a14:hiddenLine>
                </a:ext>
              </a:extLst>
            </p:spPr>
          </p:pic>
          <p:sp>
            <p:nvSpPr>
              <p:cNvPr id="13332" name="Line 29"/>
              <p:cNvSpPr>
                <a:spLocks noChangeShapeType="1"/>
              </p:cNvSpPr>
              <p:nvPr/>
            </p:nvSpPr>
            <p:spPr bwMode="auto">
              <a:xfrm>
                <a:off x="3152" y="192"/>
                <a:ext cx="0" cy="879"/>
              </a:xfrm>
              <a:prstGeom prst="line">
                <a:avLst/>
              </a:prstGeom>
              <a:noFill/>
              <a:ln w="381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13323" name="Line 35"/>
          <p:cNvSpPr>
            <a:spLocks noChangeShapeType="1"/>
          </p:cNvSpPr>
          <p:nvPr/>
        </p:nvSpPr>
        <p:spPr bwMode="auto">
          <a:xfrm flipH="1">
            <a:off x="2782889" y="4149725"/>
            <a:ext cx="433387" cy="6477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4" name="Line 36"/>
          <p:cNvSpPr>
            <a:spLocks noChangeShapeType="1"/>
          </p:cNvSpPr>
          <p:nvPr/>
        </p:nvSpPr>
        <p:spPr bwMode="auto">
          <a:xfrm flipH="1">
            <a:off x="4367214" y="2060575"/>
            <a:ext cx="865187" cy="6477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5" name="Line 37"/>
          <p:cNvSpPr>
            <a:spLocks noChangeShapeType="1"/>
          </p:cNvSpPr>
          <p:nvPr/>
        </p:nvSpPr>
        <p:spPr bwMode="auto">
          <a:xfrm>
            <a:off x="6959600" y="1989138"/>
            <a:ext cx="1296988" cy="7921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Line 38"/>
          <p:cNvSpPr>
            <a:spLocks noChangeShapeType="1"/>
          </p:cNvSpPr>
          <p:nvPr/>
        </p:nvSpPr>
        <p:spPr bwMode="auto">
          <a:xfrm>
            <a:off x="9480551" y="4221163"/>
            <a:ext cx="144463" cy="5762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7" name="Line 39"/>
          <p:cNvSpPr>
            <a:spLocks noChangeShapeType="1"/>
          </p:cNvSpPr>
          <p:nvPr/>
        </p:nvSpPr>
        <p:spPr bwMode="auto">
          <a:xfrm flipH="1">
            <a:off x="3216276" y="4941889"/>
            <a:ext cx="2087563" cy="358775"/>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Line 40"/>
          <p:cNvSpPr>
            <a:spLocks noChangeShapeType="1"/>
          </p:cNvSpPr>
          <p:nvPr/>
        </p:nvSpPr>
        <p:spPr bwMode="auto">
          <a:xfrm>
            <a:off x="6888163" y="4941888"/>
            <a:ext cx="2087562" cy="431800"/>
          </a:xfrm>
          <a:prstGeom prst="line">
            <a:avLst/>
          </a:prstGeom>
          <a:noFill/>
          <a:ln w="28575">
            <a:solidFill>
              <a:srgbClr val="0033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415772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2291"/>
                                        </p:tgtEl>
                                        <p:attrNameLst>
                                          <p:attrName>style.visibility</p:attrName>
                                        </p:attrNameLst>
                                      </p:cBhvr>
                                      <p:to>
                                        <p:strVal val="visible"/>
                                      </p:to>
                                    </p:set>
                                    <p:animEffect transition="in" filter="dissolve">
                                      <p:cBhvr>
                                        <p:cTn id="7" dur="500"/>
                                        <p:tgtEl>
                                          <p:spTgt spid="12291"/>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2297"/>
                                        </p:tgtEl>
                                        <p:attrNameLst>
                                          <p:attrName>style.visibility</p:attrName>
                                        </p:attrNameLst>
                                      </p:cBhvr>
                                      <p:to>
                                        <p:strVal val="visible"/>
                                      </p:to>
                                    </p:set>
                                    <p:animEffect transition="in" filter="dissolve">
                                      <p:cBhvr>
                                        <p:cTn id="11" dur="500"/>
                                        <p:tgtEl>
                                          <p:spTgt spid="1229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3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331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33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31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grpId="0" nodeType="afterEffect">
                                  <p:stCondLst>
                                    <p:cond delay="0"/>
                                  </p:stCondLst>
                                  <p:childTnLst>
                                    <p:set>
                                      <p:cBhvr>
                                        <p:cTn id="26" dur="1" fill="hold">
                                          <p:stCondLst>
                                            <p:cond delay="499"/>
                                          </p:stCondLst>
                                        </p:cTn>
                                        <p:tgtEl>
                                          <p:spTgt spid="12315"/>
                                        </p:tgtEl>
                                        <p:attrNameLst>
                                          <p:attrName>style.visibility</p:attrName>
                                        </p:attrNameLst>
                                      </p:cBhvr>
                                      <p:to>
                                        <p:strVal val="visible"/>
                                      </p:to>
                                    </p:set>
                                  </p:childTnLst>
                                </p:cTn>
                              </p:par>
                            </p:childTnLst>
                          </p:cTn>
                        </p:par>
                        <p:par>
                          <p:cTn id="27" fill="hold">
                            <p:stCondLst>
                              <p:cond delay="500"/>
                            </p:stCondLst>
                            <p:childTnLst>
                              <p:par>
                                <p:cTn id="28" presetID="1" presetClass="entr" presetSubtype="0" fill="hold" nodeType="afterEffect">
                                  <p:stCondLst>
                                    <p:cond delay="0"/>
                                  </p:stCondLst>
                                  <p:childTnLst>
                                    <p:set>
                                      <p:cBhvr>
                                        <p:cTn id="29" dur="1" fill="hold">
                                          <p:stCondLst>
                                            <p:cond delay="0"/>
                                          </p:stCondLst>
                                        </p:cTn>
                                        <p:tgtEl>
                                          <p:spTgt spid="13318"/>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0" nodeType="afterEffect">
                                  <p:stCondLst>
                                    <p:cond delay="0"/>
                                  </p:stCondLst>
                                  <p:childTnLst>
                                    <p:set>
                                      <p:cBhvr>
                                        <p:cTn id="32" dur="1" fill="hold">
                                          <p:stCondLst>
                                            <p:cond delay="499"/>
                                          </p:stCondLst>
                                        </p:cTn>
                                        <p:tgtEl>
                                          <p:spTgt spid="12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animBg="1"/>
      <p:bldP spid="12315" grpId="0" autoUpdateAnimBg="0"/>
      <p:bldP spid="12316" grpId="0" autoUpdateAnimBg="0"/>
      <p:bldP spid="13327" grpId="0" animBg="1"/>
      <p:bldP spid="133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0377" y="242888"/>
            <a:ext cx="9675018" cy="1323439"/>
          </a:xfrm>
          <a:prstGeom prst="rect">
            <a:avLst/>
          </a:prstGeom>
          <a:noFill/>
        </p:spPr>
        <p:txBody>
          <a:bodyPr wrap="square" rtlCol="0">
            <a:spAutoFit/>
          </a:bodyPr>
          <a:lstStyle/>
          <a:p>
            <a:pPr algn="ctr"/>
            <a:r>
              <a:rPr lang="en-US" sz="4000" b="1" dirty="0">
                <a:solidFill>
                  <a:schemeClr val="accent2">
                    <a:lumMod val="75000"/>
                  </a:schemeClr>
                </a:solidFill>
              </a:rPr>
              <a:t>Down Syndrome  in Consanguineous marriages</a:t>
            </a:r>
          </a:p>
        </p:txBody>
      </p:sp>
      <p:pic>
        <p:nvPicPr>
          <p:cNvPr id="4" name="Picture 3"/>
          <p:cNvPicPr>
            <a:picLocks noChangeAspect="1"/>
          </p:cNvPicPr>
          <p:nvPr/>
        </p:nvPicPr>
        <p:blipFill>
          <a:blip r:embed="rId3"/>
          <a:stretch>
            <a:fillRect/>
          </a:stretch>
        </p:blipFill>
        <p:spPr>
          <a:xfrm>
            <a:off x="1222772" y="2080677"/>
            <a:ext cx="9991724" cy="4777324"/>
          </a:xfrm>
          <a:prstGeom prst="rect">
            <a:avLst/>
          </a:prstGeom>
        </p:spPr>
      </p:pic>
      <p:pic>
        <p:nvPicPr>
          <p:cNvPr id="5" name="Picture 4"/>
          <p:cNvPicPr>
            <a:picLocks noChangeAspect="1"/>
          </p:cNvPicPr>
          <p:nvPr/>
        </p:nvPicPr>
        <p:blipFill>
          <a:blip r:embed="rId4"/>
          <a:stretch>
            <a:fillRect/>
          </a:stretch>
        </p:blipFill>
        <p:spPr>
          <a:xfrm>
            <a:off x="970359" y="1771649"/>
            <a:ext cx="10244137" cy="4972051"/>
          </a:xfrm>
          <a:prstGeom prst="rect">
            <a:avLst/>
          </a:prstGeom>
        </p:spPr>
      </p:pic>
    </p:spTree>
    <p:extLst>
      <p:ext uri="{BB962C8B-B14F-4D97-AF65-F5344CB8AC3E}">
        <p14:creationId xmlns:p14="http://schemas.microsoft.com/office/powerpoint/2010/main" val="395568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46470" y="190346"/>
            <a:ext cx="10515600" cy="1325563"/>
          </a:xfr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p>
            <a:pPr algn="ctr" eaLnBrk="1" hangingPunct="1"/>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
        <p:nvSpPr>
          <p:cNvPr id="28675" name="Rectangle 3"/>
          <p:cNvSpPr>
            <a:spLocks noGrp="1" noChangeArrowheads="1"/>
          </p:cNvSpPr>
          <p:nvPr>
            <p:ph idx="1"/>
          </p:nvPr>
        </p:nvSpPr>
        <p:spPr>
          <a:xfrm>
            <a:off x="425244" y="1796127"/>
            <a:ext cx="11133344" cy="4490373"/>
          </a:xfrm>
          <a:noFill/>
        </p:spPr>
        <p:txBody>
          <a:bodyPr>
            <a:noAutofit/>
          </a:bodyPr>
          <a:lstStyle/>
          <a:p>
            <a:pPr algn="just" eaLnBrk="1" hangingPunct="1"/>
            <a:r>
              <a:rPr lang="en-US" altLang="en-US" sz="4000" dirty="0">
                <a:solidFill>
                  <a:srgbClr val="7030A0"/>
                </a:solidFill>
                <a:latin typeface="Rockwell Condensed" panose="02060603050405020104" pitchFamily="18" charset="0"/>
                <a:cs typeface="Aharoni" panose="02010803020104030203" pitchFamily="2" charset="-79"/>
              </a:rPr>
              <a:t>Prenatal screening</a:t>
            </a:r>
          </a:p>
          <a:p>
            <a:pPr algn="just" eaLnBrk="1" hangingPunct="1"/>
            <a:r>
              <a:rPr lang="en-US" altLang="en-US" sz="3600" dirty="0">
                <a:solidFill>
                  <a:srgbClr val="7030A0"/>
                </a:solidFill>
                <a:latin typeface="Rockwell Condensed" panose="02060603050405020104" pitchFamily="18" charset="0"/>
                <a:cs typeface="Aharoni" panose="02010803020104030203" pitchFamily="2" charset="-79"/>
              </a:rPr>
              <a:t>If no screening – It is recognized from the characteristic phenotypic features.</a:t>
            </a:r>
          </a:p>
          <a:p>
            <a:pPr algn="just"/>
            <a:r>
              <a:rPr lang="en-US" altLang="en-US" sz="3600" dirty="0">
                <a:solidFill>
                  <a:srgbClr val="7030A0"/>
                </a:solidFill>
                <a:latin typeface="Rockwell Condensed" panose="02060603050405020104" pitchFamily="18" charset="0"/>
                <a:cs typeface="Aharoni" panose="02010803020104030203" pitchFamily="2" charset="-79"/>
              </a:rPr>
              <a:t>Confirmed by Karyotype. Laboratory Tests</a:t>
            </a:r>
          </a:p>
          <a:p>
            <a:pPr algn="just"/>
            <a:r>
              <a:rPr lang="en-US" altLang="en-US" sz="3600" dirty="0">
                <a:solidFill>
                  <a:srgbClr val="7030A0"/>
                </a:solidFill>
                <a:latin typeface="Rockwell Condensed" panose="02060603050405020104" pitchFamily="18" charset="0"/>
                <a:cs typeface="Aharoni" panose="02010803020104030203" pitchFamily="2" charset="-79"/>
              </a:rPr>
              <a:t>Screening and diagnostic tests may be done during a woman's pregnancy, in either the first or the second trimester. Screening tests are not diagnostic; they indicate an increased likelihood of the fetus having Down syndrome. </a:t>
            </a:r>
            <a:endParaRPr lang="en-US" altLang="en-US" sz="4000" dirty="0">
              <a:solidFill>
                <a:srgbClr val="7030A0"/>
              </a:solidFill>
              <a:latin typeface="Rockwell Condensed" panose="02060603050405020104" pitchFamily="18" charset="0"/>
              <a:cs typeface="Aharoni" panose="02010803020104030203" pitchFamily="2" charset="-79"/>
            </a:endParaRPr>
          </a:p>
          <a:p>
            <a:endParaRPr lang="en-US" altLang="en-US" sz="4000" dirty="0">
              <a:latin typeface="Rockwell Condensed" panose="02060603050405020104" pitchFamily="18" charset="0"/>
              <a:cs typeface="Aharoni" panose="02010803020104030203" pitchFamily="2" charset="-79"/>
            </a:endParaRPr>
          </a:p>
        </p:txBody>
      </p:sp>
    </p:spTree>
    <p:extLst>
      <p:ext uri="{BB962C8B-B14F-4D97-AF65-F5344CB8AC3E}">
        <p14:creationId xmlns:p14="http://schemas.microsoft.com/office/powerpoint/2010/main" val="32780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000" fill="hold"/>
                                        <p:tgtEl>
                                          <p:spTgt spid="28674"/>
                                        </p:tgtEl>
                                        <p:attrNameLst>
                                          <p:attrName>ppt_w</p:attrName>
                                        </p:attrNameLst>
                                      </p:cBhvr>
                                      <p:tavLst>
                                        <p:tav tm="0">
                                          <p:val>
                                            <p:strVal val="#ppt_w*0.70"/>
                                          </p:val>
                                        </p:tav>
                                        <p:tav tm="100000">
                                          <p:val>
                                            <p:strVal val="#ppt_w"/>
                                          </p:val>
                                        </p:tav>
                                      </p:tavLst>
                                    </p:anim>
                                    <p:anim calcmode="lin" valueType="num">
                                      <p:cBhvr>
                                        <p:cTn id="8" dur="1000" fill="hold"/>
                                        <p:tgtEl>
                                          <p:spTgt spid="28674"/>
                                        </p:tgtEl>
                                        <p:attrNameLst>
                                          <p:attrName>ppt_h</p:attrName>
                                        </p:attrNameLst>
                                      </p:cBhvr>
                                      <p:tavLst>
                                        <p:tav tm="0">
                                          <p:val>
                                            <p:strVal val="#ppt_h"/>
                                          </p:val>
                                        </p:tav>
                                        <p:tav tm="100000">
                                          <p:val>
                                            <p:strVal val="#ppt_h"/>
                                          </p:val>
                                        </p:tav>
                                      </p:tavLst>
                                    </p:anim>
                                    <p:animEffect transition="in" filter="fade">
                                      <p:cBhvr>
                                        <p:cTn id="9" dur="10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grpId="0" nodeType="clickEffect">
                                  <p:stCondLst>
                                    <p:cond delay="0"/>
                                  </p:stCondLst>
                                  <p:childTnLst>
                                    <p:set>
                                      <p:cBhvr>
                                        <p:cTn id="13" dur="1" fill="hold">
                                          <p:stCondLst>
                                            <p:cond delay="0"/>
                                          </p:stCondLst>
                                        </p:cTn>
                                        <p:tgtEl>
                                          <p:spTgt spid="28675">
                                            <p:txEl>
                                              <p:pRg st="0" end="0"/>
                                            </p:txEl>
                                          </p:spTgt>
                                        </p:tgtEl>
                                        <p:attrNameLst>
                                          <p:attrName>style.visibility</p:attrName>
                                        </p:attrNameLst>
                                      </p:cBhvr>
                                      <p:to>
                                        <p:strVal val="visible"/>
                                      </p:to>
                                    </p:set>
                                    <p:animEffect transition="in" filter="fade">
                                      <p:cBhvr>
                                        <p:cTn id="14" dur="1000"/>
                                        <p:tgtEl>
                                          <p:spTgt spid="28675">
                                            <p:txEl>
                                              <p:pRg st="0" end="0"/>
                                            </p:txEl>
                                          </p:spTgt>
                                        </p:tgtEl>
                                      </p:cBhvr>
                                    </p:animEffect>
                                    <p:anim calcmode="lin" valueType="num">
                                      <p:cBhvr>
                                        <p:cTn id="15" dur="10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16" dur="900" decel="100000" fill="hold"/>
                                        <p:tgtEl>
                                          <p:spTgt spid="28675">
                                            <p:txEl>
                                              <p:pRg st="0" end="0"/>
                                            </p:txEl>
                                          </p:spTgt>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2867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7" presetClass="entr" presetSubtype="0" fill="hold" grpId="0" nodeType="clickEffect">
                                  <p:stCondLst>
                                    <p:cond delay="0"/>
                                  </p:stCondLst>
                                  <p:childTnLst>
                                    <p:set>
                                      <p:cBhvr>
                                        <p:cTn id="21" dur="1" fill="hold">
                                          <p:stCondLst>
                                            <p:cond delay="0"/>
                                          </p:stCondLst>
                                        </p:cTn>
                                        <p:tgtEl>
                                          <p:spTgt spid="28675">
                                            <p:txEl>
                                              <p:pRg st="1" end="1"/>
                                            </p:txEl>
                                          </p:spTgt>
                                        </p:tgtEl>
                                        <p:attrNameLst>
                                          <p:attrName>style.visibility</p:attrName>
                                        </p:attrNameLst>
                                      </p:cBhvr>
                                      <p:to>
                                        <p:strVal val="visible"/>
                                      </p:to>
                                    </p:set>
                                    <p:animEffect transition="in" filter="fade">
                                      <p:cBhvr>
                                        <p:cTn id="22" dur="1000"/>
                                        <p:tgtEl>
                                          <p:spTgt spid="28675">
                                            <p:txEl>
                                              <p:pRg st="1" end="1"/>
                                            </p:txEl>
                                          </p:spTgt>
                                        </p:tgtEl>
                                      </p:cBhvr>
                                    </p:animEffect>
                                    <p:anim calcmode="lin" valueType="num">
                                      <p:cBhvr>
                                        <p:cTn id="23" dur="10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24" dur="900" decel="100000" fill="hold"/>
                                        <p:tgtEl>
                                          <p:spTgt spid="28675">
                                            <p:txEl>
                                              <p:pRg st="1" end="1"/>
                                            </p:txEl>
                                          </p:spTgt>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2867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28675">
                                            <p:txEl>
                                              <p:pRg st="2" end="2"/>
                                            </p:txEl>
                                          </p:spTgt>
                                        </p:tgtEl>
                                        <p:attrNameLst>
                                          <p:attrName>style.visibility</p:attrName>
                                        </p:attrNameLst>
                                      </p:cBhvr>
                                      <p:to>
                                        <p:strVal val="visible"/>
                                      </p:to>
                                    </p:set>
                                    <p:animEffect transition="in" filter="fade">
                                      <p:cBhvr>
                                        <p:cTn id="30" dur="1000"/>
                                        <p:tgtEl>
                                          <p:spTgt spid="28675">
                                            <p:txEl>
                                              <p:pRg st="2" end="2"/>
                                            </p:txEl>
                                          </p:spTgt>
                                        </p:tgtEl>
                                      </p:cBhvr>
                                    </p:animEffect>
                                    <p:anim calcmode="lin" valueType="num">
                                      <p:cBhvr>
                                        <p:cTn id="31" dur="10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28675">
                                            <p:txEl>
                                              <p:pRg st="2" end="2"/>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2867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grpId="0" nodeType="clickEffect">
                                  <p:stCondLst>
                                    <p:cond delay="0"/>
                                  </p:stCondLst>
                                  <p:childTnLst>
                                    <p:set>
                                      <p:cBhvr>
                                        <p:cTn id="37" dur="1" fill="hold">
                                          <p:stCondLst>
                                            <p:cond delay="0"/>
                                          </p:stCondLst>
                                        </p:cTn>
                                        <p:tgtEl>
                                          <p:spTgt spid="28675">
                                            <p:txEl>
                                              <p:pRg st="3" end="3"/>
                                            </p:txEl>
                                          </p:spTgt>
                                        </p:tgtEl>
                                        <p:attrNameLst>
                                          <p:attrName>style.visibility</p:attrName>
                                        </p:attrNameLst>
                                      </p:cBhvr>
                                      <p:to>
                                        <p:strVal val="visible"/>
                                      </p:to>
                                    </p:set>
                                    <p:animEffect transition="in" filter="fade">
                                      <p:cBhvr>
                                        <p:cTn id="38" dur="1000"/>
                                        <p:tgtEl>
                                          <p:spTgt spid="28675">
                                            <p:txEl>
                                              <p:pRg st="3" end="3"/>
                                            </p:txEl>
                                          </p:spTgt>
                                        </p:tgtEl>
                                      </p:cBhvr>
                                    </p:animEffect>
                                    <p:anim calcmode="lin" valueType="num">
                                      <p:cBhvr>
                                        <p:cTn id="39" dur="1000" fill="hold"/>
                                        <p:tgtEl>
                                          <p:spTgt spid="28675">
                                            <p:txEl>
                                              <p:pRg st="3" end="3"/>
                                            </p:txEl>
                                          </p:spTgt>
                                        </p:tgtEl>
                                        <p:attrNameLst>
                                          <p:attrName>ppt_x</p:attrName>
                                        </p:attrNameLst>
                                      </p:cBhvr>
                                      <p:tavLst>
                                        <p:tav tm="0">
                                          <p:val>
                                            <p:strVal val="#ppt_x"/>
                                          </p:val>
                                        </p:tav>
                                        <p:tav tm="100000">
                                          <p:val>
                                            <p:strVal val="#ppt_x"/>
                                          </p:val>
                                        </p:tav>
                                      </p:tavLst>
                                    </p:anim>
                                    <p:anim calcmode="lin" valueType="num">
                                      <p:cBhvr>
                                        <p:cTn id="40" dur="900" decel="100000" fill="hold"/>
                                        <p:tgtEl>
                                          <p:spTgt spid="28675">
                                            <p:txEl>
                                              <p:pRg st="3" end="3"/>
                                            </p:txEl>
                                          </p:spTgt>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28675">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animBg="1"/>
      <p:bldP spid="2867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ebspace.webring.com/people/sn/nikki831/downsyndrome/images/chromosomesdow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3346" y="414337"/>
            <a:ext cx="5506679" cy="628169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6735533" y="5232348"/>
            <a:ext cx="1076325" cy="1390650"/>
          </a:xfrm>
          <a:prstGeom prst="rect">
            <a:avLst/>
          </a:prstGeom>
        </p:spPr>
      </p:pic>
      <p:pic>
        <p:nvPicPr>
          <p:cNvPr id="2050" name="Picture 2" descr="http://anthro.palomar.edu/abnormal/images/karyotype_ma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353" y="414337"/>
            <a:ext cx="5512900" cy="6288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98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2.29167E-6 3.7037E-6 L 0.14232 -0.35811 " pathEditMode="relative" rAng="0" ptsTypes="AA">
                                      <p:cBhvr>
                                        <p:cTn id="8" dur="2000" fill="hold"/>
                                        <p:tgtEl>
                                          <p:spTgt spid="2"/>
                                        </p:tgtEl>
                                        <p:attrNameLst>
                                          <p:attrName>ppt_x</p:attrName>
                                          <p:attrName>ppt_y</p:attrName>
                                        </p:attrNameLst>
                                      </p:cBhvr>
                                      <p:rCtr x="7109" y="-17917"/>
                                    </p:animMotion>
                                  </p:childTnLst>
                                </p:cTn>
                              </p:par>
                              <p:par>
                                <p:cTn id="9" presetID="6" presetClass="emph" presetSubtype="0" fill="hold" nodeType="withEffect">
                                  <p:stCondLst>
                                    <p:cond delay="0"/>
                                  </p:stCondLst>
                                  <p:childTnLst>
                                    <p:animScale>
                                      <p:cBhvr>
                                        <p:cTn id="10" dur="2000" fill="hold"/>
                                        <p:tgtEl>
                                          <p:spTgt spid="2"/>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646470" y="1840374"/>
            <a:ext cx="10840064" cy="4719241"/>
          </a:xfrm>
          <a:prstGeom prst="rect">
            <a:avLst/>
          </a:prstGeom>
        </p:spPr>
        <p:txBody>
          <a:bodyPr wrap="square">
            <a:spAutoFit/>
          </a:bodyPr>
          <a:lstStyle/>
          <a:p>
            <a:pPr marL="228600" indent="-228600" algn="just">
              <a:lnSpc>
                <a:spcPct val="90000"/>
              </a:lnSpc>
              <a:spcBef>
                <a:spcPts val="1000"/>
              </a:spcBef>
              <a:buFont typeface="Arial" panose="020B0604020202020204" pitchFamily="34" charset="0"/>
              <a:buChar char="•"/>
            </a:pPr>
            <a:r>
              <a:rPr lang="en-US" sz="4000" dirty="0">
                <a:solidFill>
                  <a:srgbClr val="7030A0"/>
                </a:solidFill>
                <a:latin typeface="Rockwell Condensed" panose="02060603050405020104" pitchFamily="18" charset="0"/>
                <a:cs typeface="Aharoni" panose="02010803020104030203" pitchFamily="2" charset="-79"/>
              </a:rPr>
              <a:t>Prenatal diagnostic tests may be performed when screening tests are abnormal. They involve taking samples of the fluid or tissues surrounding the baby and evaluating them for an additional copy or portion of chromosome 21.</a:t>
            </a:r>
          </a:p>
          <a:p>
            <a:pPr algn="just">
              <a:lnSpc>
                <a:spcPct val="90000"/>
              </a:lnSpc>
              <a:spcBef>
                <a:spcPts val="1000"/>
              </a:spcBef>
            </a:pPr>
            <a:endParaRPr lang="en-US" sz="4000" dirty="0">
              <a:solidFill>
                <a:srgbClr val="7030A0"/>
              </a:solidFill>
              <a:latin typeface="Rockwell Condensed" panose="02060603050405020104" pitchFamily="18" charset="0"/>
              <a:cs typeface="Aharoni" panose="02010803020104030203" pitchFamily="2" charset="-79"/>
            </a:endParaRPr>
          </a:p>
          <a:p>
            <a:pPr marL="228600" indent="-228600" algn="just">
              <a:lnSpc>
                <a:spcPct val="90000"/>
              </a:lnSpc>
              <a:spcBef>
                <a:spcPts val="1000"/>
              </a:spcBef>
              <a:buFont typeface="Arial" panose="020B0604020202020204" pitchFamily="34" charset="0"/>
              <a:buChar char="•"/>
            </a:pPr>
            <a:r>
              <a:rPr lang="en-US" sz="4000" dirty="0">
                <a:solidFill>
                  <a:srgbClr val="7030A0"/>
                </a:solidFill>
                <a:latin typeface="Rockwell Condensed" panose="02060603050405020104" pitchFamily="18" charset="0"/>
                <a:cs typeface="Aharoni" panose="02010803020104030203" pitchFamily="2" charset="-79"/>
              </a:rPr>
              <a:t>A very small risk of infection and miscarriage is associated with these diagnostic tests. </a:t>
            </a:r>
          </a:p>
          <a:p>
            <a:endParaRPr lang="en-US" sz="3200" dirty="0"/>
          </a:p>
        </p:txBody>
      </p:sp>
      <p:sp>
        <p:nvSpPr>
          <p:cNvPr id="4"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177289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Rectangle 1"/>
          <p:cNvSpPr/>
          <p:nvPr/>
        </p:nvSpPr>
        <p:spPr>
          <a:xfrm>
            <a:off x="646470" y="1843711"/>
            <a:ext cx="10933470" cy="4557087"/>
          </a:xfrm>
          <a:prstGeom prst="rect">
            <a:avLst/>
          </a:prstGeom>
        </p:spPr>
        <p:txBody>
          <a:bodyPr wrap="square">
            <a:noAutofit/>
          </a:bodyPr>
          <a:lstStyle/>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Chorionic villus sampling (CVS) – 9th to 11th week of pregnancy</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Amniotic fluid analysis (amniocentesis) – 14th to 18th week of pregnancy</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Chromosomal microarray testing – also uses samples collected via CVS or amniocentesis to examine the DNA of the unborn fetus for abnormalities</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Diagnosis after birth</a:t>
            </a:r>
          </a:p>
          <a:p>
            <a:pPr marL="228600" indent="-228600" algn="just">
              <a:lnSpc>
                <a:spcPct val="90000"/>
              </a:lnSpc>
              <a:spcBef>
                <a:spcPts val="1000"/>
              </a:spcBef>
              <a:buFont typeface="Arial" panose="020B0604020202020204" pitchFamily="34" charset="0"/>
              <a:buChar char="•"/>
            </a:pPr>
            <a:r>
              <a:rPr lang="en-US" sz="3400" dirty="0">
                <a:solidFill>
                  <a:srgbClr val="7030A0"/>
                </a:solidFill>
                <a:latin typeface="Rockwell Condensed" panose="02060603050405020104" pitchFamily="18" charset="0"/>
                <a:cs typeface="Aharoni" panose="02010803020104030203" pitchFamily="2" charset="-79"/>
              </a:rPr>
              <a:t>A diagnosis after birth is usually based initially on physical signs and characteristics. However, these signs and symptoms may also be seen in babies without Down syndrome. </a:t>
            </a:r>
          </a:p>
        </p:txBody>
      </p:sp>
      <p:sp>
        <p:nvSpPr>
          <p:cNvPr id="3"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365688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Rectangle 2"/>
          <p:cNvSpPr/>
          <p:nvPr/>
        </p:nvSpPr>
        <p:spPr>
          <a:xfrm>
            <a:off x="693174" y="1956815"/>
            <a:ext cx="10559845" cy="4524315"/>
          </a:xfrm>
          <a:prstGeom prst="rect">
            <a:avLst/>
          </a:prstGeom>
        </p:spPr>
        <p:txBody>
          <a:bodyPr wrap="square">
            <a:spAutoFit/>
          </a:bodyPr>
          <a:lstStyle/>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TSH and/or T4 – to detect thyroid disease, especially hypothyroidism. This condition may develop at any age for a person with Down syndrome, so screening is usually done as a newborn and then at regular intervals throughout the person's life.</a:t>
            </a:r>
          </a:p>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Complete blood count (CBC) – to detect anemia or infections and sometimes leukemia</a:t>
            </a:r>
          </a:p>
          <a:p>
            <a:pPr marL="571500" indent="-571500" algn="just">
              <a:buFont typeface="Wingdings" panose="05000000000000000000" pitchFamily="2" charset="2"/>
              <a:buChar char="§"/>
            </a:pPr>
            <a:r>
              <a:rPr lang="en-US" sz="3600" dirty="0">
                <a:solidFill>
                  <a:srgbClr val="7030A0"/>
                </a:solidFill>
                <a:latin typeface="Rockwell Condensed" panose="02060603050405020104" pitchFamily="18" charset="0"/>
                <a:cs typeface="Aharoni" panose="02010803020104030203" pitchFamily="2" charset="-79"/>
              </a:rPr>
              <a:t>Glucose – to identify diabetes</a:t>
            </a:r>
          </a:p>
        </p:txBody>
      </p:sp>
      <p:sp>
        <p:nvSpPr>
          <p:cNvPr id="4" name="Rectangle 2"/>
          <p:cNvSpPr txBox="1">
            <a:spLocks noChangeArrowheads="1"/>
          </p:cNvSpPr>
          <p:nvPr/>
        </p:nvSpPr>
        <p:spPr>
          <a:xfrm>
            <a:off x="646470" y="190346"/>
            <a:ext cx="10515600" cy="1325563"/>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en-US" b="1" i="1" dirty="0">
                <a:solidFill>
                  <a:schemeClr val="accent1">
                    <a:lumMod val="75000"/>
                  </a:schemeClr>
                </a:solidFill>
                <a:latin typeface="Arial Black" panose="020B0A04020102020204" pitchFamily="34" charset="0"/>
              </a:rPr>
              <a:t> Laboratory Diagnosis</a:t>
            </a:r>
            <a:r>
              <a:rPr lang="en-US" altLang="en-US" b="1" i="1" dirty="0">
                <a:solidFill>
                  <a:schemeClr val="accent1">
                    <a:lumMod val="75000"/>
                  </a:schemeClr>
                </a:solidFill>
                <a:latin typeface="Snap ITC" panose="04040A07060A02020202" pitchFamily="82" charset="0"/>
              </a:rPr>
              <a:t> </a:t>
            </a:r>
            <a:r>
              <a:rPr lang="en-US" altLang="en-US" b="1" i="1" dirty="0">
                <a:solidFill>
                  <a:schemeClr val="accent1">
                    <a:lumMod val="75000"/>
                  </a:schemeClr>
                </a:solidFill>
                <a:latin typeface="Arial Black" panose="020B0A04020102020204" pitchFamily="34" charset="0"/>
              </a:rPr>
              <a:t>of Down Syndrome</a:t>
            </a:r>
          </a:p>
        </p:txBody>
      </p:sp>
    </p:spTree>
    <p:extLst>
      <p:ext uri="{BB962C8B-B14F-4D97-AF65-F5344CB8AC3E}">
        <p14:creationId xmlns:p14="http://schemas.microsoft.com/office/powerpoint/2010/main" val="35604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edge">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ctr" eaLnBrk="1" hangingPunct="1"/>
            <a:r>
              <a:rPr lang="en-US" altLang="en-US" sz="6600" b="1" i="1" dirty="0">
                <a:solidFill>
                  <a:schemeClr val="accent5"/>
                </a:solidFill>
                <a:latin typeface="Cooper Black" panose="0208090404030B020404" pitchFamily="18" charset="0"/>
              </a:rPr>
              <a:t>Counseling</a:t>
            </a:r>
            <a:endParaRPr lang="en-US" altLang="en-US" b="1" i="1" dirty="0">
              <a:solidFill>
                <a:schemeClr val="accent5"/>
              </a:solidFill>
              <a:latin typeface="Cooper Black" panose="0208090404030B020404" pitchFamily="18" charset="0"/>
            </a:endParaRPr>
          </a:p>
        </p:txBody>
      </p:sp>
      <p:sp>
        <p:nvSpPr>
          <p:cNvPr id="33795" name="Rectangle 3"/>
          <p:cNvSpPr>
            <a:spLocks noGrp="1" noChangeArrowheads="1"/>
          </p:cNvSpPr>
          <p:nvPr>
            <p:ph idx="1"/>
          </p:nvPr>
        </p:nvSpPr>
        <p:spPr>
          <a:xfrm>
            <a:off x="581024" y="1690687"/>
            <a:ext cx="11020426" cy="4867275"/>
          </a:xfrm>
          <a:solidFill>
            <a:schemeClr val="accent1">
              <a:lumMod val="20000"/>
              <a:lumOff val="80000"/>
            </a:schemeClr>
          </a:solidFill>
        </p:spPr>
        <p:txBody>
          <a:bodyPr>
            <a:noAutofit/>
          </a:bodyPr>
          <a:lstStyle/>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May begin when a prenatal diagnosis is made</a:t>
            </a:r>
            <a:r>
              <a:rPr lang="en-US" altLang="en-US" sz="3600" dirty="0">
                <a:solidFill>
                  <a:schemeClr val="accent6">
                    <a:lumMod val="50000"/>
                  </a:schemeClr>
                </a:solidFill>
              </a:rPr>
              <a:t>.</a:t>
            </a:r>
            <a:endParaRPr lang="en-US" altLang="en-US" sz="3600" dirty="0">
              <a:solidFill>
                <a:schemeClr val="accent6">
                  <a:lumMod val="50000"/>
                </a:schemeClr>
              </a:solidFill>
              <a:latin typeface="Aharoni" panose="02010803020104030203" pitchFamily="2" charset="-79"/>
              <a:cs typeface="Aharoni" panose="02010803020104030203" pitchFamily="2" charset="-79"/>
            </a:endParaRP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Discuss the wide range of variability in manifestation and prognosis.</a:t>
            </a: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Medical and educational treatments and interventions should be discussed.</a:t>
            </a:r>
          </a:p>
          <a:p>
            <a:pPr eaLnBrk="1" hangingPunct="1"/>
            <a:r>
              <a:rPr lang="en-US" altLang="en-US" sz="3600" dirty="0">
                <a:solidFill>
                  <a:schemeClr val="accent6">
                    <a:lumMod val="50000"/>
                  </a:schemeClr>
                </a:solidFill>
                <a:latin typeface="Aharoni" panose="02010803020104030203" pitchFamily="2" charset="-79"/>
                <a:cs typeface="Aharoni" panose="02010803020104030203" pitchFamily="2" charset="-79"/>
              </a:rPr>
              <a:t>Initial referrals for early intervention, informative publications, parent groups, and advocacy groups</a:t>
            </a:r>
            <a:r>
              <a:rPr lang="en-US" altLang="en-US" sz="3600" dirty="0">
                <a:solidFill>
                  <a:schemeClr val="accent6">
                    <a:lumMod val="50000"/>
                  </a:schemeClr>
                </a:solidFill>
              </a:rPr>
              <a:t>.</a:t>
            </a:r>
          </a:p>
        </p:txBody>
      </p:sp>
    </p:spTree>
    <p:extLst>
      <p:ext uri="{BB962C8B-B14F-4D97-AF65-F5344CB8AC3E}">
        <p14:creationId xmlns:p14="http://schemas.microsoft.com/office/powerpoint/2010/main" val="66484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checkerboard(across)">
                                      <p:cBhvr>
                                        <p:cTn id="7" dur="500"/>
                                        <p:tgtEl>
                                          <p:spTgt spid="3379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3795">
                                            <p:bg/>
                                          </p:spTgt>
                                        </p:tgtEl>
                                        <p:attrNameLst>
                                          <p:attrName>style.visibility</p:attrName>
                                        </p:attrNameLst>
                                      </p:cBhvr>
                                      <p:to>
                                        <p:strVal val="visible"/>
                                      </p:to>
                                    </p:set>
                                    <p:animEffect transition="in" filter="barn(inVertical)">
                                      <p:cBhvr>
                                        <p:cTn id="12" dur="500"/>
                                        <p:tgtEl>
                                          <p:spTgt spid="33795">
                                            <p:bg/>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3795">
                                            <p:txEl>
                                              <p:pRg st="0" end="0"/>
                                            </p:txEl>
                                          </p:spTgt>
                                        </p:tgtEl>
                                        <p:attrNameLst>
                                          <p:attrName>style.visibility</p:attrName>
                                        </p:attrNameLst>
                                      </p:cBhvr>
                                      <p:to>
                                        <p:strVal val="visible"/>
                                      </p:to>
                                    </p:set>
                                    <p:animEffect transition="in" filter="barn(inVertical)">
                                      <p:cBhvr>
                                        <p:cTn id="17" dur="500"/>
                                        <p:tgtEl>
                                          <p:spTgt spid="3379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3795">
                                            <p:txEl>
                                              <p:pRg st="1" end="1"/>
                                            </p:txEl>
                                          </p:spTgt>
                                        </p:tgtEl>
                                        <p:attrNameLst>
                                          <p:attrName>style.visibility</p:attrName>
                                        </p:attrNameLst>
                                      </p:cBhvr>
                                      <p:to>
                                        <p:strVal val="visible"/>
                                      </p:to>
                                    </p:set>
                                    <p:animEffect transition="in" filter="barn(inVertical)">
                                      <p:cBhvr>
                                        <p:cTn id="22" dur="500"/>
                                        <p:tgtEl>
                                          <p:spTgt spid="3379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3795">
                                            <p:txEl>
                                              <p:pRg st="2" end="2"/>
                                            </p:txEl>
                                          </p:spTgt>
                                        </p:tgtEl>
                                        <p:attrNameLst>
                                          <p:attrName>style.visibility</p:attrName>
                                        </p:attrNameLst>
                                      </p:cBhvr>
                                      <p:to>
                                        <p:strVal val="visible"/>
                                      </p:to>
                                    </p:set>
                                    <p:animEffect transition="in" filter="barn(inVertical)">
                                      <p:cBhvr>
                                        <p:cTn id="27" dur="500"/>
                                        <p:tgtEl>
                                          <p:spTgt spid="3379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795">
                                            <p:txEl>
                                              <p:pRg st="3" end="3"/>
                                            </p:txEl>
                                          </p:spTgt>
                                        </p:tgtEl>
                                        <p:attrNameLst>
                                          <p:attrName>style.visibility</p:attrName>
                                        </p:attrNameLst>
                                      </p:cBhvr>
                                      <p:to>
                                        <p:strVal val="visible"/>
                                      </p:to>
                                    </p:set>
                                    <p:animEffect transition="in" filter="barn(inVertical)">
                                      <p:cBhvr>
                                        <p:cTn id="32"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p:bldP spid="33795"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shadeToTitle="1">
        <a:pattFill prst="pct1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3" name="Rectangle 2"/>
          <p:cNvSpPr/>
          <p:nvPr/>
        </p:nvSpPr>
        <p:spPr>
          <a:xfrm>
            <a:off x="3192159" y="544195"/>
            <a:ext cx="5634317" cy="1015663"/>
          </a:xfrm>
          <a:prstGeom prst="rect">
            <a:avLst/>
          </a:prstGeom>
          <a:noFill/>
        </p:spPr>
        <p:txBody>
          <a:bodyPr wrap="square">
            <a:spAutoFit/>
          </a:bodyPr>
          <a:lstStyle/>
          <a:p>
            <a:r>
              <a:rPr lang="en-US" sz="6000" dirty="0">
                <a:solidFill>
                  <a:srgbClr val="0070C0"/>
                </a:solidFill>
                <a:latin typeface="Script MT Bold" panose="03040602040607080904" pitchFamily="66" charset="0"/>
                <a:cs typeface="Andalus" panose="02020603050405020304" pitchFamily="18" charset="-78"/>
              </a:rPr>
              <a:t>Down Syndrome</a:t>
            </a:r>
          </a:p>
        </p:txBody>
      </p:sp>
      <p:sp>
        <p:nvSpPr>
          <p:cNvPr id="4" name="Rectangle 3"/>
          <p:cNvSpPr/>
          <p:nvPr/>
        </p:nvSpPr>
        <p:spPr>
          <a:xfrm>
            <a:off x="1046268" y="1559858"/>
            <a:ext cx="10147758" cy="4899934"/>
          </a:xfrm>
          <a:prstGeom prst="rect">
            <a:avLst/>
          </a:prstGeom>
        </p:spPr>
        <p:txBody>
          <a:bodyPr wrap="square">
            <a:normAutofit lnSpcReduction="10000"/>
          </a:bodyPr>
          <a:lstStyle/>
          <a:p>
            <a:pPr marL="571500" indent="-571500" algn="just">
              <a:buFont typeface="Arial" panose="020B0604020202020204" pitchFamily="34" charset="0"/>
              <a:buChar char="•"/>
            </a:pPr>
            <a:r>
              <a:rPr lang="en-US" sz="4000" dirty="0">
                <a:solidFill>
                  <a:schemeClr val="accent5">
                    <a:lumMod val="75000"/>
                  </a:schemeClr>
                </a:solidFill>
                <a:latin typeface="Calisto MT" panose="02040603050505030304" pitchFamily="18" charset="0"/>
                <a:cs typeface="Arial" panose="020B0604020202020204" pitchFamily="34" charset="0"/>
              </a:rPr>
              <a:t>Down Syndrome, also known as Trisomy 21, is a disorder that occurs when an extra chromosome is present on the 21 chromosome.</a:t>
            </a:r>
          </a:p>
          <a:p>
            <a:pPr marL="571500" indent="-571500" algn="just">
              <a:buFont typeface="Arial" panose="020B0604020202020204" pitchFamily="34" charset="0"/>
              <a:buChar char="•"/>
            </a:pPr>
            <a:endParaRPr lang="en-US" sz="4000" dirty="0">
              <a:solidFill>
                <a:schemeClr val="accent5">
                  <a:lumMod val="75000"/>
                </a:schemeClr>
              </a:solidFill>
              <a:latin typeface="Calisto MT" panose="02040603050505030304" pitchFamily="18" charset="0"/>
              <a:cs typeface="Arial" panose="020B0604020202020204" pitchFamily="34" charset="0"/>
            </a:endParaRPr>
          </a:p>
          <a:p>
            <a:pPr marL="571500" indent="-571500" algn="just">
              <a:buFont typeface="Arial" panose="020B0604020202020204" pitchFamily="34" charset="0"/>
              <a:buChar char="•"/>
            </a:pPr>
            <a:r>
              <a:rPr lang="en-US" sz="4000" dirty="0">
                <a:solidFill>
                  <a:schemeClr val="accent5">
                    <a:lumMod val="75000"/>
                  </a:schemeClr>
                </a:solidFill>
                <a:latin typeface="Calisto MT" panose="02040603050505030304" pitchFamily="18" charset="0"/>
                <a:cs typeface="Arial" panose="020B0604020202020204" pitchFamily="34" charset="0"/>
              </a:rPr>
              <a:t> This takes place when, during meiosis, an egg with 22 chromosomes and a cell with 24 chromosomes are made. </a:t>
            </a:r>
          </a:p>
        </p:txBody>
      </p:sp>
    </p:spTree>
    <p:extLst>
      <p:ext uri="{BB962C8B-B14F-4D97-AF65-F5344CB8AC3E}">
        <p14:creationId xmlns:p14="http://schemas.microsoft.com/office/powerpoint/2010/main" val="202758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1000"/>
                                        <p:tgtEl>
                                          <p:spTgt spid="4">
                                            <p:txEl>
                                              <p:pRg st="0" end="0"/>
                                            </p:txEl>
                                          </p:spTgt>
                                        </p:tgtEl>
                                      </p:cBhvr>
                                    </p:animEffect>
                                    <p:anim calcmode="lin" valueType="num">
                                      <p:cBhvr>
                                        <p:cTn id="1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73000">
              <a:schemeClr val="accent4">
                <a:lumMod val="0"/>
                <a:lumOff val="100000"/>
              </a:schemeClr>
            </a:gs>
            <a:gs pos="100000">
              <a:srgbClr val="FFFF93"/>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noFill/>
          <a:ln/>
        </p:spPr>
        <p:txBody>
          <a:bodyPr vert="horz" lIns="92075" tIns="46038" rIns="92075" bIns="46038" rtlCol="0" anchor="ctr">
            <a:normAutofit/>
          </a:bodyPr>
          <a:lstStyle/>
          <a:p>
            <a:r>
              <a:rPr lang="en-US" altLang="en-US" sz="4800" dirty="0">
                <a:solidFill>
                  <a:schemeClr val="accent1">
                    <a:lumMod val="75000"/>
                  </a:schemeClr>
                </a:solidFill>
                <a:latin typeface="Calisto MT" panose="02040603050505030304" pitchFamily="18" charset="0"/>
              </a:rPr>
              <a:t>Is There A Cure For Down Syndrome?</a:t>
            </a:r>
          </a:p>
        </p:txBody>
      </p:sp>
      <p:sp>
        <p:nvSpPr>
          <p:cNvPr id="7" name="Rectangle 3"/>
          <p:cNvSpPr>
            <a:spLocks noGrp="1" noChangeArrowheads="1"/>
          </p:cNvSpPr>
          <p:nvPr>
            <p:ph idx="1"/>
          </p:nvPr>
        </p:nvSpPr>
        <p:spPr>
          <a:xfrm>
            <a:off x="838200" y="1918931"/>
            <a:ext cx="10515600" cy="4351338"/>
          </a:xfrm>
          <a:noFill/>
          <a:ln/>
        </p:spPr>
        <p:txBody>
          <a:bodyPr vert="horz" lIns="92075" tIns="46038" rIns="92075" bIns="46038" rtlCol="0">
            <a:noAutofit/>
          </a:bodyPr>
          <a:lstStyle/>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No, there is no cure.</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It cannot be prevented</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Scientists do not know why problems involving chromosome 21 occur.</a:t>
            </a:r>
          </a:p>
          <a:p>
            <a:pPr>
              <a:lnSpc>
                <a:spcPct val="110000"/>
              </a:lnSpc>
              <a:spcAft>
                <a:spcPct val="50000"/>
              </a:spcAft>
              <a:buFont typeface="Wingdings" panose="05000000000000000000" pitchFamily="2" charset="2"/>
              <a:buChar char="q"/>
            </a:pPr>
            <a:r>
              <a:rPr lang="en-US" altLang="en-US" sz="3200" b="1" dirty="0">
                <a:solidFill>
                  <a:schemeClr val="accent1">
                    <a:lumMod val="50000"/>
                  </a:schemeClr>
                </a:solidFill>
                <a:latin typeface="Andalus" panose="02020603050405020304" pitchFamily="18" charset="-78"/>
                <a:cs typeface="Andalus" panose="02020603050405020304" pitchFamily="18" charset="-78"/>
              </a:rPr>
              <a:t>Down syndrome is not caused by anything either of the parents did or did not do.</a:t>
            </a:r>
          </a:p>
        </p:txBody>
      </p:sp>
    </p:spTree>
    <p:extLst>
      <p:ext uri="{BB962C8B-B14F-4D97-AF65-F5344CB8AC3E}">
        <p14:creationId xmlns:p14="http://schemas.microsoft.com/office/powerpoint/2010/main" val="106600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 calcmode="lin" valueType="num">
                                      <p:cBhvr additive="base">
                                        <p:cTn id="12" dur="500" fill="hold"/>
                                        <p:tgtEl>
                                          <p:spTgt spid="7">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7">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 calcmode="lin" valueType="num">
                                      <p:cBhvr additive="base">
                                        <p:cTn id="1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xEl>
                                              <p:pRg st="1" end="1"/>
                                            </p:txEl>
                                          </p:spTgt>
                                        </p:tgtEl>
                                        <p:attrNameLst>
                                          <p:attrName>style.visibility</p:attrName>
                                        </p:attrNameLst>
                                      </p:cBhvr>
                                      <p:to>
                                        <p:strVal val="visible"/>
                                      </p:to>
                                    </p:set>
                                    <p:anim calcmode="lin" valueType="num">
                                      <p:cBhvr additive="base">
                                        <p:cTn id="24"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 calcmode="lin" valueType="num">
                                      <p:cBhvr additive="base">
                                        <p:cTn id="30"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 calcmode="lin" valueType="num">
                                      <p:cBhvr additive="base">
                                        <p:cTn id="36"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81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noAutofit/>
          </a:bodyPr>
          <a:lstStyle/>
          <a:p>
            <a:pPr algn="ctr"/>
            <a:r>
              <a:rPr lang="en-US" altLang="en-US" sz="4800" dirty="0">
                <a:solidFill>
                  <a:schemeClr val="accent1">
                    <a:lumMod val="75000"/>
                  </a:schemeClr>
                </a:solidFill>
                <a:latin typeface="Calisto MT" panose="02040603050505030304" pitchFamily="18" charset="0"/>
              </a:rPr>
              <a:t>Physiotherapy Management</a:t>
            </a:r>
          </a:p>
        </p:txBody>
      </p:sp>
      <p:sp>
        <p:nvSpPr>
          <p:cNvPr id="34819" name="Rectangle 3"/>
          <p:cNvSpPr>
            <a:spLocks noGrp="1" noChangeArrowheads="1"/>
          </p:cNvSpPr>
          <p:nvPr>
            <p:ph idx="1"/>
          </p:nvPr>
        </p:nvSpPr>
        <p:spPr>
          <a:xfrm>
            <a:off x="702128" y="1690688"/>
            <a:ext cx="10787743" cy="4821918"/>
          </a:xfrm>
        </p:spPr>
        <p:txBody>
          <a:bodyPr>
            <a:noAutofit/>
          </a:bodyPr>
          <a:lstStyle/>
          <a:p>
            <a:pPr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Assessment</a:t>
            </a: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History: health, progress, current status, caregivers.</a:t>
            </a:r>
          </a:p>
          <a:p>
            <a:pPr lvl="1" algn="just">
              <a:buFont typeface="Wingdings" panose="05000000000000000000" pitchFamily="2" charset="2"/>
              <a:buChar char="q"/>
            </a:pPr>
            <a:endParaRPr lang="en-US" altLang="en-US" sz="3600" b="1" dirty="0">
              <a:solidFill>
                <a:schemeClr val="accent1">
                  <a:lumMod val="50000"/>
                </a:schemeClr>
              </a:solidFill>
              <a:latin typeface="Andalus" panose="02020603050405020304" pitchFamily="18" charset="-78"/>
              <a:cs typeface="Andalus" panose="02020603050405020304" pitchFamily="18" charset="-78"/>
            </a:endParaRP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Observation of spontaneous movement, quality of movement, positioning and handling by parent</a:t>
            </a:r>
          </a:p>
          <a:p>
            <a:pPr lvl="1" algn="just">
              <a:buFont typeface="Wingdings" panose="05000000000000000000" pitchFamily="2" charset="2"/>
              <a:buChar char="q"/>
            </a:pPr>
            <a:endParaRPr lang="en-US" altLang="en-US" sz="3600" b="1" dirty="0">
              <a:solidFill>
                <a:schemeClr val="accent1">
                  <a:lumMod val="50000"/>
                </a:schemeClr>
              </a:solidFill>
              <a:latin typeface="Andalus" panose="02020603050405020304" pitchFamily="18" charset="-78"/>
              <a:cs typeface="Andalus" panose="02020603050405020304" pitchFamily="18" charset="-78"/>
            </a:endParaRPr>
          </a:p>
          <a:p>
            <a:pPr lvl="1" algn="just">
              <a:buFont typeface="Wingdings" panose="05000000000000000000" pitchFamily="2" charset="2"/>
              <a:buChar char="q"/>
            </a:pPr>
            <a:r>
              <a:rPr lang="en-US" altLang="en-US" sz="3600" b="1" dirty="0">
                <a:solidFill>
                  <a:schemeClr val="accent1">
                    <a:lumMod val="50000"/>
                  </a:schemeClr>
                </a:solidFill>
                <a:latin typeface="Andalus" panose="02020603050405020304" pitchFamily="18" charset="-78"/>
                <a:cs typeface="Andalus" panose="02020603050405020304" pitchFamily="18" charset="-78"/>
              </a:rPr>
              <a:t>Postural alignment, resistance to passive movement, strength, range of motion, postural reactions, response to sensory stimuli</a:t>
            </a:r>
            <a:endParaRPr lang="en-US" altLang="en-US" sz="3200" b="1"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99684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4818"/>
                                        </p:tgtEl>
                                        <p:attrNameLst>
                                          <p:attrName>style.visibility</p:attrName>
                                        </p:attrNameLst>
                                      </p:cBhvr>
                                      <p:to>
                                        <p:strVal val="visible"/>
                                      </p:to>
                                    </p:set>
                                    <p:animEffect transition="in" filter="circle(in)">
                                      <p:cBhvr>
                                        <p:cTn id="7" dur="2000"/>
                                        <p:tgtEl>
                                          <p:spTgt spid="34818"/>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grpId="0" nodeType="clickEffect">
                                  <p:stCondLst>
                                    <p:cond delay="0"/>
                                  </p:stCondLst>
                                  <p:childTnLst>
                                    <p:set>
                                      <p:cBhvr>
                                        <p:cTn id="11" dur="1" fill="hold">
                                          <p:stCondLst>
                                            <p:cond delay="0"/>
                                          </p:stCondLst>
                                        </p:cTn>
                                        <p:tgtEl>
                                          <p:spTgt spid="34819">
                                            <p:txEl>
                                              <p:pRg st="0" end="0"/>
                                            </p:txEl>
                                          </p:spTgt>
                                        </p:tgtEl>
                                        <p:attrNameLst>
                                          <p:attrName>style.visibility</p:attrName>
                                        </p:attrNameLst>
                                      </p:cBhvr>
                                      <p:to>
                                        <p:strVal val="visible"/>
                                      </p:to>
                                    </p:set>
                                    <p:anim calcmode="lin" valueType="num">
                                      <p:cBhvr>
                                        <p:cTn id="12" dur="500" decel="50000" fill="hold">
                                          <p:stCondLst>
                                            <p:cond delay="0"/>
                                          </p:stCondLst>
                                        </p:cTn>
                                        <p:tgtEl>
                                          <p:spTgt spid="34819">
                                            <p:txEl>
                                              <p:pRg st="0" end="0"/>
                                            </p:txEl>
                                          </p:spTgt>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34819">
                                            <p:txEl>
                                              <p:pRg st="0" end="0"/>
                                            </p:txEl>
                                          </p:spTgt>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34819">
                                            <p:txEl>
                                              <p:pRg st="0" end="0"/>
                                            </p:txEl>
                                          </p:spTgt>
                                        </p:tgtEl>
                                        <p:attrNameLst>
                                          <p:attrName>ppt_w</p:attrName>
                                        </p:attrNameLst>
                                      </p:cBhvr>
                                      <p:tavLst>
                                        <p:tav tm="0">
                                          <p:val>
                                            <p:strVal val="#ppt_w*.05"/>
                                          </p:val>
                                        </p:tav>
                                        <p:tav tm="100000">
                                          <p:val>
                                            <p:strVal val="#ppt_w"/>
                                          </p:val>
                                        </p:tav>
                                      </p:tavLst>
                                    </p:anim>
                                    <p:anim calcmode="lin" valueType="num">
                                      <p:cBhvr>
                                        <p:cTn id="15" dur="1000" fill="hold"/>
                                        <p:tgtEl>
                                          <p:spTgt spid="34819">
                                            <p:txEl>
                                              <p:pRg st="0" end="0"/>
                                            </p:txEl>
                                          </p:spTgt>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34819">
                                            <p:txEl>
                                              <p:pRg st="0" end="0"/>
                                            </p:txEl>
                                          </p:spTgt>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34819">
                                            <p:txEl>
                                              <p:pRg st="0" end="0"/>
                                            </p:txEl>
                                          </p:spTgt>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34819">
                                            <p:txEl>
                                              <p:pRg st="0" end="0"/>
                                            </p:txEl>
                                          </p:spTgt>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34819">
                                            <p:txEl>
                                              <p:pRg st="0" end="0"/>
                                            </p:txEl>
                                          </p:spTgt>
                                        </p:tgtEl>
                                      </p:cBhvr>
                                    </p:animEffect>
                                  </p:childTnLst>
                                </p:cTn>
                              </p:par>
                              <p:par>
                                <p:cTn id="20" presetID="25" presetClass="entr" presetSubtype="0" fill="hold" grpId="0" nodeType="withEffect">
                                  <p:stCondLst>
                                    <p:cond delay="0"/>
                                  </p:stCondLst>
                                  <p:childTnLst>
                                    <p:set>
                                      <p:cBhvr>
                                        <p:cTn id="21" dur="1" fill="hold">
                                          <p:stCondLst>
                                            <p:cond delay="0"/>
                                          </p:stCondLst>
                                        </p:cTn>
                                        <p:tgtEl>
                                          <p:spTgt spid="34819">
                                            <p:txEl>
                                              <p:pRg st="1" end="1"/>
                                            </p:txEl>
                                          </p:spTgt>
                                        </p:tgtEl>
                                        <p:attrNameLst>
                                          <p:attrName>style.visibility</p:attrName>
                                        </p:attrNameLst>
                                      </p:cBhvr>
                                      <p:to>
                                        <p:strVal val="visible"/>
                                      </p:to>
                                    </p:set>
                                    <p:anim calcmode="lin" valueType="num">
                                      <p:cBhvr>
                                        <p:cTn id="22" dur="500" decel="50000" fill="hold">
                                          <p:stCondLst>
                                            <p:cond delay="0"/>
                                          </p:stCondLst>
                                        </p:cTn>
                                        <p:tgtEl>
                                          <p:spTgt spid="34819">
                                            <p:txEl>
                                              <p:pRg st="1" end="1"/>
                                            </p:txEl>
                                          </p:spTgt>
                                        </p:tgtEl>
                                        <p:attrNameLst>
                                          <p:attrName>style.rotation</p:attrName>
                                        </p:attrNameLst>
                                      </p:cBhvr>
                                      <p:tavLst>
                                        <p:tav tm="0">
                                          <p:val>
                                            <p:fltVal val="-90"/>
                                          </p:val>
                                        </p:tav>
                                        <p:tav tm="100000">
                                          <p:val>
                                            <p:fltVal val="0"/>
                                          </p:val>
                                        </p:tav>
                                      </p:tavLst>
                                    </p:anim>
                                    <p:anim calcmode="lin" valueType="num">
                                      <p:cBhvr>
                                        <p:cTn id="23" dur="500" decel="50000" fill="hold">
                                          <p:stCondLst>
                                            <p:cond delay="0"/>
                                          </p:stCondLst>
                                        </p:cTn>
                                        <p:tgtEl>
                                          <p:spTgt spid="34819">
                                            <p:txEl>
                                              <p:pRg st="1" end="1"/>
                                            </p:txEl>
                                          </p:spTgt>
                                        </p:tgtEl>
                                        <p:attrNameLst>
                                          <p:attrName>ppt_w</p:attrName>
                                        </p:attrNameLst>
                                      </p:cBhvr>
                                      <p:tavLst>
                                        <p:tav tm="0">
                                          <p:val>
                                            <p:strVal val="#ppt_w"/>
                                          </p:val>
                                        </p:tav>
                                        <p:tav tm="100000">
                                          <p:val>
                                            <p:strVal val="#ppt_w*.05"/>
                                          </p:val>
                                        </p:tav>
                                      </p:tavLst>
                                    </p:anim>
                                    <p:anim calcmode="lin" valueType="num">
                                      <p:cBhvr>
                                        <p:cTn id="24" dur="500" accel="50000" fill="hold">
                                          <p:stCondLst>
                                            <p:cond delay="500"/>
                                          </p:stCondLst>
                                        </p:cTn>
                                        <p:tgtEl>
                                          <p:spTgt spid="34819">
                                            <p:txEl>
                                              <p:pRg st="1" end="1"/>
                                            </p:txEl>
                                          </p:spTgt>
                                        </p:tgtEl>
                                        <p:attrNameLst>
                                          <p:attrName>ppt_w</p:attrName>
                                        </p:attrNameLst>
                                      </p:cBhvr>
                                      <p:tavLst>
                                        <p:tav tm="0">
                                          <p:val>
                                            <p:strVal val="#ppt_w*.05"/>
                                          </p:val>
                                        </p:tav>
                                        <p:tav tm="100000">
                                          <p:val>
                                            <p:strVal val="#ppt_w"/>
                                          </p:val>
                                        </p:tav>
                                      </p:tavLst>
                                    </p:anim>
                                    <p:anim calcmode="lin" valueType="num">
                                      <p:cBhvr>
                                        <p:cTn id="25" dur="1000" fill="hold"/>
                                        <p:tgtEl>
                                          <p:spTgt spid="34819">
                                            <p:txEl>
                                              <p:pRg st="1" end="1"/>
                                            </p:txEl>
                                          </p:spTgt>
                                        </p:tgtEl>
                                        <p:attrNameLst>
                                          <p:attrName>ppt_h</p:attrName>
                                        </p:attrNameLst>
                                      </p:cBhvr>
                                      <p:tavLst>
                                        <p:tav tm="0">
                                          <p:val>
                                            <p:strVal val="#ppt_h"/>
                                          </p:val>
                                        </p:tav>
                                        <p:tav tm="100000">
                                          <p:val>
                                            <p:strVal val="#ppt_h"/>
                                          </p:val>
                                        </p:tav>
                                      </p:tavLst>
                                    </p:anim>
                                    <p:anim calcmode="lin" valueType="num">
                                      <p:cBhvr>
                                        <p:cTn id="26" dur="500" decel="50000" fill="hold">
                                          <p:stCondLst>
                                            <p:cond delay="0"/>
                                          </p:stCondLst>
                                        </p:cTn>
                                        <p:tgtEl>
                                          <p:spTgt spid="34819">
                                            <p:txEl>
                                              <p:pRg st="1" end="1"/>
                                            </p:txEl>
                                          </p:spTgt>
                                        </p:tgtEl>
                                        <p:attrNameLst>
                                          <p:attrName>ppt_x</p:attrName>
                                        </p:attrNameLst>
                                      </p:cBhvr>
                                      <p:tavLst>
                                        <p:tav tm="0">
                                          <p:val>
                                            <p:strVal val="#ppt_x+.4"/>
                                          </p:val>
                                        </p:tav>
                                        <p:tav tm="100000">
                                          <p:val>
                                            <p:strVal val="#ppt_x"/>
                                          </p:val>
                                        </p:tav>
                                      </p:tavLst>
                                    </p:anim>
                                    <p:anim calcmode="lin" valueType="num">
                                      <p:cBhvr>
                                        <p:cTn id="27" dur="500" decel="50000" fill="hold">
                                          <p:stCondLst>
                                            <p:cond delay="0"/>
                                          </p:stCondLst>
                                        </p:cTn>
                                        <p:tgtEl>
                                          <p:spTgt spid="34819">
                                            <p:txEl>
                                              <p:pRg st="1" end="1"/>
                                            </p:txEl>
                                          </p:spTgt>
                                        </p:tgtEl>
                                        <p:attrNameLst>
                                          <p:attrName>ppt_y</p:attrName>
                                        </p:attrNameLst>
                                      </p:cBhvr>
                                      <p:tavLst>
                                        <p:tav tm="0">
                                          <p:val>
                                            <p:strVal val="#ppt_y-.2"/>
                                          </p:val>
                                        </p:tav>
                                        <p:tav tm="100000">
                                          <p:val>
                                            <p:strVal val="#ppt_y+.1"/>
                                          </p:val>
                                        </p:tav>
                                      </p:tavLst>
                                    </p:anim>
                                    <p:anim calcmode="lin" valueType="num">
                                      <p:cBhvr>
                                        <p:cTn id="28" dur="500" accel="50000" fill="hold">
                                          <p:stCondLst>
                                            <p:cond delay="500"/>
                                          </p:stCondLst>
                                        </p:cTn>
                                        <p:tgtEl>
                                          <p:spTgt spid="34819">
                                            <p:txEl>
                                              <p:pRg st="1" end="1"/>
                                            </p:txEl>
                                          </p:spTgt>
                                        </p:tgtEl>
                                        <p:attrNameLst>
                                          <p:attrName>ppt_y</p:attrName>
                                        </p:attrNameLst>
                                      </p:cBhvr>
                                      <p:tavLst>
                                        <p:tav tm="0">
                                          <p:val>
                                            <p:strVal val="#ppt_y+.1"/>
                                          </p:val>
                                        </p:tav>
                                        <p:tav tm="100000">
                                          <p:val>
                                            <p:strVal val="#ppt_y"/>
                                          </p:val>
                                        </p:tav>
                                      </p:tavLst>
                                    </p:anim>
                                    <p:animEffect transition="in" filter="fade">
                                      <p:cBhvr>
                                        <p:cTn id="29" dur="1000" decel="50000">
                                          <p:stCondLst>
                                            <p:cond delay="0"/>
                                          </p:stCondLst>
                                        </p:cTn>
                                        <p:tgtEl>
                                          <p:spTgt spid="34819">
                                            <p:txEl>
                                              <p:pRg st="1" end="1"/>
                                            </p:txEl>
                                          </p:spTgt>
                                        </p:tgtEl>
                                      </p:cBhvr>
                                    </p:animEffect>
                                  </p:childTnLst>
                                </p:cTn>
                              </p:par>
                              <p:par>
                                <p:cTn id="30" presetID="25" presetClass="entr" presetSubtype="0" fill="hold" grpId="0" nodeType="withEffect">
                                  <p:stCondLst>
                                    <p:cond delay="0"/>
                                  </p:stCondLst>
                                  <p:childTnLst>
                                    <p:set>
                                      <p:cBhvr>
                                        <p:cTn id="31" dur="1" fill="hold">
                                          <p:stCondLst>
                                            <p:cond delay="0"/>
                                          </p:stCondLst>
                                        </p:cTn>
                                        <p:tgtEl>
                                          <p:spTgt spid="34819">
                                            <p:txEl>
                                              <p:pRg st="3" end="3"/>
                                            </p:txEl>
                                          </p:spTgt>
                                        </p:tgtEl>
                                        <p:attrNameLst>
                                          <p:attrName>style.visibility</p:attrName>
                                        </p:attrNameLst>
                                      </p:cBhvr>
                                      <p:to>
                                        <p:strVal val="visible"/>
                                      </p:to>
                                    </p:set>
                                    <p:anim calcmode="lin" valueType="num">
                                      <p:cBhvr>
                                        <p:cTn id="32" dur="500" decel="50000" fill="hold">
                                          <p:stCondLst>
                                            <p:cond delay="0"/>
                                          </p:stCondLst>
                                        </p:cTn>
                                        <p:tgtEl>
                                          <p:spTgt spid="34819">
                                            <p:txEl>
                                              <p:pRg st="3" end="3"/>
                                            </p:txEl>
                                          </p:spTgt>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34819">
                                            <p:txEl>
                                              <p:pRg st="3" end="3"/>
                                            </p:txEl>
                                          </p:spTgt>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34819">
                                            <p:txEl>
                                              <p:pRg st="3" end="3"/>
                                            </p:txEl>
                                          </p:spTgt>
                                        </p:tgtEl>
                                        <p:attrNameLst>
                                          <p:attrName>ppt_w</p:attrName>
                                        </p:attrNameLst>
                                      </p:cBhvr>
                                      <p:tavLst>
                                        <p:tav tm="0">
                                          <p:val>
                                            <p:strVal val="#ppt_w*.05"/>
                                          </p:val>
                                        </p:tav>
                                        <p:tav tm="100000">
                                          <p:val>
                                            <p:strVal val="#ppt_w"/>
                                          </p:val>
                                        </p:tav>
                                      </p:tavLst>
                                    </p:anim>
                                    <p:anim calcmode="lin" valueType="num">
                                      <p:cBhvr>
                                        <p:cTn id="35" dur="1000" fill="hold"/>
                                        <p:tgtEl>
                                          <p:spTgt spid="34819">
                                            <p:txEl>
                                              <p:pRg st="3" end="3"/>
                                            </p:txEl>
                                          </p:spTgt>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34819">
                                            <p:txEl>
                                              <p:pRg st="3" end="3"/>
                                            </p:txEl>
                                          </p:spTgt>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34819">
                                            <p:txEl>
                                              <p:pRg st="3" end="3"/>
                                            </p:txEl>
                                          </p:spTgt>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34819">
                                            <p:txEl>
                                              <p:pRg st="3" end="3"/>
                                            </p:txEl>
                                          </p:spTgt>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34819">
                                            <p:txEl>
                                              <p:pRg st="3" end="3"/>
                                            </p:txEl>
                                          </p:spTgt>
                                        </p:tgtEl>
                                      </p:cBhvr>
                                    </p:animEffect>
                                  </p:childTnLst>
                                </p:cTn>
                              </p:par>
                              <p:par>
                                <p:cTn id="40" presetID="25" presetClass="entr" presetSubtype="0" fill="hold" grpId="0" nodeType="withEffect">
                                  <p:stCondLst>
                                    <p:cond delay="0"/>
                                  </p:stCondLst>
                                  <p:childTnLst>
                                    <p:set>
                                      <p:cBhvr>
                                        <p:cTn id="41" dur="1" fill="hold">
                                          <p:stCondLst>
                                            <p:cond delay="0"/>
                                          </p:stCondLst>
                                        </p:cTn>
                                        <p:tgtEl>
                                          <p:spTgt spid="34819">
                                            <p:txEl>
                                              <p:pRg st="5" end="5"/>
                                            </p:txEl>
                                          </p:spTgt>
                                        </p:tgtEl>
                                        <p:attrNameLst>
                                          <p:attrName>style.visibility</p:attrName>
                                        </p:attrNameLst>
                                      </p:cBhvr>
                                      <p:to>
                                        <p:strVal val="visible"/>
                                      </p:to>
                                    </p:set>
                                    <p:anim calcmode="lin" valueType="num">
                                      <p:cBhvr>
                                        <p:cTn id="42" dur="500" decel="50000" fill="hold">
                                          <p:stCondLst>
                                            <p:cond delay="0"/>
                                          </p:stCondLst>
                                        </p:cTn>
                                        <p:tgtEl>
                                          <p:spTgt spid="34819">
                                            <p:txEl>
                                              <p:pRg st="5" end="5"/>
                                            </p:txEl>
                                          </p:spTgt>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34819">
                                            <p:txEl>
                                              <p:pRg st="5" end="5"/>
                                            </p:txEl>
                                          </p:spTgt>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34819">
                                            <p:txEl>
                                              <p:pRg st="5" end="5"/>
                                            </p:txEl>
                                          </p:spTgt>
                                        </p:tgtEl>
                                        <p:attrNameLst>
                                          <p:attrName>ppt_w</p:attrName>
                                        </p:attrNameLst>
                                      </p:cBhvr>
                                      <p:tavLst>
                                        <p:tav tm="0">
                                          <p:val>
                                            <p:strVal val="#ppt_w*.05"/>
                                          </p:val>
                                        </p:tav>
                                        <p:tav tm="100000">
                                          <p:val>
                                            <p:strVal val="#ppt_w"/>
                                          </p:val>
                                        </p:tav>
                                      </p:tavLst>
                                    </p:anim>
                                    <p:anim calcmode="lin" valueType="num">
                                      <p:cBhvr>
                                        <p:cTn id="45" dur="1000" fill="hold"/>
                                        <p:tgtEl>
                                          <p:spTgt spid="34819">
                                            <p:txEl>
                                              <p:pRg st="5" end="5"/>
                                            </p:txEl>
                                          </p:spTgt>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34819">
                                            <p:txEl>
                                              <p:pRg st="5" end="5"/>
                                            </p:txEl>
                                          </p:spTgt>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34819">
                                            <p:txEl>
                                              <p:pRg st="5" end="5"/>
                                            </p:txEl>
                                          </p:spTgt>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34819">
                                            <p:txEl>
                                              <p:pRg st="5" end="5"/>
                                            </p:txEl>
                                          </p:spTgt>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348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1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0"/>
                <a:lumOff val="100000"/>
              </a:schemeClr>
            </a:gs>
            <a:gs pos="81000">
              <a:schemeClr val="accent5">
                <a:lumMod val="0"/>
                <a:lumOff val="100000"/>
              </a:schemeClr>
            </a:gs>
            <a:gs pos="100000">
              <a:schemeClr val="accent5">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209800" y="609600"/>
            <a:ext cx="7696200" cy="1219200"/>
          </a:xfrm>
        </p:spPr>
        <p:txBody>
          <a:bodyPr>
            <a:noAutofit/>
          </a:bodyPr>
          <a:lstStyle/>
          <a:p>
            <a:pPr algn="ctr"/>
            <a:r>
              <a:rPr lang="en-US" altLang="en-US" sz="4800" dirty="0">
                <a:solidFill>
                  <a:schemeClr val="accent1">
                    <a:lumMod val="75000"/>
                  </a:schemeClr>
                </a:solidFill>
                <a:latin typeface="Calisto MT" panose="02040603050505030304" pitchFamily="18" charset="0"/>
              </a:rPr>
              <a:t>Treatment :improve patterns of posture and movement</a:t>
            </a:r>
          </a:p>
        </p:txBody>
      </p:sp>
      <p:sp>
        <p:nvSpPr>
          <p:cNvPr id="40963" name="Rectangle 3"/>
          <p:cNvSpPr>
            <a:spLocks noGrp="1" noChangeArrowheads="1"/>
          </p:cNvSpPr>
          <p:nvPr>
            <p:ph idx="1"/>
          </p:nvPr>
        </p:nvSpPr>
        <p:spPr>
          <a:xfrm>
            <a:off x="1338943" y="2290082"/>
            <a:ext cx="9604828" cy="4197804"/>
          </a:xfrm>
        </p:spPr>
        <p:txBody>
          <a:bodyPr>
            <a:noAutofit/>
          </a:bodyPr>
          <a:lstStyle/>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Improve muscle tone </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Improve stability</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Strengthening</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Transitional/rotational movements</a:t>
            </a:r>
          </a:p>
          <a:p>
            <a:pPr algn="just">
              <a:buFont typeface="Wingdings" panose="05000000000000000000" pitchFamily="2" charset="2"/>
              <a:buChar char="q"/>
            </a:pPr>
            <a:r>
              <a:rPr lang="en-US" altLang="en-US" sz="4800" b="1" dirty="0">
                <a:solidFill>
                  <a:schemeClr val="accent1">
                    <a:lumMod val="50000"/>
                  </a:schemeClr>
                </a:solidFill>
                <a:latin typeface="Andalus" panose="02020603050405020304" pitchFamily="18" charset="-78"/>
                <a:cs typeface="Andalus" panose="02020603050405020304" pitchFamily="18" charset="-78"/>
              </a:rPr>
              <a:t>Static and dynamic balance</a:t>
            </a:r>
          </a:p>
          <a:p>
            <a:pPr algn="just">
              <a:buFont typeface="Wingdings" panose="05000000000000000000" pitchFamily="2" charset="2"/>
              <a:buChar char="q"/>
            </a:pPr>
            <a:endParaRPr lang="en-US" altLang="en-US" sz="4800" b="1" dirty="0">
              <a:solidFill>
                <a:schemeClr val="accent1">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74817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0962"/>
                                        </p:tgtEl>
                                        <p:attrNameLst>
                                          <p:attrName>style.visibility</p:attrName>
                                        </p:attrNameLst>
                                      </p:cBhvr>
                                      <p:to>
                                        <p:strVal val="visible"/>
                                      </p:to>
                                    </p:set>
                                    <p:anim calcmode="lin" valueType="num">
                                      <p:cBhvr>
                                        <p:cTn id="7" dur="500" fill="hold"/>
                                        <p:tgtEl>
                                          <p:spTgt spid="40962"/>
                                        </p:tgtEl>
                                        <p:attrNameLst>
                                          <p:attrName>ppt_w</p:attrName>
                                        </p:attrNameLst>
                                      </p:cBhvr>
                                      <p:tavLst>
                                        <p:tav tm="0">
                                          <p:val>
                                            <p:fltVal val="0"/>
                                          </p:val>
                                        </p:tav>
                                        <p:tav tm="100000">
                                          <p:val>
                                            <p:strVal val="#ppt_w"/>
                                          </p:val>
                                        </p:tav>
                                      </p:tavLst>
                                    </p:anim>
                                    <p:anim calcmode="lin" valueType="num">
                                      <p:cBhvr>
                                        <p:cTn id="8" dur="500" fill="hold"/>
                                        <p:tgtEl>
                                          <p:spTgt spid="4096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5" presetClass="entr" presetSubtype="0" fill="hold" grpId="0" nodeType="clickEffect">
                                  <p:stCondLst>
                                    <p:cond delay="0"/>
                                  </p:stCondLst>
                                  <p:childTnLst>
                                    <p:set>
                                      <p:cBhvr>
                                        <p:cTn id="12" dur="1" fill="hold">
                                          <p:stCondLst>
                                            <p:cond delay="0"/>
                                          </p:stCondLst>
                                        </p:cTn>
                                        <p:tgtEl>
                                          <p:spTgt spid="40963">
                                            <p:txEl>
                                              <p:pRg st="0" end="0"/>
                                            </p:txEl>
                                          </p:spTgt>
                                        </p:tgtEl>
                                        <p:attrNameLst>
                                          <p:attrName>style.visibility</p:attrName>
                                        </p:attrNameLst>
                                      </p:cBhvr>
                                      <p:to>
                                        <p:strVal val="visible"/>
                                      </p:to>
                                    </p:set>
                                    <p:anim calcmode="lin" valueType="num">
                                      <p:cBhvr>
                                        <p:cTn id="13" dur="500" decel="50000" fill="hold">
                                          <p:stCondLst>
                                            <p:cond delay="0"/>
                                          </p:stCondLst>
                                        </p:cTn>
                                        <p:tgtEl>
                                          <p:spTgt spid="40963">
                                            <p:txEl>
                                              <p:pRg st="0" end="0"/>
                                            </p:txEl>
                                          </p:spTgt>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40963">
                                            <p:txEl>
                                              <p:pRg st="0" end="0"/>
                                            </p:txEl>
                                          </p:spTgt>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40963">
                                            <p:txEl>
                                              <p:pRg st="0" end="0"/>
                                            </p:txEl>
                                          </p:spTgt>
                                        </p:tgtEl>
                                        <p:attrNameLst>
                                          <p:attrName>ppt_w</p:attrName>
                                        </p:attrNameLst>
                                      </p:cBhvr>
                                      <p:tavLst>
                                        <p:tav tm="0">
                                          <p:val>
                                            <p:strVal val="#ppt_w*.05"/>
                                          </p:val>
                                        </p:tav>
                                        <p:tav tm="100000">
                                          <p:val>
                                            <p:strVal val="#ppt_w"/>
                                          </p:val>
                                        </p:tav>
                                      </p:tavLst>
                                    </p:anim>
                                    <p:anim calcmode="lin" valueType="num">
                                      <p:cBhvr>
                                        <p:cTn id="16" dur="1000" fill="hold"/>
                                        <p:tgtEl>
                                          <p:spTgt spid="40963">
                                            <p:txEl>
                                              <p:pRg st="0" end="0"/>
                                            </p:txEl>
                                          </p:spTgt>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40963">
                                            <p:txEl>
                                              <p:pRg st="0" end="0"/>
                                            </p:txEl>
                                          </p:spTgt>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40963">
                                            <p:txEl>
                                              <p:pRg st="0" end="0"/>
                                            </p:txEl>
                                          </p:spTgt>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40963">
                                            <p:txEl>
                                              <p:pRg st="0" end="0"/>
                                            </p:txEl>
                                          </p:spTgt>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4096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5" presetClass="entr" presetSubtype="0" fill="hold" grpId="0" nodeType="clickEffect">
                                  <p:stCondLst>
                                    <p:cond delay="0"/>
                                  </p:stCondLst>
                                  <p:childTnLst>
                                    <p:set>
                                      <p:cBhvr>
                                        <p:cTn id="24" dur="1" fill="hold">
                                          <p:stCondLst>
                                            <p:cond delay="0"/>
                                          </p:stCondLst>
                                        </p:cTn>
                                        <p:tgtEl>
                                          <p:spTgt spid="40963">
                                            <p:txEl>
                                              <p:pRg st="1" end="1"/>
                                            </p:txEl>
                                          </p:spTgt>
                                        </p:tgtEl>
                                        <p:attrNameLst>
                                          <p:attrName>style.visibility</p:attrName>
                                        </p:attrNameLst>
                                      </p:cBhvr>
                                      <p:to>
                                        <p:strVal val="visible"/>
                                      </p:to>
                                    </p:set>
                                    <p:anim calcmode="lin" valueType="num">
                                      <p:cBhvr>
                                        <p:cTn id="25" dur="500" decel="50000" fill="hold">
                                          <p:stCondLst>
                                            <p:cond delay="0"/>
                                          </p:stCondLst>
                                        </p:cTn>
                                        <p:tgtEl>
                                          <p:spTgt spid="40963">
                                            <p:txEl>
                                              <p:pRg st="1" end="1"/>
                                            </p:txEl>
                                          </p:spTgt>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40963">
                                            <p:txEl>
                                              <p:pRg st="1" end="1"/>
                                            </p:txEl>
                                          </p:spTgt>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40963">
                                            <p:txEl>
                                              <p:pRg st="1" end="1"/>
                                            </p:txEl>
                                          </p:spTgt>
                                        </p:tgtEl>
                                        <p:attrNameLst>
                                          <p:attrName>ppt_w</p:attrName>
                                        </p:attrNameLst>
                                      </p:cBhvr>
                                      <p:tavLst>
                                        <p:tav tm="0">
                                          <p:val>
                                            <p:strVal val="#ppt_w*.05"/>
                                          </p:val>
                                        </p:tav>
                                        <p:tav tm="100000">
                                          <p:val>
                                            <p:strVal val="#ppt_w"/>
                                          </p:val>
                                        </p:tav>
                                      </p:tavLst>
                                    </p:anim>
                                    <p:anim calcmode="lin" valueType="num">
                                      <p:cBhvr>
                                        <p:cTn id="28" dur="1000" fill="hold"/>
                                        <p:tgtEl>
                                          <p:spTgt spid="40963">
                                            <p:txEl>
                                              <p:pRg st="1" end="1"/>
                                            </p:txEl>
                                          </p:spTgt>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40963">
                                            <p:txEl>
                                              <p:pRg st="1" end="1"/>
                                            </p:txEl>
                                          </p:spTgt>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40963">
                                            <p:txEl>
                                              <p:pRg st="1" end="1"/>
                                            </p:txEl>
                                          </p:spTgt>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40963">
                                            <p:txEl>
                                              <p:pRg st="1" end="1"/>
                                            </p:txEl>
                                          </p:spTgt>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4096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5" presetClass="entr" presetSubtype="0" fill="hold" grpId="0" nodeType="clickEffect">
                                  <p:stCondLst>
                                    <p:cond delay="0"/>
                                  </p:stCondLst>
                                  <p:childTnLst>
                                    <p:set>
                                      <p:cBhvr>
                                        <p:cTn id="36" dur="1" fill="hold">
                                          <p:stCondLst>
                                            <p:cond delay="0"/>
                                          </p:stCondLst>
                                        </p:cTn>
                                        <p:tgtEl>
                                          <p:spTgt spid="40963">
                                            <p:txEl>
                                              <p:pRg st="2" end="2"/>
                                            </p:txEl>
                                          </p:spTgt>
                                        </p:tgtEl>
                                        <p:attrNameLst>
                                          <p:attrName>style.visibility</p:attrName>
                                        </p:attrNameLst>
                                      </p:cBhvr>
                                      <p:to>
                                        <p:strVal val="visible"/>
                                      </p:to>
                                    </p:set>
                                    <p:anim calcmode="lin" valueType="num">
                                      <p:cBhvr>
                                        <p:cTn id="37" dur="500" decel="50000" fill="hold">
                                          <p:stCondLst>
                                            <p:cond delay="0"/>
                                          </p:stCondLst>
                                        </p:cTn>
                                        <p:tgtEl>
                                          <p:spTgt spid="40963">
                                            <p:txEl>
                                              <p:pRg st="2" end="2"/>
                                            </p:txEl>
                                          </p:spTgt>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0963">
                                            <p:txEl>
                                              <p:pRg st="2" end="2"/>
                                            </p:txEl>
                                          </p:spTgt>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0963">
                                            <p:txEl>
                                              <p:pRg st="2" end="2"/>
                                            </p:txEl>
                                          </p:spTgt>
                                        </p:tgtEl>
                                        <p:attrNameLst>
                                          <p:attrName>ppt_w</p:attrName>
                                        </p:attrNameLst>
                                      </p:cBhvr>
                                      <p:tavLst>
                                        <p:tav tm="0">
                                          <p:val>
                                            <p:strVal val="#ppt_w*.05"/>
                                          </p:val>
                                        </p:tav>
                                        <p:tav tm="100000">
                                          <p:val>
                                            <p:strVal val="#ppt_w"/>
                                          </p:val>
                                        </p:tav>
                                      </p:tavLst>
                                    </p:anim>
                                    <p:anim calcmode="lin" valueType="num">
                                      <p:cBhvr>
                                        <p:cTn id="40" dur="1000" fill="hold"/>
                                        <p:tgtEl>
                                          <p:spTgt spid="40963">
                                            <p:txEl>
                                              <p:pRg st="2" end="2"/>
                                            </p:txEl>
                                          </p:spTgt>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0963">
                                            <p:txEl>
                                              <p:pRg st="2" end="2"/>
                                            </p:txEl>
                                          </p:spTgt>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0963">
                                            <p:txEl>
                                              <p:pRg st="2" end="2"/>
                                            </p:txEl>
                                          </p:spTgt>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0963">
                                            <p:txEl>
                                              <p:pRg st="2" end="2"/>
                                            </p:txEl>
                                          </p:spTgt>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0963">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grpId="0" nodeType="clickEffect">
                                  <p:stCondLst>
                                    <p:cond delay="0"/>
                                  </p:stCondLst>
                                  <p:childTnLst>
                                    <p:set>
                                      <p:cBhvr>
                                        <p:cTn id="48" dur="1" fill="hold">
                                          <p:stCondLst>
                                            <p:cond delay="0"/>
                                          </p:stCondLst>
                                        </p:cTn>
                                        <p:tgtEl>
                                          <p:spTgt spid="40963">
                                            <p:txEl>
                                              <p:pRg st="3" end="3"/>
                                            </p:txEl>
                                          </p:spTgt>
                                        </p:tgtEl>
                                        <p:attrNameLst>
                                          <p:attrName>style.visibility</p:attrName>
                                        </p:attrNameLst>
                                      </p:cBhvr>
                                      <p:to>
                                        <p:strVal val="visible"/>
                                      </p:to>
                                    </p:set>
                                    <p:anim calcmode="lin" valueType="num">
                                      <p:cBhvr>
                                        <p:cTn id="49" dur="500" decel="50000" fill="hold">
                                          <p:stCondLst>
                                            <p:cond delay="0"/>
                                          </p:stCondLst>
                                        </p:cTn>
                                        <p:tgtEl>
                                          <p:spTgt spid="40963">
                                            <p:txEl>
                                              <p:pRg st="3" end="3"/>
                                            </p:txEl>
                                          </p:spTgt>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40963">
                                            <p:txEl>
                                              <p:pRg st="3" end="3"/>
                                            </p:txEl>
                                          </p:spTgt>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40963">
                                            <p:txEl>
                                              <p:pRg st="3" end="3"/>
                                            </p:txEl>
                                          </p:spTgt>
                                        </p:tgtEl>
                                        <p:attrNameLst>
                                          <p:attrName>ppt_w</p:attrName>
                                        </p:attrNameLst>
                                      </p:cBhvr>
                                      <p:tavLst>
                                        <p:tav tm="0">
                                          <p:val>
                                            <p:strVal val="#ppt_w*.05"/>
                                          </p:val>
                                        </p:tav>
                                        <p:tav tm="100000">
                                          <p:val>
                                            <p:strVal val="#ppt_w"/>
                                          </p:val>
                                        </p:tav>
                                      </p:tavLst>
                                    </p:anim>
                                    <p:anim calcmode="lin" valueType="num">
                                      <p:cBhvr>
                                        <p:cTn id="52" dur="1000" fill="hold"/>
                                        <p:tgtEl>
                                          <p:spTgt spid="40963">
                                            <p:txEl>
                                              <p:pRg st="3" end="3"/>
                                            </p:txEl>
                                          </p:spTgt>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40963">
                                            <p:txEl>
                                              <p:pRg st="3" end="3"/>
                                            </p:txEl>
                                          </p:spTgt>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40963">
                                            <p:txEl>
                                              <p:pRg st="3" end="3"/>
                                            </p:txEl>
                                          </p:spTgt>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40963">
                                            <p:txEl>
                                              <p:pRg st="3" end="3"/>
                                            </p:txEl>
                                          </p:spTgt>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40963">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5" presetClass="entr" presetSubtype="0" fill="hold" grpId="0" nodeType="clickEffect">
                                  <p:stCondLst>
                                    <p:cond delay="0"/>
                                  </p:stCondLst>
                                  <p:childTnLst>
                                    <p:set>
                                      <p:cBhvr>
                                        <p:cTn id="60" dur="1" fill="hold">
                                          <p:stCondLst>
                                            <p:cond delay="0"/>
                                          </p:stCondLst>
                                        </p:cTn>
                                        <p:tgtEl>
                                          <p:spTgt spid="40963">
                                            <p:txEl>
                                              <p:pRg st="4" end="4"/>
                                            </p:txEl>
                                          </p:spTgt>
                                        </p:tgtEl>
                                        <p:attrNameLst>
                                          <p:attrName>style.visibility</p:attrName>
                                        </p:attrNameLst>
                                      </p:cBhvr>
                                      <p:to>
                                        <p:strVal val="visible"/>
                                      </p:to>
                                    </p:set>
                                    <p:anim calcmode="lin" valueType="num">
                                      <p:cBhvr>
                                        <p:cTn id="61" dur="500" decel="50000" fill="hold">
                                          <p:stCondLst>
                                            <p:cond delay="0"/>
                                          </p:stCondLst>
                                        </p:cTn>
                                        <p:tgtEl>
                                          <p:spTgt spid="40963">
                                            <p:txEl>
                                              <p:pRg st="4" end="4"/>
                                            </p:txEl>
                                          </p:spTgt>
                                        </p:tgtEl>
                                        <p:attrNameLst>
                                          <p:attrName>style.rotation</p:attrName>
                                        </p:attrNameLst>
                                      </p:cBhvr>
                                      <p:tavLst>
                                        <p:tav tm="0">
                                          <p:val>
                                            <p:fltVal val="-90"/>
                                          </p:val>
                                        </p:tav>
                                        <p:tav tm="100000">
                                          <p:val>
                                            <p:fltVal val="0"/>
                                          </p:val>
                                        </p:tav>
                                      </p:tavLst>
                                    </p:anim>
                                    <p:anim calcmode="lin" valueType="num">
                                      <p:cBhvr>
                                        <p:cTn id="62" dur="500" decel="50000" fill="hold">
                                          <p:stCondLst>
                                            <p:cond delay="0"/>
                                          </p:stCondLst>
                                        </p:cTn>
                                        <p:tgtEl>
                                          <p:spTgt spid="40963">
                                            <p:txEl>
                                              <p:pRg st="4" end="4"/>
                                            </p:txEl>
                                          </p:spTgt>
                                        </p:tgtEl>
                                        <p:attrNameLst>
                                          <p:attrName>ppt_w</p:attrName>
                                        </p:attrNameLst>
                                      </p:cBhvr>
                                      <p:tavLst>
                                        <p:tav tm="0">
                                          <p:val>
                                            <p:strVal val="#ppt_w"/>
                                          </p:val>
                                        </p:tav>
                                        <p:tav tm="100000">
                                          <p:val>
                                            <p:strVal val="#ppt_w*.05"/>
                                          </p:val>
                                        </p:tav>
                                      </p:tavLst>
                                    </p:anim>
                                    <p:anim calcmode="lin" valueType="num">
                                      <p:cBhvr>
                                        <p:cTn id="63" dur="500" accel="50000" fill="hold">
                                          <p:stCondLst>
                                            <p:cond delay="500"/>
                                          </p:stCondLst>
                                        </p:cTn>
                                        <p:tgtEl>
                                          <p:spTgt spid="40963">
                                            <p:txEl>
                                              <p:pRg st="4" end="4"/>
                                            </p:txEl>
                                          </p:spTgt>
                                        </p:tgtEl>
                                        <p:attrNameLst>
                                          <p:attrName>ppt_w</p:attrName>
                                        </p:attrNameLst>
                                      </p:cBhvr>
                                      <p:tavLst>
                                        <p:tav tm="0">
                                          <p:val>
                                            <p:strVal val="#ppt_w*.05"/>
                                          </p:val>
                                        </p:tav>
                                        <p:tav tm="100000">
                                          <p:val>
                                            <p:strVal val="#ppt_w"/>
                                          </p:val>
                                        </p:tav>
                                      </p:tavLst>
                                    </p:anim>
                                    <p:anim calcmode="lin" valueType="num">
                                      <p:cBhvr>
                                        <p:cTn id="64" dur="1000" fill="hold"/>
                                        <p:tgtEl>
                                          <p:spTgt spid="40963">
                                            <p:txEl>
                                              <p:pRg st="4" end="4"/>
                                            </p:txEl>
                                          </p:spTgt>
                                        </p:tgtEl>
                                        <p:attrNameLst>
                                          <p:attrName>ppt_h</p:attrName>
                                        </p:attrNameLst>
                                      </p:cBhvr>
                                      <p:tavLst>
                                        <p:tav tm="0">
                                          <p:val>
                                            <p:strVal val="#ppt_h"/>
                                          </p:val>
                                        </p:tav>
                                        <p:tav tm="100000">
                                          <p:val>
                                            <p:strVal val="#ppt_h"/>
                                          </p:val>
                                        </p:tav>
                                      </p:tavLst>
                                    </p:anim>
                                    <p:anim calcmode="lin" valueType="num">
                                      <p:cBhvr>
                                        <p:cTn id="65" dur="500" decel="50000" fill="hold">
                                          <p:stCondLst>
                                            <p:cond delay="0"/>
                                          </p:stCondLst>
                                        </p:cTn>
                                        <p:tgtEl>
                                          <p:spTgt spid="40963">
                                            <p:txEl>
                                              <p:pRg st="4" end="4"/>
                                            </p:txEl>
                                          </p:spTgt>
                                        </p:tgtEl>
                                        <p:attrNameLst>
                                          <p:attrName>ppt_x</p:attrName>
                                        </p:attrNameLst>
                                      </p:cBhvr>
                                      <p:tavLst>
                                        <p:tav tm="0">
                                          <p:val>
                                            <p:strVal val="#ppt_x+.4"/>
                                          </p:val>
                                        </p:tav>
                                        <p:tav tm="100000">
                                          <p:val>
                                            <p:strVal val="#ppt_x"/>
                                          </p:val>
                                        </p:tav>
                                      </p:tavLst>
                                    </p:anim>
                                    <p:anim calcmode="lin" valueType="num">
                                      <p:cBhvr>
                                        <p:cTn id="66" dur="500" decel="50000" fill="hold">
                                          <p:stCondLst>
                                            <p:cond delay="0"/>
                                          </p:stCondLst>
                                        </p:cTn>
                                        <p:tgtEl>
                                          <p:spTgt spid="40963">
                                            <p:txEl>
                                              <p:pRg st="4" end="4"/>
                                            </p:txEl>
                                          </p:spTgt>
                                        </p:tgtEl>
                                        <p:attrNameLst>
                                          <p:attrName>ppt_y</p:attrName>
                                        </p:attrNameLst>
                                      </p:cBhvr>
                                      <p:tavLst>
                                        <p:tav tm="0">
                                          <p:val>
                                            <p:strVal val="#ppt_y-.2"/>
                                          </p:val>
                                        </p:tav>
                                        <p:tav tm="100000">
                                          <p:val>
                                            <p:strVal val="#ppt_y+.1"/>
                                          </p:val>
                                        </p:tav>
                                      </p:tavLst>
                                    </p:anim>
                                    <p:anim calcmode="lin" valueType="num">
                                      <p:cBhvr>
                                        <p:cTn id="67" dur="500" accel="50000" fill="hold">
                                          <p:stCondLst>
                                            <p:cond delay="500"/>
                                          </p:stCondLst>
                                        </p:cTn>
                                        <p:tgtEl>
                                          <p:spTgt spid="40963">
                                            <p:txEl>
                                              <p:pRg st="4" end="4"/>
                                            </p:txEl>
                                          </p:spTgt>
                                        </p:tgtEl>
                                        <p:attrNameLst>
                                          <p:attrName>ppt_y</p:attrName>
                                        </p:attrNameLst>
                                      </p:cBhvr>
                                      <p:tavLst>
                                        <p:tav tm="0">
                                          <p:val>
                                            <p:strVal val="#ppt_y+.1"/>
                                          </p:val>
                                        </p:tav>
                                        <p:tav tm="100000">
                                          <p:val>
                                            <p:strVal val="#ppt_y"/>
                                          </p:val>
                                        </p:tav>
                                      </p:tavLst>
                                    </p:anim>
                                    <p:animEffect transition="in" filter="fade">
                                      <p:cBhvr>
                                        <p:cTn id="68" dur="1000" decel="50000">
                                          <p:stCondLst>
                                            <p:cond delay="0"/>
                                          </p:stCondLst>
                                        </p:cTn>
                                        <p:tgtEl>
                                          <p:spTgt spid="40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4932442" y="971368"/>
            <a:ext cx="2264680" cy="4554912"/>
          </a:xfrm>
          <a:prstGeom prst="rect">
            <a:avLst/>
          </a:prstGeom>
        </p:spPr>
      </p:pic>
      <p:pic>
        <p:nvPicPr>
          <p:cNvPr id="15" name="Picture 14"/>
          <p:cNvPicPr>
            <a:picLocks noChangeAspect="1"/>
          </p:cNvPicPr>
          <p:nvPr/>
        </p:nvPicPr>
        <p:blipFill>
          <a:blip r:embed="rId4"/>
          <a:stretch>
            <a:fillRect/>
          </a:stretch>
        </p:blipFill>
        <p:spPr>
          <a:xfrm>
            <a:off x="7186510" y="737866"/>
            <a:ext cx="2312893" cy="5021916"/>
          </a:xfrm>
          <a:prstGeom prst="rect">
            <a:avLst/>
          </a:prstGeom>
        </p:spPr>
      </p:pic>
      <p:pic>
        <p:nvPicPr>
          <p:cNvPr id="7" name="Picture 6"/>
          <p:cNvPicPr>
            <a:picLocks noChangeAspect="1"/>
          </p:cNvPicPr>
          <p:nvPr/>
        </p:nvPicPr>
        <p:blipFill>
          <a:blip r:embed="rId4"/>
          <a:stretch>
            <a:fillRect/>
          </a:stretch>
        </p:blipFill>
        <p:spPr>
          <a:xfrm>
            <a:off x="8162998" y="737866"/>
            <a:ext cx="2312893" cy="5021916"/>
          </a:xfrm>
          <a:prstGeom prst="rect">
            <a:avLst/>
          </a:prstGeom>
        </p:spPr>
      </p:pic>
      <p:pic>
        <p:nvPicPr>
          <p:cNvPr id="6" name="Picture 5"/>
          <p:cNvPicPr>
            <a:picLocks noChangeAspect="1"/>
          </p:cNvPicPr>
          <p:nvPr/>
        </p:nvPicPr>
        <p:blipFill>
          <a:blip r:embed="rId3"/>
          <a:stretch>
            <a:fillRect/>
          </a:stretch>
        </p:blipFill>
        <p:spPr>
          <a:xfrm>
            <a:off x="1164320" y="837359"/>
            <a:ext cx="2264680" cy="4554912"/>
          </a:xfrm>
          <a:prstGeom prst="rect">
            <a:avLst/>
          </a:prstGeom>
        </p:spPr>
      </p:pic>
      <p:sp>
        <p:nvSpPr>
          <p:cNvPr id="8" name="Rectangular Callout 7"/>
          <p:cNvSpPr/>
          <p:nvPr/>
        </p:nvSpPr>
        <p:spPr>
          <a:xfrm rot="204060">
            <a:off x="3079432" y="785489"/>
            <a:ext cx="1627094" cy="727402"/>
          </a:xfrm>
          <a:prstGeom prst="wedgeRectCallout">
            <a:avLst>
              <a:gd name="adj1" fmla="val -67051"/>
              <a:gd name="adj2" fmla="val 1053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Hi</a:t>
            </a:r>
          </a:p>
        </p:txBody>
      </p:sp>
      <p:sp>
        <p:nvSpPr>
          <p:cNvPr id="10" name="Rectangular Callout 9"/>
          <p:cNvSpPr/>
          <p:nvPr/>
        </p:nvSpPr>
        <p:spPr>
          <a:xfrm rot="20627134">
            <a:off x="6925235" y="839907"/>
            <a:ext cx="1330192" cy="618564"/>
          </a:xfrm>
          <a:prstGeom prst="wedgeRectCallout">
            <a:avLst>
              <a:gd name="adj1" fmla="val 45093"/>
              <a:gd name="adj2" fmla="val 110326"/>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t>Hi…..</a:t>
            </a:r>
          </a:p>
        </p:txBody>
      </p:sp>
      <p:pic>
        <p:nvPicPr>
          <p:cNvPr id="12" name="Picture 11"/>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55277" y="2134913"/>
            <a:ext cx="1959804" cy="1959804"/>
          </a:xfrm>
          <a:prstGeom prst="rect">
            <a:avLst/>
          </a:prstGeom>
        </p:spPr>
      </p:pic>
      <p:sp>
        <p:nvSpPr>
          <p:cNvPr id="11" name="TextBox 10"/>
          <p:cNvSpPr txBox="1"/>
          <p:nvPr/>
        </p:nvSpPr>
        <p:spPr>
          <a:xfrm>
            <a:off x="3429000" y="354416"/>
            <a:ext cx="4733998" cy="1107996"/>
          </a:xfrm>
          <a:prstGeom prst="rect">
            <a:avLst/>
          </a:prstGeom>
          <a:noFill/>
        </p:spPr>
        <p:txBody>
          <a:bodyPr wrap="square" rtlCol="0">
            <a:spAutoFit/>
          </a:bodyPr>
          <a:lstStyle/>
          <a:p>
            <a:pPr algn="ctr"/>
            <a:r>
              <a:rPr lang="en-US" sz="6600" b="1" dirty="0">
                <a:solidFill>
                  <a:schemeClr val="accent1">
                    <a:lumMod val="75000"/>
                  </a:schemeClr>
                </a:solidFill>
                <a:effectLst>
                  <a:glow rad="228600">
                    <a:schemeClr val="accent2">
                      <a:satMod val="175000"/>
                      <a:alpha val="40000"/>
                    </a:schemeClr>
                  </a:glow>
                </a:effectLst>
              </a:rPr>
              <a:t>A Little Story</a:t>
            </a:r>
          </a:p>
        </p:txBody>
      </p:sp>
      <p:pic>
        <p:nvPicPr>
          <p:cNvPr id="2" name="Picture 1"/>
          <p:cNvPicPr>
            <a:picLocks noChangeAspect="1"/>
          </p:cNvPicPr>
          <p:nvPr/>
        </p:nvPicPr>
        <p:blipFill>
          <a:blip r:embed="rId6"/>
          <a:stretch>
            <a:fillRect/>
          </a:stretch>
        </p:blipFill>
        <p:spPr>
          <a:xfrm flipH="1">
            <a:off x="6751913" y="2848537"/>
            <a:ext cx="1186251" cy="800573"/>
          </a:xfrm>
          <a:prstGeom prst="rect">
            <a:avLst/>
          </a:prstGeom>
        </p:spPr>
      </p:pic>
      <p:sp>
        <p:nvSpPr>
          <p:cNvPr id="3" name="TextBox 2"/>
          <p:cNvSpPr txBox="1"/>
          <p:nvPr/>
        </p:nvSpPr>
        <p:spPr>
          <a:xfrm>
            <a:off x="4069414" y="5575116"/>
            <a:ext cx="4281216" cy="584775"/>
          </a:xfrm>
          <a:prstGeom prst="rect">
            <a:avLst/>
          </a:prstGeom>
          <a:noFill/>
        </p:spPr>
        <p:txBody>
          <a:bodyPr wrap="square" rtlCol="0">
            <a:spAutoFit/>
          </a:bodyPr>
          <a:lstStyle/>
          <a:p>
            <a:r>
              <a:rPr lang="en-US" sz="3200" b="1" dirty="0"/>
              <a:t>….. after few years</a:t>
            </a:r>
          </a:p>
        </p:txBody>
      </p:sp>
      <p:sp>
        <p:nvSpPr>
          <p:cNvPr id="16" name="TextBox 15"/>
          <p:cNvSpPr txBox="1"/>
          <p:nvPr/>
        </p:nvSpPr>
        <p:spPr>
          <a:xfrm>
            <a:off x="6663830" y="552490"/>
            <a:ext cx="4429994" cy="584775"/>
          </a:xfrm>
          <a:prstGeom prst="rect">
            <a:avLst/>
          </a:prstGeom>
          <a:noFill/>
        </p:spPr>
        <p:txBody>
          <a:bodyPr wrap="square" rtlCol="0">
            <a:spAutoFit/>
          </a:bodyPr>
          <a:lstStyle/>
          <a:p>
            <a:r>
              <a:rPr lang="en-US" sz="3200" b="1" dirty="0"/>
              <a:t>….. then  after 9 months</a:t>
            </a:r>
          </a:p>
        </p:txBody>
      </p:sp>
      <p:pic>
        <p:nvPicPr>
          <p:cNvPr id="13" name="Picture 12"/>
          <p:cNvPicPr>
            <a:picLocks noChangeAspect="1"/>
          </p:cNvPicPr>
          <p:nvPr/>
        </p:nvPicPr>
        <p:blipFill>
          <a:blip r:embed="rId7"/>
          <a:stretch>
            <a:fillRect/>
          </a:stretch>
        </p:blipFill>
        <p:spPr>
          <a:xfrm>
            <a:off x="804122" y="861714"/>
            <a:ext cx="5334096" cy="4632900"/>
          </a:xfrm>
          <a:prstGeom prst="rect">
            <a:avLst/>
          </a:prstGeom>
        </p:spPr>
      </p:pic>
      <p:pic>
        <p:nvPicPr>
          <p:cNvPr id="14" name="Picture 13"/>
          <p:cNvPicPr>
            <a:picLocks noChangeAspect="1"/>
          </p:cNvPicPr>
          <p:nvPr/>
        </p:nvPicPr>
        <p:blipFill>
          <a:blip r:embed="rId8"/>
          <a:stretch>
            <a:fillRect/>
          </a:stretch>
        </p:blipFill>
        <p:spPr>
          <a:xfrm>
            <a:off x="2647971" y="171634"/>
            <a:ext cx="3370302" cy="4477687"/>
          </a:xfrm>
          <a:prstGeom prst="rect">
            <a:avLst/>
          </a:prstGeom>
        </p:spPr>
      </p:pic>
      <p:pic>
        <p:nvPicPr>
          <p:cNvPr id="1030" name="Picture 6" descr="http://noahsdad.com/wp-content/uploads/2011/07/Delivery.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56151" y="2931582"/>
            <a:ext cx="3443774" cy="22922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a:stretch>
            <a:fillRect/>
          </a:stretch>
        </p:blipFill>
        <p:spPr>
          <a:xfrm>
            <a:off x="4667817" y="898870"/>
            <a:ext cx="4017066" cy="4909748"/>
          </a:xfrm>
          <a:prstGeom prst="rect">
            <a:avLst/>
          </a:prstGeom>
        </p:spPr>
      </p:pic>
      <p:pic>
        <p:nvPicPr>
          <p:cNvPr id="4" name="Picture 3"/>
          <p:cNvPicPr>
            <a:picLocks noChangeAspect="1"/>
          </p:cNvPicPr>
          <p:nvPr/>
        </p:nvPicPr>
        <p:blipFill>
          <a:blip r:embed="rId11">
            <a:clrChange>
              <a:clrFrom>
                <a:srgbClr val="FEFEFE"/>
              </a:clrFrom>
              <a:clrTo>
                <a:srgbClr val="FEFEFE">
                  <a:alpha val="0"/>
                </a:srgbClr>
              </a:clrTo>
            </a:clrChange>
          </a:blip>
          <a:stretch>
            <a:fillRect/>
          </a:stretch>
        </p:blipFill>
        <p:spPr>
          <a:xfrm>
            <a:off x="1147504" y="737865"/>
            <a:ext cx="2411750" cy="5753421"/>
          </a:xfrm>
          <a:prstGeom prst="rect">
            <a:avLst/>
          </a:prstGeom>
        </p:spPr>
      </p:pic>
    </p:spTree>
    <p:extLst>
      <p:ext uri="{BB962C8B-B14F-4D97-AF65-F5344CB8AC3E}">
        <p14:creationId xmlns:p14="http://schemas.microsoft.com/office/powerpoint/2010/main" val="21744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0"/>
                                        <p:tgtEl>
                                          <p:spTgt spid="11"/>
                                        </p:tgtEl>
                                      </p:cBhvr>
                                    </p:animEffect>
                                  </p:childTnLst>
                                  <p:subTnLst>
                                    <p:set>
                                      <p:cBhvr override="childStyle">
                                        <p:cTn dur="1" fill="hold" display="0" masterRel="sameClick" afterEffect="1">
                                          <p:stCondLst>
                                            <p:cond evt="end" delay="0">
                                              <p:tn val="8"/>
                                            </p:cond>
                                          </p:stCondLst>
                                        </p:cTn>
                                        <p:tgtEl>
                                          <p:spTgt spid="11"/>
                                        </p:tgtEl>
                                        <p:attrNameLst>
                                          <p:attrName>style.visibility</p:attrName>
                                        </p:attrNameLst>
                                      </p:cBhvr>
                                      <p:to>
                                        <p:strVal val="hidden"/>
                                      </p:to>
                                    </p:set>
                                  </p:subTnLst>
                                </p:cTn>
                              </p:par>
                            </p:childTnLst>
                          </p:cTn>
                        </p:par>
                        <p:par>
                          <p:cTn id="11" fill="hold">
                            <p:stCondLst>
                              <p:cond delay="5000"/>
                            </p:stCondLst>
                            <p:childTnLst>
                              <p:par>
                                <p:cTn id="12" presetID="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5000"/>
                            </p:stCondLst>
                            <p:childTnLst>
                              <p:par>
                                <p:cTn id="15" presetID="1" presetClass="entr" presetSubtype="0" fill="hold" nodeType="afterEffect">
                                  <p:stCondLst>
                                    <p:cond delay="15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6500"/>
                            </p:stCondLst>
                            <p:childTnLst>
                              <p:par>
                                <p:cTn id="18" presetID="1" presetClass="entr" presetSubtype="0" fill="hold" grpId="0" nodeType="afterEffect">
                                  <p:stCondLst>
                                    <p:cond delay="1500"/>
                                  </p:stCondLst>
                                  <p:childTnLst>
                                    <p:set>
                                      <p:cBhvr>
                                        <p:cTn id="19" dur="1" fill="hold">
                                          <p:stCondLst>
                                            <p:cond delay="0"/>
                                          </p:stCondLst>
                                        </p:cTn>
                                        <p:tgtEl>
                                          <p:spTgt spid="8"/>
                                        </p:tgtEl>
                                        <p:attrNameLst>
                                          <p:attrName>style.visibility</p:attrName>
                                        </p:attrNameLst>
                                      </p:cBhvr>
                                      <p:to>
                                        <p:strVal val="visible"/>
                                      </p:to>
                                    </p:set>
                                  </p:childTnLst>
                                </p:cTn>
                              </p:par>
                            </p:childTnLst>
                          </p:cTn>
                        </p:par>
                        <p:par>
                          <p:cTn id="20" fill="hold">
                            <p:stCondLst>
                              <p:cond delay="8000"/>
                            </p:stCondLst>
                            <p:childTnLst>
                              <p:par>
                                <p:cTn id="21" presetID="1" presetClass="exit" presetSubtype="0" fill="hold" grpId="1" nodeType="afterEffect">
                                  <p:stCondLst>
                                    <p:cond delay="1000"/>
                                  </p:stCondLst>
                                  <p:childTnLst>
                                    <p:set>
                                      <p:cBhvr>
                                        <p:cTn id="22" dur="1" fill="hold">
                                          <p:stCondLst>
                                            <p:cond delay="0"/>
                                          </p:stCondLst>
                                        </p:cTn>
                                        <p:tgtEl>
                                          <p:spTgt spid="8"/>
                                        </p:tgtEl>
                                        <p:attrNameLst>
                                          <p:attrName>style.visibility</p:attrName>
                                        </p:attrNameLst>
                                      </p:cBhvr>
                                      <p:to>
                                        <p:strVal val="hidden"/>
                                      </p:to>
                                    </p:set>
                                  </p:childTnLst>
                                </p:cTn>
                              </p:par>
                            </p:childTnLst>
                          </p:cTn>
                        </p:par>
                        <p:par>
                          <p:cTn id="23" fill="hold">
                            <p:stCondLst>
                              <p:cond delay="9000"/>
                            </p:stCondLst>
                            <p:childTnLst>
                              <p:par>
                                <p:cTn id="24" presetID="1"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9000"/>
                            </p:stCondLst>
                            <p:childTnLst>
                              <p:par>
                                <p:cTn id="27" presetID="1" presetClass="exit" presetSubtype="0" fill="hold" grpId="1" nodeType="afterEffect">
                                  <p:stCondLst>
                                    <p:cond delay="1000"/>
                                  </p:stCondLst>
                                  <p:childTnLst>
                                    <p:set>
                                      <p:cBhvr>
                                        <p:cTn id="28" dur="1" fill="hold">
                                          <p:stCondLst>
                                            <p:cond delay="0"/>
                                          </p:stCondLst>
                                        </p:cTn>
                                        <p:tgtEl>
                                          <p:spTgt spid="10"/>
                                        </p:tgtEl>
                                        <p:attrNameLst>
                                          <p:attrName>style.visibility</p:attrName>
                                        </p:attrNameLst>
                                      </p:cBhvr>
                                      <p:to>
                                        <p:strVal val="hidden"/>
                                      </p:to>
                                    </p:set>
                                  </p:childTnLst>
                                </p:cTn>
                              </p:par>
                            </p:childTnLst>
                          </p:cTn>
                        </p:par>
                        <p:par>
                          <p:cTn id="29" fill="hold">
                            <p:stCondLst>
                              <p:cond delay="10000"/>
                            </p:stCondLst>
                            <p:childTnLst>
                              <p:par>
                                <p:cTn id="30" presetID="42" presetClass="path" presetSubtype="0" accel="50000" decel="50000" fill="hold" nodeType="afterEffect">
                                  <p:stCondLst>
                                    <p:cond delay="0"/>
                                  </p:stCondLst>
                                  <p:childTnLst>
                                    <p:animMotion origin="layout" path="M -1.25E-6 3.33333E-6 L 0.32018 0.02037 " pathEditMode="relative" rAng="0" ptsTypes="AA">
                                      <p:cBhvr>
                                        <p:cTn id="31" dur="2000" fill="hold"/>
                                        <p:tgtEl>
                                          <p:spTgt spid="6"/>
                                        </p:tgtEl>
                                        <p:attrNameLst>
                                          <p:attrName>ppt_x</p:attrName>
                                          <p:attrName>ppt_y</p:attrName>
                                        </p:attrNameLst>
                                      </p:cBhvr>
                                      <p:rCtr x="16003" y="1019"/>
                                    </p:animMotion>
                                  </p:childTnLst>
                                  <p:subTnLst>
                                    <p:set>
                                      <p:cBhvr override="childStyle">
                                        <p:cTn dur="1" fill="hold" display="0" masterRel="sameClick" afterEffect="1">
                                          <p:stCondLst>
                                            <p:cond evt="end" delay="0">
                                              <p:tn val="30"/>
                                            </p:cond>
                                          </p:stCondLst>
                                        </p:cTn>
                                        <p:tgtEl>
                                          <p:spTgt spid="6"/>
                                        </p:tgtEl>
                                        <p:attrNameLst>
                                          <p:attrName>style.visibility</p:attrName>
                                        </p:attrNameLst>
                                      </p:cBhvr>
                                      <p:to>
                                        <p:strVal val="hidden"/>
                                      </p:to>
                                    </p:set>
                                  </p:subTnLst>
                                </p:cTn>
                              </p:par>
                            </p:childTnLst>
                          </p:cTn>
                        </p:par>
                        <p:par>
                          <p:cTn id="32" fill="hold">
                            <p:stCondLst>
                              <p:cond delay="12000"/>
                            </p:stCondLst>
                            <p:childTnLst>
                              <p:par>
                                <p:cTn id="33" presetID="1"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par>
                          <p:cTn id="35" fill="hold">
                            <p:stCondLst>
                              <p:cond delay="12000"/>
                            </p:stCondLst>
                            <p:childTnLst>
                              <p:par>
                                <p:cTn id="36" presetID="42" presetClass="path" presetSubtype="0" accel="50000" decel="50000" fill="hold" nodeType="afterEffect">
                                  <p:stCondLst>
                                    <p:cond delay="1000"/>
                                  </p:stCondLst>
                                  <p:childTnLst>
                                    <p:animMotion origin="layout" path="M -2.91667E-6 -1.11111E-6 L -0.07265 0.00486 " pathEditMode="relative" rAng="0" ptsTypes="AA">
                                      <p:cBhvr>
                                        <p:cTn id="37" dur="2000" fill="hold"/>
                                        <p:tgtEl>
                                          <p:spTgt spid="7"/>
                                        </p:tgtEl>
                                        <p:attrNameLst>
                                          <p:attrName>ppt_x</p:attrName>
                                          <p:attrName>ppt_y</p:attrName>
                                        </p:attrNameLst>
                                      </p:cBhvr>
                                      <p:rCtr x="-3633" y="231"/>
                                    </p:animMotion>
                                  </p:childTnLst>
                                  <p:subTnLst>
                                    <p:set>
                                      <p:cBhvr override="childStyle">
                                        <p:cTn dur="1" fill="hold" display="0" masterRel="sameClick" afterEffect="1">
                                          <p:stCondLst>
                                            <p:cond evt="end" delay="0">
                                              <p:tn val="36"/>
                                            </p:cond>
                                          </p:stCondLst>
                                        </p:cTn>
                                        <p:tgtEl>
                                          <p:spTgt spid="7"/>
                                        </p:tgtEl>
                                        <p:attrNameLst>
                                          <p:attrName>style.visibility</p:attrName>
                                        </p:attrNameLst>
                                      </p:cBhvr>
                                      <p:to>
                                        <p:strVal val="hidden"/>
                                      </p:to>
                                    </p:set>
                                  </p:subTnLst>
                                </p:cTn>
                              </p:par>
                            </p:childTnLst>
                          </p:cTn>
                        </p:par>
                        <p:par>
                          <p:cTn id="38" fill="hold">
                            <p:stCondLst>
                              <p:cond delay="15000"/>
                            </p:stCondLst>
                            <p:childTnLst>
                              <p:par>
                                <p:cTn id="39" presetID="1"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par>
                          <p:cTn id="41" fill="hold">
                            <p:stCondLst>
                              <p:cond delay="15000"/>
                            </p:stCondLst>
                            <p:childTnLst>
                              <p:par>
                                <p:cTn id="42" presetID="1" presetClass="entr" presetSubtype="0" fill="hold" nodeType="after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childTnLst>
                          </p:cTn>
                        </p:par>
                        <p:par>
                          <p:cTn id="44" fill="hold">
                            <p:stCondLst>
                              <p:cond delay="15000"/>
                            </p:stCondLst>
                            <p:childTnLst>
                              <p:par>
                                <p:cTn id="45" presetID="26" presetClass="emph" presetSubtype="0" fill="hold" nodeType="afterEffect">
                                  <p:stCondLst>
                                    <p:cond delay="0"/>
                                  </p:stCondLst>
                                  <p:childTnLst>
                                    <p:animEffect transition="out" filter="fade">
                                      <p:cBhvr>
                                        <p:cTn id="46" dur="500" tmFilter="0, 0; .2, .5; .8, .5; 1, 0"/>
                                        <p:tgtEl>
                                          <p:spTgt spid="12"/>
                                        </p:tgtEl>
                                      </p:cBhvr>
                                    </p:animEffect>
                                    <p:animScale>
                                      <p:cBhvr>
                                        <p:cTn id="47" dur="250" autoRev="1" fill="hold"/>
                                        <p:tgtEl>
                                          <p:spTgt spid="12"/>
                                        </p:tgtEl>
                                      </p:cBhvr>
                                      <p:by x="105000" y="105000"/>
                                    </p:animScale>
                                  </p:childTnLst>
                                </p:cTn>
                              </p:par>
                              <p:par>
                                <p:cTn id="48" presetID="9" presetClass="emph" presetSubtype="0" nodeType="withEffect">
                                  <p:stCondLst>
                                    <p:cond delay="0"/>
                                  </p:stCondLst>
                                  <p:childTnLst>
                                    <p:set>
                                      <p:cBhvr rctx="PPT">
                                        <p:cTn id="49" dur="indefinite"/>
                                        <p:tgtEl>
                                          <p:spTgt spid="12"/>
                                        </p:tgtEl>
                                        <p:attrNameLst>
                                          <p:attrName>style.opacity</p:attrName>
                                        </p:attrNameLst>
                                      </p:cBhvr>
                                      <p:to>
                                        <p:strVal val="0.25"/>
                                      </p:to>
                                    </p:set>
                                    <p:animEffect filter="image" prLst="opacity: 0.25">
                                      <p:cBhvr rctx="IE">
                                        <p:cTn id="50" dur="indefinite"/>
                                        <p:tgtEl>
                                          <p:spTgt spid="12"/>
                                        </p:tgtEl>
                                      </p:cBhvr>
                                    </p:animEffect>
                                  </p:childTnLst>
                                </p:cTn>
                              </p:par>
                              <p:par>
                                <p:cTn id="51" presetID="6" presetClass="emph" presetSubtype="0" fill="hold" nodeType="withEffect">
                                  <p:stCondLst>
                                    <p:cond delay="0"/>
                                  </p:stCondLst>
                                  <p:childTnLst>
                                    <p:animScale>
                                      <p:cBhvr>
                                        <p:cTn id="52" dur="2000" fill="hold"/>
                                        <p:tgtEl>
                                          <p:spTgt spid="12"/>
                                        </p:tgtEl>
                                      </p:cBhvr>
                                      <p:by x="400000" y="400000"/>
                                    </p:animScale>
                                  </p:childTnLst>
                                  <p:subTnLst>
                                    <p:set>
                                      <p:cBhvr override="childStyle">
                                        <p:cTn dur="1" fill="hold" display="0" masterRel="sameClick" afterEffect="1">
                                          <p:stCondLst>
                                            <p:cond evt="end" delay="0">
                                              <p:tn val="51"/>
                                            </p:cond>
                                          </p:stCondLst>
                                        </p:cTn>
                                        <p:tgtEl>
                                          <p:spTgt spid="12"/>
                                        </p:tgtEl>
                                        <p:attrNameLst>
                                          <p:attrName>style.visibility</p:attrName>
                                        </p:attrNameLst>
                                      </p:cBhvr>
                                      <p:to>
                                        <p:strVal val="hidden"/>
                                      </p:to>
                                    </p:set>
                                  </p:subTnLst>
                                </p:cTn>
                              </p:par>
                            </p:childTnLst>
                          </p:cTn>
                        </p:par>
                        <p:par>
                          <p:cTn id="53" fill="hold">
                            <p:stCondLst>
                              <p:cond delay="17000"/>
                            </p:stCondLst>
                            <p:childTnLst>
                              <p:par>
                                <p:cTn id="54" presetID="6" presetClass="emph" presetSubtype="0" fill="hold" nodeType="afterEffect">
                                  <p:stCondLst>
                                    <p:cond delay="0"/>
                                  </p:stCondLst>
                                  <p:childTnLst>
                                    <p:animScale>
                                      <p:cBhvr>
                                        <p:cTn id="55" dur="2000" fill="hold"/>
                                        <p:tgtEl>
                                          <p:spTgt spid="9"/>
                                        </p:tgtEl>
                                      </p:cBhvr>
                                      <p:by x="25000" y="25000"/>
                                    </p:animScale>
                                  </p:childTnLst>
                                </p:cTn>
                              </p:par>
                              <p:par>
                                <p:cTn id="56" presetID="42" presetClass="path" presetSubtype="0" accel="50000" decel="50000" fill="hold" nodeType="withEffect">
                                  <p:stCondLst>
                                    <p:cond delay="0"/>
                                  </p:stCondLst>
                                  <p:childTnLst>
                                    <p:animMotion origin="layout" path="M 4.16667E-6 -1.11111E-6 L 0.05742 -0.00116 " pathEditMode="relative" rAng="0" ptsTypes="AA">
                                      <p:cBhvr>
                                        <p:cTn id="57" dur="2000" fill="hold"/>
                                        <p:tgtEl>
                                          <p:spTgt spid="9"/>
                                        </p:tgtEl>
                                        <p:attrNameLst>
                                          <p:attrName>ppt_x</p:attrName>
                                          <p:attrName>ppt_y</p:attrName>
                                        </p:attrNameLst>
                                      </p:cBhvr>
                                      <p:rCtr x="2865" y="-69"/>
                                    </p:animMotion>
                                  </p:childTnLst>
                                  <p:subTnLst>
                                    <p:set>
                                      <p:cBhvr override="childStyle">
                                        <p:cTn dur="1" fill="hold" display="0" masterRel="sameClick" afterEffect="1">
                                          <p:stCondLst>
                                            <p:cond evt="end" delay="0">
                                              <p:tn val="56"/>
                                            </p:cond>
                                          </p:stCondLst>
                                        </p:cTn>
                                        <p:tgtEl>
                                          <p:spTgt spid="9"/>
                                        </p:tgtEl>
                                        <p:attrNameLst>
                                          <p:attrName>style.visibility</p:attrName>
                                        </p:attrNameLst>
                                      </p:cBhvr>
                                      <p:to>
                                        <p:strVal val="hidden"/>
                                      </p:to>
                                    </p:set>
                                  </p:subTnLst>
                                </p:cTn>
                              </p:par>
                              <p:par>
                                <p:cTn id="58" presetID="6" presetClass="emph" presetSubtype="0" fill="hold" nodeType="withEffect">
                                  <p:stCondLst>
                                    <p:cond delay="0"/>
                                  </p:stCondLst>
                                  <p:childTnLst>
                                    <p:animScale>
                                      <p:cBhvr>
                                        <p:cTn id="59" dur="2000" fill="hold"/>
                                        <p:tgtEl>
                                          <p:spTgt spid="15"/>
                                        </p:tgtEl>
                                      </p:cBhvr>
                                      <p:by x="25000" y="25000"/>
                                    </p:animScale>
                                  </p:childTnLst>
                                </p:cTn>
                              </p:par>
                              <p:par>
                                <p:cTn id="60" presetID="42" presetClass="path" presetSubtype="0" accel="50000" decel="50000" fill="hold" nodeType="withEffect">
                                  <p:stCondLst>
                                    <p:cond delay="0"/>
                                  </p:stCondLst>
                                  <p:childTnLst>
                                    <p:animMotion origin="layout" path="M -4.79167E-6 -1.11111E-6 L -0.06328 -0.00509 " pathEditMode="relative" rAng="0" ptsTypes="AA">
                                      <p:cBhvr>
                                        <p:cTn id="61" dur="2000" fill="hold"/>
                                        <p:tgtEl>
                                          <p:spTgt spid="15"/>
                                        </p:tgtEl>
                                        <p:attrNameLst>
                                          <p:attrName>ppt_x</p:attrName>
                                          <p:attrName>ppt_y</p:attrName>
                                        </p:attrNameLst>
                                      </p:cBhvr>
                                      <p:rCtr x="-3164" y="-255"/>
                                    </p:animMotion>
                                  </p:childTnLst>
                                  <p:subTnLst>
                                    <p:set>
                                      <p:cBhvr override="childStyle">
                                        <p:cTn dur="1" fill="hold" display="0" masterRel="sameClick" afterEffect="1">
                                          <p:stCondLst>
                                            <p:cond evt="end" delay="0">
                                              <p:tn val="60"/>
                                            </p:cond>
                                          </p:stCondLst>
                                        </p:cTn>
                                        <p:tgtEl>
                                          <p:spTgt spid="15"/>
                                        </p:tgtEl>
                                        <p:attrNameLst>
                                          <p:attrName>style.visibility</p:attrName>
                                        </p:attrNameLst>
                                      </p:cBhvr>
                                      <p:to>
                                        <p:strVal val="hidden"/>
                                      </p:to>
                                    </p:set>
                                  </p:subTnLst>
                                </p:cTn>
                              </p:par>
                            </p:childTnLst>
                          </p:cTn>
                        </p:par>
                        <p:par>
                          <p:cTn id="62" fill="hold">
                            <p:stCondLst>
                              <p:cond delay="19000"/>
                            </p:stCondLst>
                            <p:childTnLst>
                              <p:par>
                                <p:cTn id="63" presetID="1" presetClass="entr" presetSubtype="0" fill="hold" nodeType="afterEffect">
                                  <p:stCondLst>
                                    <p:cond delay="0"/>
                                  </p:stCondLst>
                                  <p:childTnLst>
                                    <p:set>
                                      <p:cBhvr>
                                        <p:cTn id="64" dur="1" fill="hold">
                                          <p:stCondLst>
                                            <p:cond delay="0"/>
                                          </p:stCondLst>
                                        </p:cTn>
                                        <p:tgtEl>
                                          <p:spTgt spid="2"/>
                                        </p:tgtEl>
                                        <p:attrNameLst>
                                          <p:attrName>style.visibility</p:attrName>
                                        </p:attrNameLst>
                                      </p:cBhvr>
                                      <p:to>
                                        <p:strVal val="visible"/>
                                      </p:to>
                                    </p:set>
                                  </p:childTnLst>
                                </p:cTn>
                              </p:par>
                              <p:par>
                                <p:cTn id="65" presetID="6" presetClass="emph" presetSubtype="0" fill="hold" nodeType="withEffect">
                                  <p:stCondLst>
                                    <p:cond delay="0"/>
                                  </p:stCondLst>
                                  <p:childTnLst>
                                    <p:animScale>
                                      <p:cBhvr>
                                        <p:cTn id="66" dur="2000" fill="hold"/>
                                        <p:tgtEl>
                                          <p:spTgt spid="2"/>
                                        </p:tgtEl>
                                      </p:cBhvr>
                                      <p:by x="400000" y="400000"/>
                                    </p:animScale>
                                  </p:childTnLst>
                                </p:cTn>
                              </p:par>
                            </p:childTnLst>
                          </p:cTn>
                        </p:par>
                        <p:par>
                          <p:cTn id="67" fill="hold">
                            <p:stCondLst>
                              <p:cond delay="21000"/>
                            </p:stCondLst>
                            <p:childTnLst>
                              <p:par>
                                <p:cTn id="68" presetID="1" presetClass="entr" presetSubtype="0" fill="hold" grpId="1" nodeType="afterEffect">
                                  <p:stCondLst>
                                    <p:cond delay="0"/>
                                  </p:stCondLst>
                                  <p:iterate type="lt">
                                    <p:tmAbs val="0"/>
                                  </p:iterate>
                                  <p:childTnLst>
                                    <p:set>
                                      <p:cBhvr>
                                        <p:cTn id="69" dur="1" fill="hold">
                                          <p:stCondLst>
                                            <p:cond delay="0"/>
                                          </p:stCondLst>
                                        </p:cTn>
                                        <p:tgtEl>
                                          <p:spTgt spid="3"/>
                                        </p:tgtEl>
                                        <p:attrNameLst>
                                          <p:attrName>style.visibility</p:attrName>
                                        </p:attrNameLst>
                                      </p:cBhvr>
                                      <p:to>
                                        <p:strVal val="visible"/>
                                      </p:to>
                                    </p:set>
                                  </p:childTnLst>
                                </p:cTn>
                              </p:par>
                              <p:par>
                                <p:cTn id="70" presetID="36" presetClass="emph" presetSubtype="0" fill="hold" grpId="0" nodeType="withEffect">
                                  <p:stCondLst>
                                    <p:cond delay="0"/>
                                  </p:stCondLst>
                                  <p:iterate type="lt">
                                    <p:tmPct val="10000"/>
                                  </p:iterate>
                                  <p:childTnLst>
                                    <p:animScale>
                                      <p:cBhvr>
                                        <p:cTn id="71" dur="250" autoRev="1" fill="hold">
                                          <p:stCondLst>
                                            <p:cond delay="0"/>
                                          </p:stCondLst>
                                        </p:cTn>
                                        <p:tgtEl>
                                          <p:spTgt spid="3"/>
                                        </p:tgtEl>
                                      </p:cBhvr>
                                      <p:to x="80000" y="100000"/>
                                    </p:animScale>
                                    <p:anim by="(#ppt_w*0.10)" calcmode="lin" valueType="num">
                                      <p:cBhvr>
                                        <p:cTn id="72" dur="250" autoRev="1" fill="hold">
                                          <p:stCondLst>
                                            <p:cond delay="0"/>
                                          </p:stCondLst>
                                        </p:cTn>
                                        <p:tgtEl>
                                          <p:spTgt spid="3"/>
                                        </p:tgtEl>
                                        <p:attrNameLst>
                                          <p:attrName>ppt_x</p:attrName>
                                        </p:attrNameLst>
                                      </p:cBhvr>
                                    </p:anim>
                                    <p:anim by="(-#ppt_w*0.10)" calcmode="lin" valueType="num">
                                      <p:cBhvr>
                                        <p:cTn id="73" dur="250" autoRev="1" fill="hold">
                                          <p:stCondLst>
                                            <p:cond delay="0"/>
                                          </p:stCondLst>
                                        </p:cTn>
                                        <p:tgtEl>
                                          <p:spTgt spid="3"/>
                                        </p:tgtEl>
                                        <p:attrNameLst>
                                          <p:attrName>ppt_y</p:attrName>
                                        </p:attrNameLst>
                                      </p:cBhvr>
                                    </p:anim>
                                    <p:animRot by="-480000">
                                      <p:cBhvr>
                                        <p:cTn id="74" dur="250" autoRev="1" fill="hold">
                                          <p:stCondLst>
                                            <p:cond delay="0"/>
                                          </p:stCondLst>
                                        </p:cTn>
                                        <p:tgtEl>
                                          <p:spTgt spid="3"/>
                                        </p:tgtEl>
                                        <p:attrNameLst>
                                          <p:attrName>r</p:attrName>
                                        </p:attrNameLst>
                                      </p:cBhvr>
                                    </p:animRot>
                                  </p:childTnLst>
                                </p:cTn>
                              </p:par>
                              <p:par>
                                <p:cTn id="75" presetID="16" presetClass="emph" presetSubtype="0" fill="hold" grpId="2" nodeType="withEffect">
                                  <p:stCondLst>
                                    <p:cond delay="0"/>
                                  </p:stCondLst>
                                  <p:iterate type="lt">
                                    <p:tmPct val="4000"/>
                                  </p:iterate>
                                  <p:childTnLst>
                                    <p:set>
                                      <p:cBhvr override="childStyle">
                                        <p:cTn id="76" dur="500" fill="hold"/>
                                        <p:tgtEl>
                                          <p:spTgt spid="3"/>
                                        </p:tgtEl>
                                        <p:attrNameLst>
                                          <p:attrName>style.color</p:attrName>
                                        </p:attrNameLst>
                                      </p:cBhvr>
                                      <p:to>
                                        <p:clrVal>
                                          <a:srgbClr val="00B050"/>
                                        </p:clrVal>
                                      </p:to>
                                    </p:set>
                                    <p:set>
                                      <p:cBhvr>
                                        <p:cTn id="77" dur="500" fill="hold"/>
                                        <p:tgtEl>
                                          <p:spTgt spid="3"/>
                                        </p:tgtEl>
                                        <p:attrNameLst>
                                          <p:attrName>fillcolor</p:attrName>
                                        </p:attrNameLst>
                                      </p:cBhvr>
                                      <p:to>
                                        <p:clrVal>
                                          <a:srgbClr val="00B050"/>
                                        </p:clrVal>
                                      </p:to>
                                    </p:set>
                                    <p:set>
                                      <p:cBhvr>
                                        <p:cTn id="78" dur="500" fill="hold"/>
                                        <p:tgtEl>
                                          <p:spTgt spid="3"/>
                                        </p:tgtEl>
                                        <p:attrNameLst>
                                          <p:attrName>fill.type</p:attrName>
                                        </p:attrNameLst>
                                      </p:cBhvr>
                                      <p:to>
                                        <p:strVal val="solid"/>
                                      </p:to>
                                    </p:set>
                                  </p:childTnLst>
                                </p:cTn>
                              </p:par>
                            </p:childTnLst>
                          </p:cTn>
                        </p:par>
                        <p:par>
                          <p:cTn id="79" fill="hold">
                            <p:stCondLst>
                              <p:cond delay="22250"/>
                            </p:stCondLst>
                            <p:childTnLst>
                              <p:par>
                                <p:cTn id="80" presetID="22" presetClass="exit" presetSubtype="4" fill="hold" nodeType="afterEffect">
                                  <p:stCondLst>
                                    <p:cond delay="1000"/>
                                  </p:stCondLst>
                                  <p:childTnLst>
                                    <p:animEffect transition="out" filter="wipe(down)">
                                      <p:cBhvr>
                                        <p:cTn id="81" dur="500"/>
                                        <p:tgtEl>
                                          <p:spTgt spid="2"/>
                                        </p:tgtEl>
                                      </p:cBhvr>
                                    </p:animEffect>
                                    <p:set>
                                      <p:cBhvr>
                                        <p:cTn id="82" dur="1" fill="hold">
                                          <p:stCondLst>
                                            <p:cond delay="499"/>
                                          </p:stCondLst>
                                        </p:cTn>
                                        <p:tgtEl>
                                          <p:spTgt spid="2"/>
                                        </p:tgtEl>
                                        <p:attrNameLst>
                                          <p:attrName>style.visibility</p:attrName>
                                        </p:attrNameLst>
                                      </p:cBhvr>
                                      <p:to>
                                        <p:strVal val="hidden"/>
                                      </p:to>
                                    </p:set>
                                  </p:childTnLst>
                                </p:cTn>
                              </p:par>
                            </p:childTnLst>
                          </p:cTn>
                        </p:par>
                        <p:par>
                          <p:cTn id="83" fill="hold">
                            <p:stCondLst>
                              <p:cond delay="23750"/>
                            </p:stCondLst>
                            <p:childTnLst>
                              <p:par>
                                <p:cTn id="84" presetID="1" presetClass="exit" presetSubtype="0" fill="hold" grpId="3" nodeType="afterEffect">
                                  <p:stCondLst>
                                    <p:cond delay="1000"/>
                                  </p:stCondLst>
                                  <p:iterate type="lt">
                                    <p:tmAbs val="0"/>
                                  </p:iterate>
                                  <p:childTnLst>
                                    <p:set>
                                      <p:cBhvr>
                                        <p:cTn id="85" dur="1" fill="hold">
                                          <p:stCondLst>
                                            <p:cond delay="0"/>
                                          </p:stCondLst>
                                        </p:cTn>
                                        <p:tgtEl>
                                          <p:spTgt spid="3"/>
                                        </p:tgtEl>
                                        <p:attrNameLst>
                                          <p:attrName>style.visibility</p:attrName>
                                        </p:attrNameLst>
                                      </p:cBhvr>
                                      <p:to>
                                        <p:strVal val="hidden"/>
                                      </p:to>
                                    </p:set>
                                  </p:childTnLst>
                                </p:cTn>
                              </p:par>
                            </p:childTnLst>
                          </p:cTn>
                        </p:par>
                        <p:par>
                          <p:cTn id="86" fill="hold">
                            <p:stCondLst>
                              <p:cond delay="24750"/>
                            </p:stCondLst>
                            <p:childTnLst>
                              <p:par>
                                <p:cTn id="87" presetID="1" presetClass="entr" presetSubtype="0" fill="hold" nodeType="afterEffect">
                                  <p:stCondLst>
                                    <p:cond delay="0"/>
                                  </p:stCondLst>
                                  <p:childTnLst>
                                    <p:set>
                                      <p:cBhvr>
                                        <p:cTn id="88" dur="1" fill="hold">
                                          <p:stCondLst>
                                            <p:cond delay="0"/>
                                          </p:stCondLst>
                                        </p:cTn>
                                        <p:tgtEl>
                                          <p:spTgt spid="4"/>
                                        </p:tgtEl>
                                        <p:attrNameLst>
                                          <p:attrName>style.visibility</p:attrName>
                                        </p:attrNameLst>
                                      </p:cBhvr>
                                      <p:to>
                                        <p:strVal val="visible"/>
                                      </p:to>
                                    </p:set>
                                  </p:childTnLst>
                                </p:cTn>
                              </p:par>
                            </p:childTnLst>
                          </p:cTn>
                        </p:par>
                        <p:par>
                          <p:cTn id="89" fill="hold">
                            <p:stCondLst>
                              <p:cond delay="24750"/>
                            </p:stCondLst>
                            <p:childTnLst>
                              <p:par>
                                <p:cTn id="90" presetID="1" presetClass="entr" presetSubtype="0" fill="hold" nodeType="afterEffect">
                                  <p:stCondLst>
                                    <p:cond delay="0"/>
                                  </p:stCondLst>
                                  <p:childTnLst>
                                    <p:set>
                                      <p:cBhvr>
                                        <p:cTn id="91" dur="1" fill="hold">
                                          <p:stCondLst>
                                            <p:cond delay="0"/>
                                          </p:stCondLst>
                                        </p:cTn>
                                        <p:tgtEl>
                                          <p:spTgt spid="5"/>
                                        </p:tgtEl>
                                        <p:attrNameLst>
                                          <p:attrName>style.visibility</p:attrName>
                                        </p:attrNameLst>
                                      </p:cBhvr>
                                      <p:to>
                                        <p:strVal val="visible"/>
                                      </p:to>
                                    </p:set>
                                  </p:childTnLst>
                                </p:cTn>
                              </p:par>
                            </p:childTnLst>
                          </p:cTn>
                        </p:par>
                        <p:par>
                          <p:cTn id="92" fill="hold">
                            <p:stCondLst>
                              <p:cond delay="24750"/>
                            </p:stCondLst>
                            <p:childTnLst>
                              <p:par>
                                <p:cTn id="93" presetID="1" presetClass="exit" presetSubtype="0" fill="hold" nodeType="afterEffect">
                                  <p:stCondLst>
                                    <p:cond delay="1000"/>
                                  </p:stCondLst>
                                  <p:childTnLst>
                                    <p:set>
                                      <p:cBhvr>
                                        <p:cTn id="94" dur="1" fill="hold">
                                          <p:stCondLst>
                                            <p:cond delay="0"/>
                                          </p:stCondLst>
                                        </p:cTn>
                                        <p:tgtEl>
                                          <p:spTgt spid="4"/>
                                        </p:tgtEl>
                                        <p:attrNameLst>
                                          <p:attrName>style.visibility</p:attrName>
                                        </p:attrNameLst>
                                      </p:cBhvr>
                                      <p:to>
                                        <p:strVal val="hidden"/>
                                      </p:to>
                                    </p:set>
                                  </p:childTnLst>
                                </p:cTn>
                              </p:par>
                            </p:childTnLst>
                          </p:cTn>
                        </p:par>
                        <p:par>
                          <p:cTn id="95" fill="hold">
                            <p:stCondLst>
                              <p:cond delay="25750"/>
                            </p:stCondLst>
                            <p:childTnLst>
                              <p:par>
                                <p:cTn id="96" presetID="1" presetClass="exit" presetSubtype="0" fill="hold" nodeType="afterEffect">
                                  <p:stCondLst>
                                    <p:cond delay="500"/>
                                  </p:stCondLst>
                                  <p:childTnLst>
                                    <p:set>
                                      <p:cBhvr>
                                        <p:cTn id="97" dur="1" fill="hold">
                                          <p:stCondLst>
                                            <p:cond delay="0"/>
                                          </p:stCondLst>
                                        </p:cTn>
                                        <p:tgtEl>
                                          <p:spTgt spid="5"/>
                                        </p:tgtEl>
                                        <p:attrNameLst>
                                          <p:attrName>style.visibility</p:attrName>
                                        </p:attrNameLst>
                                      </p:cBhvr>
                                      <p:to>
                                        <p:strVal val="hidden"/>
                                      </p:to>
                                    </p:set>
                                  </p:childTnLst>
                                </p:cTn>
                              </p:par>
                            </p:childTnLst>
                          </p:cTn>
                        </p:par>
                        <p:par>
                          <p:cTn id="98" fill="hold">
                            <p:stCondLst>
                              <p:cond delay="26250"/>
                            </p:stCondLst>
                            <p:childTnLst>
                              <p:par>
                                <p:cTn id="99" presetID="1" presetClass="entr" presetSubtype="0" fill="hold" grpId="1" nodeType="afterEffect">
                                  <p:stCondLst>
                                    <p:cond delay="2000"/>
                                  </p:stCondLst>
                                  <p:iterate type="lt">
                                    <p:tmAbs val="0"/>
                                  </p:iterate>
                                  <p:childTnLst>
                                    <p:set>
                                      <p:cBhvr>
                                        <p:cTn id="100" dur="1" fill="hold">
                                          <p:stCondLst>
                                            <p:cond delay="0"/>
                                          </p:stCondLst>
                                        </p:cTn>
                                        <p:tgtEl>
                                          <p:spTgt spid="16"/>
                                        </p:tgtEl>
                                        <p:attrNameLst>
                                          <p:attrName>style.visibility</p:attrName>
                                        </p:attrNameLst>
                                      </p:cBhvr>
                                      <p:to>
                                        <p:strVal val="visible"/>
                                      </p:to>
                                    </p:set>
                                  </p:childTnLst>
                                </p:cTn>
                              </p:par>
                              <p:par>
                                <p:cTn id="101" presetID="36" presetClass="emph" presetSubtype="0" fill="hold" grpId="0" nodeType="withEffect">
                                  <p:stCondLst>
                                    <p:cond delay="0"/>
                                  </p:stCondLst>
                                  <p:iterate type="lt">
                                    <p:tmPct val="10000"/>
                                  </p:iterate>
                                  <p:childTnLst>
                                    <p:animScale>
                                      <p:cBhvr>
                                        <p:cTn id="102" dur="250" autoRev="1" fill="hold">
                                          <p:stCondLst>
                                            <p:cond delay="0"/>
                                          </p:stCondLst>
                                        </p:cTn>
                                        <p:tgtEl>
                                          <p:spTgt spid="16"/>
                                        </p:tgtEl>
                                      </p:cBhvr>
                                      <p:to x="80000" y="100000"/>
                                    </p:animScale>
                                    <p:anim by="(#ppt_w*0.10)" calcmode="lin" valueType="num">
                                      <p:cBhvr>
                                        <p:cTn id="103" dur="250" autoRev="1" fill="hold">
                                          <p:stCondLst>
                                            <p:cond delay="0"/>
                                          </p:stCondLst>
                                        </p:cTn>
                                        <p:tgtEl>
                                          <p:spTgt spid="16"/>
                                        </p:tgtEl>
                                        <p:attrNameLst>
                                          <p:attrName>ppt_x</p:attrName>
                                        </p:attrNameLst>
                                      </p:cBhvr>
                                    </p:anim>
                                    <p:anim by="(-#ppt_w*0.10)" calcmode="lin" valueType="num">
                                      <p:cBhvr>
                                        <p:cTn id="104" dur="250" autoRev="1" fill="hold">
                                          <p:stCondLst>
                                            <p:cond delay="0"/>
                                          </p:stCondLst>
                                        </p:cTn>
                                        <p:tgtEl>
                                          <p:spTgt spid="16"/>
                                        </p:tgtEl>
                                        <p:attrNameLst>
                                          <p:attrName>ppt_y</p:attrName>
                                        </p:attrNameLst>
                                      </p:cBhvr>
                                    </p:anim>
                                    <p:animRot by="-480000">
                                      <p:cBhvr>
                                        <p:cTn id="105" dur="250" autoRev="1" fill="hold">
                                          <p:stCondLst>
                                            <p:cond delay="0"/>
                                          </p:stCondLst>
                                        </p:cTn>
                                        <p:tgtEl>
                                          <p:spTgt spid="16"/>
                                        </p:tgtEl>
                                        <p:attrNameLst>
                                          <p:attrName>r</p:attrName>
                                        </p:attrNameLst>
                                      </p:cBhvr>
                                    </p:animRot>
                                  </p:childTnLst>
                                </p:cTn>
                              </p:par>
                              <p:par>
                                <p:cTn id="106" presetID="16" presetClass="emph" presetSubtype="0" fill="hold" grpId="2" nodeType="withEffect">
                                  <p:stCondLst>
                                    <p:cond delay="0"/>
                                  </p:stCondLst>
                                  <p:iterate type="lt">
                                    <p:tmPct val="4000"/>
                                  </p:iterate>
                                  <p:childTnLst>
                                    <p:set>
                                      <p:cBhvr override="childStyle">
                                        <p:cTn id="107" dur="500" fill="hold"/>
                                        <p:tgtEl>
                                          <p:spTgt spid="16"/>
                                        </p:tgtEl>
                                        <p:attrNameLst>
                                          <p:attrName>style.color</p:attrName>
                                        </p:attrNameLst>
                                      </p:cBhvr>
                                      <p:to>
                                        <p:clrVal>
                                          <a:srgbClr val="BF9000"/>
                                        </p:clrVal>
                                      </p:to>
                                    </p:set>
                                    <p:set>
                                      <p:cBhvr>
                                        <p:cTn id="108" dur="500" fill="hold"/>
                                        <p:tgtEl>
                                          <p:spTgt spid="16"/>
                                        </p:tgtEl>
                                        <p:attrNameLst>
                                          <p:attrName>fillcolor</p:attrName>
                                        </p:attrNameLst>
                                      </p:cBhvr>
                                      <p:to>
                                        <p:clrVal>
                                          <a:srgbClr val="BF9000"/>
                                        </p:clrVal>
                                      </p:to>
                                    </p:set>
                                    <p:set>
                                      <p:cBhvr>
                                        <p:cTn id="109" dur="500" fill="hold"/>
                                        <p:tgtEl>
                                          <p:spTgt spid="16"/>
                                        </p:tgtEl>
                                        <p:attrNameLst>
                                          <p:attrName>fill.type</p:attrName>
                                        </p:attrNameLst>
                                      </p:cBhvr>
                                      <p:to>
                                        <p:strVal val="solid"/>
                                      </p:to>
                                    </p:set>
                                  </p:childTnLst>
                                </p:cTn>
                              </p:par>
                            </p:childTnLst>
                          </p:cTn>
                        </p:par>
                        <p:par>
                          <p:cTn id="110" fill="hold">
                            <p:stCondLst>
                              <p:cond delay="28250"/>
                            </p:stCondLst>
                            <p:childTnLst>
                              <p:par>
                                <p:cTn id="111" presetID="1" presetClass="exit" presetSubtype="0" fill="hold" grpId="3" nodeType="afterEffect">
                                  <p:stCondLst>
                                    <p:cond delay="1000"/>
                                  </p:stCondLst>
                                  <p:iterate type="lt">
                                    <p:tmAbs val="0"/>
                                  </p:iterate>
                                  <p:childTnLst>
                                    <p:set>
                                      <p:cBhvr>
                                        <p:cTn id="112" dur="1" fill="hold">
                                          <p:stCondLst>
                                            <p:cond delay="0"/>
                                          </p:stCondLst>
                                        </p:cTn>
                                        <p:tgtEl>
                                          <p:spTgt spid="16"/>
                                        </p:tgtEl>
                                        <p:attrNameLst>
                                          <p:attrName>style.visibility</p:attrName>
                                        </p:attrNameLst>
                                      </p:cBhvr>
                                      <p:to>
                                        <p:strVal val="hidden"/>
                                      </p:to>
                                    </p:set>
                                  </p:childTnLst>
                                </p:cTn>
                              </p:par>
                            </p:childTnLst>
                          </p:cTn>
                        </p:par>
                        <p:par>
                          <p:cTn id="113" fill="hold">
                            <p:stCondLst>
                              <p:cond delay="29250"/>
                            </p:stCondLst>
                            <p:childTnLst>
                              <p:par>
                                <p:cTn id="114" presetID="1" presetClass="entr" presetSubtype="0" fill="hold" nodeType="afterEffect">
                                  <p:stCondLst>
                                    <p:cond delay="2500"/>
                                  </p:stCondLst>
                                  <p:childTnLst>
                                    <p:set>
                                      <p:cBhvr>
                                        <p:cTn id="115" dur="1" fill="hold">
                                          <p:stCondLst>
                                            <p:cond delay="0"/>
                                          </p:stCondLst>
                                        </p:cTn>
                                        <p:tgtEl>
                                          <p:spTgt spid="13"/>
                                        </p:tgtEl>
                                        <p:attrNameLst>
                                          <p:attrName>style.visibility</p:attrName>
                                        </p:attrNameLst>
                                      </p:cBhvr>
                                      <p:to>
                                        <p:strVal val="visible"/>
                                      </p:to>
                                    </p:set>
                                  </p:childTnLst>
                                </p:cTn>
                              </p:par>
                            </p:childTnLst>
                          </p:cTn>
                        </p:par>
                        <p:par>
                          <p:cTn id="116" fill="hold">
                            <p:stCondLst>
                              <p:cond delay="31750"/>
                            </p:stCondLst>
                            <p:childTnLst>
                              <p:par>
                                <p:cTn id="117" presetID="1" presetClass="exit" presetSubtype="0" fill="hold" nodeType="afterEffect">
                                  <p:stCondLst>
                                    <p:cond delay="2000"/>
                                  </p:stCondLst>
                                  <p:childTnLst>
                                    <p:set>
                                      <p:cBhvr>
                                        <p:cTn id="118" dur="1" fill="hold">
                                          <p:stCondLst>
                                            <p:cond delay="0"/>
                                          </p:stCondLst>
                                        </p:cTn>
                                        <p:tgtEl>
                                          <p:spTgt spid="13"/>
                                        </p:tgtEl>
                                        <p:attrNameLst>
                                          <p:attrName>style.visibility</p:attrName>
                                        </p:attrNameLst>
                                      </p:cBhvr>
                                      <p:to>
                                        <p:strVal val="hidden"/>
                                      </p:to>
                                    </p:set>
                                  </p:childTnLst>
                                </p:cTn>
                              </p:par>
                            </p:childTnLst>
                          </p:cTn>
                        </p:par>
                        <p:par>
                          <p:cTn id="119" fill="hold">
                            <p:stCondLst>
                              <p:cond delay="33750"/>
                            </p:stCondLst>
                            <p:childTnLst>
                              <p:par>
                                <p:cTn id="120" presetID="1" presetClass="entr" presetSubtype="0" fill="hold" nodeType="afterEffect">
                                  <p:stCondLst>
                                    <p:cond delay="2000"/>
                                  </p:stCondLst>
                                  <p:childTnLst>
                                    <p:set>
                                      <p:cBhvr>
                                        <p:cTn id="121" dur="1" fill="hold">
                                          <p:stCondLst>
                                            <p:cond delay="0"/>
                                          </p:stCondLst>
                                        </p:cTn>
                                        <p:tgtEl>
                                          <p:spTgt spid="14"/>
                                        </p:tgtEl>
                                        <p:attrNameLst>
                                          <p:attrName>style.visibility</p:attrName>
                                        </p:attrNameLst>
                                      </p:cBhvr>
                                      <p:to>
                                        <p:strVal val="visible"/>
                                      </p:to>
                                    </p:set>
                                  </p:childTnLst>
                                </p:cTn>
                              </p:par>
                            </p:childTnLst>
                          </p:cTn>
                        </p:par>
                        <p:par>
                          <p:cTn id="122" fill="hold">
                            <p:stCondLst>
                              <p:cond delay="35750"/>
                            </p:stCondLst>
                            <p:childTnLst>
                              <p:par>
                                <p:cTn id="123" presetID="1" presetClass="entr" presetSubtype="0" fill="hold" nodeType="afterEffect">
                                  <p:stCondLst>
                                    <p:cond delay="1000"/>
                                  </p:stCondLst>
                                  <p:childTnLst>
                                    <p:set>
                                      <p:cBhvr>
                                        <p:cTn id="124"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1" grpId="0"/>
      <p:bldP spid="11" grpId="1"/>
      <p:bldP spid="3" grpId="0"/>
      <p:bldP spid="3" grpId="1"/>
      <p:bldP spid="3" grpId="2"/>
      <p:bldP spid="3" grpId="3"/>
      <p:bldP spid="16" grpId="0"/>
      <p:bldP spid="16" grpId="1"/>
      <p:bldP spid="16" grpId="2"/>
      <p:bldP spid="16" gr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8820" y="313628"/>
            <a:ext cx="3948485" cy="2606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53160"/>
            <a:ext cx="3748493" cy="210484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3786"/>
            <a:ext cx="3748493" cy="223469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7632" y="0"/>
            <a:ext cx="3574368" cy="200879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17632" y="4542020"/>
            <a:ext cx="3574368" cy="2315980"/>
          </a:xfrm>
          <a:prstGeom prst="rect">
            <a:avLst/>
          </a:prstGeom>
        </p:spPr>
      </p:pic>
      <p:sp>
        <p:nvSpPr>
          <p:cNvPr id="14" name="TextBox 13"/>
          <p:cNvSpPr txBox="1"/>
          <p:nvPr/>
        </p:nvSpPr>
        <p:spPr>
          <a:xfrm>
            <a:off x="4316939" y="3368164"/>
            <a:ext cx="3828564"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800" b="1" dirty="0">
                <a:solidFill>
                  <a:schemeClr val="accent4">
                    <a:lumMod val="50000"/>
                  </a:schemeClr>
                </a:solidFill>
              </a:rPr>
              <a:t>Dr. RAED KANAN </a:t>
            </a:r>
          </a:p>
        </p:txBody>
      </p:sp>
      <p:pic>
        <p:nvPicPr>
          <p:cNvPr id="2" name="Picture 1"/>
          <p:cNvPicPr>
            <a:picLocks noChangeAspect="1"/>
          </p:cNvPicPr>
          <p:nvPr/>
        </p:nvPicPr>
        <p:blipFill>
          <a:blip r:embed="rId8"/>
          <a:stretch>
            <a:fillRect/>
          </a:stretch>
        </p:blipFill>
        <p:spPr>
          <a:xfrm>
            <a:off x="8617631" y="2039553"/>
            <a:ext cx="3599275" cy="2539828"/>
          </a:xfrm>
          <a:prstGeom prst="rect">
            <a:avLst/>
          </a:prstGeom>
        </p:spPr>
      </p:pic>
      <p:pic>
        <p:nvPicPr>
          <p:cNvPr id="3" name="Picture 2"/>
          <p:cNvPicPr>
            <a:picLocks noChangeAspect="1"/>
          </p:cNvPicPr>
          <p:nvPr/>
        </p:nvPicPr>
        <p:blipFill>
          <a:blip r:embed="rId9"/>
          <a:stretch>
            <a:fillRect/>
          </a:stretch>
        </p:blipFill>
        <p:spPr>
          <a:xfrm>
            <a:off x="1" y="2308485"/>
            <a:ext cx="3748492" cy="2444674"/>
          </a:xfrm>
          <a:prstGeom prst="rect">
            <a:avLst/>
          </a:prstGeom>
        </p:spPr>
      </p:pic>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42612" y="5070364"/>
            <a:ext cx="1154415" cy="1461092"/>
          </a:xfrm>
          <a:prstGeom prst="rect">
            <a:avLst/>
          </a:prstGeom>
        </p:spPr>
      </p:pic>
      <p:pic>
        <p:nvPicPr>
          <p:cNvPr id="12" name="Picture 11"/>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756057" y="4969464"/>
            <a:ext cx="1154415" cy="1461092"/>
          </a:xfrm>
          <a:prstGeom prst="rect">
            <a:avLst/>
          </a:prstGeom>
        </p:spPr>
      </p:pic>
      <p:pic>
        <p:nvPicPr>
          <p:cNvPr id="13" name="Picture 12"/>
          <p:cNvPicPr>
            <a:picLocks noChangeAspect="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929168" y="5075034"/>
            <a:ext cx="1154415" cy="1461092"/>
          </a:xfrm>
          <a:prstGeom prst="rect">
            <a:avLst/>
          </a:prstGeom>
        </p:spPr>
      </p:pic>
    </p:spTree>
    <p:extLst>
      <p:ext uri="{BB962C8B-B14F-4D97-AF65-F5344CB8AC3E}">
        <p14:creationId xmlns:p14="http://schemas.microsoft.com/office/powerpoint/2010/main" val="47551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5000"/>
                <a:lumOff val="95000"/>
              </a:schemeClr>
            </a:gs>
            <a:gs pos="24000">
              <a:schemeClr val="accent5">
                <a:lumMod val="45000"/>
                <a:lumOff val="55000"/>
              </a:schemeClr>
            </a:gs>
            <a:gs pos="100000">
              <a:schemeClr val="accent5">
                <a:lumMod val="45000"/>
                <a:lumOff val="55000"/>
              </a:schemeClr>
            </a:gs>
            <a:gs pos="82000">
              <a:schemeClr val="accent1">
                <a:lumMod val="75000"/>
              </a:schemeClr>
            </a:gs>
          </a:gsLst>
          <a:lin ang="0" scaled="1"/>
        </a:gradFill>
        <a:effectLst/>
      </p:bgPr>
    </p:bg>
    <p:spTree>
      <p:nvGrpSpPr>
        <p:cNvPr id="1" name=""/>
        <p:cNvGrpSpPr/>
        <p:nvPr/>
      </p:nvGrpSpPr>
      <p:grpSpPr>
        <a:xfrm>
          <a:off x="0" y="0"/>
          <a:ext cx="0" cy="0"/>
          <a:chOff x="0" y="0"/>
          <a:chExt cx="0" cy="0"/>
        </a:xfrm>
      </p:grpSpPr>
      <p:pic>
        <p:nvPicPr>
          <p:cNvPr id="4098" name="Picture 2" descr="http://swavalambanrehab.com/wp-content/uploads/2015/03/down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72084"/>
          </a:xfrm>
          <a:prstGeom prst="rect">
            <a:avLst/>
          </a:prstGeom>
          <a:gradFill flip="none" rotWithShape="1">
            <a:gsLst>
              <a:gs pos="0">
                <a:schemeClr val="accent5">
                  <a:lumMod val="5000"/>
                  <a:lumOff val="95000"/>
                </a:schemeClr>
              </a:gs>
              <a:gs pos="24000">
                <a:schemeClr val="accent5">
                  <a:lumMod val="45000"/>
                  <a:lumOff val="55000"/>
                </a:schemeClr>
              </a:gs>
              <a:gs pos="100000">
                <a:schemeClr val="accent5">
                  <a:lumMod val="45000"/>
                  <a:lumOff val="55000"/>
                </a:schemeClr>
              </a:gs>
              <a:gs pos="59000">
                <a:schemeClr val="accent1">
                  <a:lumMod val="75000"/>
                </a:schemeClr>
              </a:gs>
            </a:gsLst>
            <a:lin ang="0" scaled="1"/>
            <a:tileRect/>
          </a:gradFill>
          <a:extLst/>
        </p:spPr>
      </p:pic>
    </p:spTree>
    <p:extLst>
      <p:ext uri="{BB962C8B-B14F-4D97-AF65-F5344CB8AC3E}">
        <p14:creationId xmlns:p14="http://schemas.microsoft.com/office/powerpoint/2010/main" val="11556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40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chemeClr val="accent1">
                <a:lumMod val="40000"/>
                <a:lumOff val="60000"/>
              </a:schemeClr>
            </a:gs>
            <a:gs pos="57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4098" name="Picture 2" descr="http://studentsofmedicineplus.weebly.com/uploads/1/0/6/9/10696096/5103876_orig.jpg?0"/>
          <p:cNvPicPr>
            <a:picLocks noChangeAspect="1" noChangeArrowheads="1"/>
          </p:cNvPicPr>
          <p:nvPr/>
        </p:nvPicPr>
        <p:blipFill>
          <a:blip r:embed="rId3">
            <a:clrChange>
              <a:clrFrom>
                <a:srgbClr val="020607"/>
              </a:clrFrom>
              <a:clrTo>
                <a:srgbClr val="020607">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9212" y="107577"/>
            <a:ext cx="9507070" cy="656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92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1221" y="267878"/>
            <a:ext cx="10311579" cy="1218023"/>
          </a:xfrm>
        </p:spPr>
        <p:txBody>
          <a:bodyPr>
            <a:noAutofit/>
          </a:bodyPr>
          <a:lstStyle/>
          <a:p>
            <a:pPr algn="ctr"/>
            <a:r>
              <a:rPr lang="en-US" sz="4800" b="1" dirty="0">
                <a:solidFill>
                  <a:srgbClr val="7030A0"/>
                </a:solidFill>
                <a:latin typeface="Broadway" panose="04040905080B02020502" pitchFamily="82" charset="0"/>
              </a:rPr>
              <a:t>Clinical symptoms  of Down syndrome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49873703"/>
              </p:ext>
            </p:extLst>
          </p:nvPr>
        </p:nvGraphicFramePr>
        <p:xfrm>
          <a:off x="114300" y="1709536"/>
          <a:ext cx="11744332" cy="4398304"/>
        </p:xfrm>
        <a:graphic>
          <a:graphicData uri="http://schemas.openxmlformats.org/drawingml/2006/table">
            <a:tbl>
              <a:tblPr firstRow="1" firstCol="1" bandRow="1"/>
              <a:tblGrid>
                <a:gridCol w="4813430">
                  <a:extLst>
                    <a:ext uri="{9D8B030D-6E8A-4147-A177-3AD203B41FA5}">
                      <a16:colId xmlns:a16="http://schemas.microsoft.com/office/drawing/2014/main" val="20000"/>
                    </a:ext>
                  </a:extLst>
                </a:gridCol>
                <a:gridCol w="1585883">
                  <a:extLst>
                    <a:ext uri="{9D8B030D-6E8A-4147-A177-3AD203B41FA5}">
                      <a16:colId xmlns:a16="http://schemas.microsoft.com/office/drawing/2014/main" val="20001"/>
                    </a:ext>
                  </a:extLst>
                </a:gridCol>
                <a:gridCol w="3644800">
                  <a:extLst>
                    <a:ext uri="{9D8B030D-6E8A-4147-A177-3AD203B41FA5}">
                      <a16:colId xmlns:a16="http://schemas.microsoft.com/office/drawing/2014/main" val="20002"/>
                    </a:ext>
                  </a:extLst>
                </a:gridCol>
                <a:gridCol w="1700219">
                  <a:extLst>
                    <a:ext uri="{9D8B030D-6E8A-4147-A177-3AD203B41FA5}">
                      <a16:colId xmlns:a16="http://schemas.microsoft.com/office/drawing/2014/main" val="20003"/>
                    </a:ext>
                  </a:extLst>
                </a:gridCol>
              </a:tblGrid>
              <a:tr h="421964">
                <a:tc>
                  <a:txBody>
                    <a:bodyPr/>
                    <a:lstStyle/>
                    <a:p>
                      <a:pPr marL="0" marR="0">
                        <a:lnSpc>
                          <a:spcPct val="107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Symptoms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7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Percentage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nSpc>
                          <a:spcPct val="106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Symptoms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tc>
                  <a:txBody>
                    <a:bodyPr/>
                    <a:lstStyle/>
                    <a:p>
                      <a:pPr marL="0" marR="0" algn="ctr">
                        <a:lnSpc>
                          <a:spcPct val="106000"/>
                        </a:lnSpc>
                        <a:spcBef>
                          <a:spcPts val="0"/>
                        </a:spcBef>
                        <a:spcAft>
                          <a:spcPts val="0"/>
                        </a:spcAft>
                      </a:pPr>
                      <a:r>
                        <a:rPr lang="en-US" sz="2000" i="1" kern="1200" dirty="0">
                          <a:solidFill>
                            <a:srgbClr val="FFFF00"/>
                          </a:solidFill>
                          <a:effectLst/>
                          <a:latin typeface="Cooper Black" panose="0208090404030B020404" pitchFamily="18" charset="0"/>
                          <a:ea typeface="Times New Roman" panose="02020603050405020304" pitchFamily="18" charset="0"/>
                          <a:cs typeface="Arial" panose="020B0604020202020204" pitchFamily="34" charset="0"/>
                        </a:rPr>
                        <a:t>Percentage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0000"/>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Mental impairment ( Retardation)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99%</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a:solidFill>
                            <a:srgbClr val="FFFFFF"/>
                          </a:solidFill>
                          <a:effectLst/>
                          <a:latin typeface="Arial" panose="020B0604020202020204" pitchFamily="34" charset="0"/>
                          <a:ea typeface="Times New Roman" panose="02020603050405020304" pitchFamily="18" charset="0"/>
                          <a:cs typeface="Arial" panose="020B0604020202020204" pitchFamily="34" charset="0"/>
                        </a:rPr>
                        <a:t>Hematologic disorders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1"/>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Stunted growth</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Abnormal teeth</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2"/>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Umbilical hernia</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90%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Slanted eyes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3"/>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Increased skin back of  neck</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Shortened hands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4"/>
                  </a:ext>
                </a:extLst>
              </a:tr>
              <a:tr h="199639">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Low muscle tone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80%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Short neck</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5"/>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Narrow roof of mouth </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76%</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Obstructive sleep apnea</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6"/>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Flat head</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Bent fifth finger tip</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57%</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7"/>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Flexible ligaments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Single transverse palmar crease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53%</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08"/>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 Large tongue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75%</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Protruding tongue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47%</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09"/>
                  </a:ext>
                </a:extLst>
              </a:tr>
              <a:tr h="339067">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Abnormal outer ears and hearing impairment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70%</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Congenital heart disease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40%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0010"/>
                  </a:ext>
                </a:extLst>
              </a:tr>
              <a:tr h="299651">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Flattened nose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68%</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Undescended testicles</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20%</a:t>
                      </a:r>
                      <a:endParaRPr lang="en-US" sz="1600" b="1">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11"/>
                  </a:ext>
                </a:extLst>
              </a:tr>
              <a:tr h="339067">
                <a:tc>
                  <a:txBody>
                    <a:bodyPr/>
                    <a:lstStyle/>
                    <a:p>
                      <a:pPr marL="0" marR="0">
                        <a:lnSpc>
                          <a:spcPct val="107000"/>
                        </a:lnSpc>
                        <a:spcBef>
                          <a:spcPts val="0"/>
                        </a:spcBef>
                        <a:spcAft>
                          <a:spcPts val="800"/>
                        </a:spcAft>
                      </a:pPr>
                      <a:r>
                        <a:rPr lang="en-US" sz="1600">
                          <a:solidFill>
                            <a:srgbClr val="FFFFFF"/>
                          </a:solidFill>
                          <a:effectLst/>
                          <a:latin typeface="Arial" panose="020B0604020202020204" pitchFamily="34" charset="0"/>
                          <a:ea typeface="Calibri" panose="020F0502020204030204" pitchFamily="34" charset="0"/>
                          <a:cs typeface="Arial" panose="020B0604020202020204" pitchFamily="34" charset="0"/>
                        </a:rPr>
                        <a:t>Separation of first and second toes</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7000"/>
                        </a:lnSpc>
                        <a:spcBef>
                          <a:spcPts val="0"/>
                        </a:spcBef>
                        <a:spcAft>
                          <a:spcPts val="800"/>
                        </a:spcAft>
                      </a:pPr>
                      <a:r>
                        <a:rPr lang="en-US" sz="16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68%</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marL="0" marR="0">
                        <a:lnSpc>
                          <a:spcPct val="106000"/>
                        </a:lnSpc>
                        <a:spcBef>
                          <a:spcPts val="0"/>
                        </a:spcBef>
                        <a:spcAft>
                          <a:spcPts val="0"/>
                        </a:spcAft>
                      </a:pPr>
                      <a:r>
                        <a:rPr lang="en-US" sz="1800" kern="1200">
                          <a:solidFill>
                            <a:srgbClr val="FFFFFF"/>
                          </a:solidFill>
                          <a:effectLst/>
                          <a:latin typeface="Arial" panose="020B0604020202020204" pitchFamily="34" charset="0"/>
                          <a:ea typeface="Times New Roman" panose="02020603050405020304" pitchFamily="18" charset="0"/>
                          <a:cs typeface="Arial" panose="020B0604020202020204" pitchFamily="34" charset="0"/>
                        </a:rPr>
                        <a:t>Endocrine disorder</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marL="0" marR="0" algn="ctr">
                        <a:lnSpc>
                          <a:spcPct val="106000"/>
                        </a:lnSpc>
                        <a:spcBef>
                          <a:spcPts val="0"/>
                        </a:spcBef>
                        <a:spcAft>
                          <a:spcPts val="0"/>
                        </a:spcAft>
                      </a:pPr>
                      <a:r>
                        <a:rPr lang="en-US" sz="1800" b="1" kern="1200" dirty="0">
                          <a:solidFill>
                            <a:schemeClr val="accent6">
                              <a:lumMod val="75000"/>
                            </a:schemeClr>
                          </a:solidFill>
                          <a:effectLst/>
                          <a:latin typeface="Arial" panose="020B0604020202020204" pitchFamily="34" charset="0"/>
                          <a:ea typeface="Times New Roman" panose="02020603050405020304" pitchFamily="18" charset="0"/>
                          <a:cs typeface="Arial" panose="020B0604020202020204" pitchFamily="34" charset="0"/>
                        </a:rPr>
                        <a:t>10%</a:t>
                      </a:r>
                      <a:endParaRPr lang="en-US" sz="1600" b="1" dirty="0">
                        <a:solidFill>
                          <a:schemeClr val="accent6">
                            <a:lumMod val="75000"/>
                          </a:schemeClr>
                        </a:solidFill>
                        <a:effectLst/>
                        <a:latin typeface="Calibri" panose="020F0502020204030204" pitchFamily="34" charset="0"/>
                        <a:ea typeface="Calibri" panose="020F0502020204030204" pitchFamily="34" charset="0"/>
                        <a:cs typeface="Arial" panose="020B0604020202020204" pitchFamily="34" charset="0"/>
                      </a:endParaRPr>
                    </a:p>
                  </a:txBody>
                  <a:tcPr marL="67315" marR="67315" marT="9349"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495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89350" y="217207"/>
            <a:ext cx="10364449" cy="1051647"/>
          </a:xfrm>
        </p:spPr>
        <p:txBody>
          <a:bodyPr>
            <a:normAutofit fontScale="90000"/>
          </a:bodyPr>
          <a:lstStyle/>
          <a:p>
            <a:pPr algn="ctr" eaLnBrk="1" hangingPunct="1"/>
            <a:r>
              <a:rPr lang="en-US" altLang="en-US" sz="7200" dirty="0">
                <a:solidFill>
                  <a:schemeClr val="accent1">
                    <a:lumMod val="75000"/>
                  </a:schemeClr>
                </a:solidFill>
                <a:latin typeface="Andalus" panose="02020603050405020304" pitchFamily="18" charset="-78"/>
                <a:cs typeface="Andalus" panose="02020603050405020304" pitchFamily="18" charset="-78"/>
              </a:rPr>
              <a:t>Mental Retardation</a:t>
            </a:r>
          </a:p>
        </p:txBody>
      </p:sp>
      <p:sp>
        <p:nvSpPr>
          <p:cNvPr id="15363" name="Rectangle 3"/>
          <p:cNvSpPr>
            <a:spLocks noGrp="1" noChangeArrowheads="1"/>
          </p:cNvSpPr>
          <p:nvPr>
            <p:ph idx="1"/>
          </p:nvPr>
        </p:nvSpPr>
        <p:spPr>
          <a:xfrm>
            <a:off x="329784" y="1268854"/>
            <a:ext cx="7656612" cy="5484215"/>
          </a:xfrm>
        </p:spPr>
        <p:txBody>
          <a:bodyPr>
            <a:noAutofit/>
          </a:bodyPr>
          <a:lstStyle/>
          <a:p>
            <a:pPr algn="just" eaLnBrk="1" hangingPunct="1">
              <a:lnSpc>
                <a:spcPct val="90000"/>
              </a:lnSpc>
            </a:pPr>
            <a:r>
              <a:rPr lang="en-US" altLang="en-US" sz="3200" dirty="0">
                <a:solidFill>
                  <a:schemeClr val="tx2">
                    <a:lumMod val="75000"/>
                  </a:schemeClr>
                </a:solidFill>
                <a:latin typeface="Arial Rounded MT Bold" panose="020F0704030504030204" pitchFamily="34" charset="0"/>
              </a:rPr>
              <a:t>Almost</a:t>
            </a:r>
            <a:r>
              <a:rPr lang="en-US" altLang="en-US" sz="3200" dirty="0">
                <a:solidFill>
                  <a:schemeClr val="tx2">
                    <a:lumMod val="75000"/>
                  </a:schemeClr>
                </a:solidFill>
                <a:latin typeface="Comic Sans MS" panose="030F0702030302020204" pitchFamily="66" charset="0"/>
              </a:rPr>
              <a:t> all DS babies have MR.</a:t>
            </a:r>
            <a:endParaRPr lang="en-US" altLang="en-US" sz="3200" dirty="0">
              <a:solidFill>
                <a:schemeClr val="tx2">
                  <a:lumMod val="75000"/>
                </a:schemeClr>
              </a:solidFill>
              <a:latin typeface="Comic Sans MS" panose="030F0702030302020204" pitchFamily="66" charset="0"/>
              <a:cs typeface="Aharoni" panose="02010803020104030203" pitchFamily="2" charset="-79"/>
            </a:endParaRP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Mildly to moderately retarded .</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Starts in the first year of life.</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Average age of sitting(11 mon), and walking (26 mon) is twice the typical age.</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First words at 18 months.</a:t>
            </a:r>
          </a:p>
          <a:p>
            <a:pPr algn="just" eaLnBrk="1" hangingPunct="1">
              <a:lnSpc>
                <a:spcPct val="90000"/>
              </a:lnSpc>
            </a:pPr>
            <a:r>
              <a:rPr lang="en-US" altLang="en-US" sz="3200" dirty="0">
                <a:solidFill>
                  <a:schemeClr val="tx2">
                    <a:lumMod val="75000"/>
                  </a:schemeClr>
                </a:solidFill>
                <a:latin typeface="Comic Sans MS" panose="030F0702030302020204" pitchFamily="66" charset="0"/>
                <a:cs typeface="Aharoni" panose="02010803020104030203" pitchFamily="2" charset="-79"/>
              </a:rPr>
              <a:t>IQ declines through the first 10 years of age, reaching a plateau in adolescence that continues into adulthood</a:t>
            </a:r>
            <a:r>
              <a:rPr lang="en-US" altLang="en-US" sz="3200" dirty="0">
                <a:solidFill>
                  <a:schemeClr val="tx2">
                    <a:lumMod val="75000"/>
                  </a:schemeClr>
                </a:solidFill>
                <a:latin typeface="Aharoni" panose="02010803020104030203" pitchFamily="2" charset="-79"/>
                <a:cs typeface="Aharoni" panose="02010803020104030203" pitchFamily="2" charset="-79"/>
              </a:rPr>
              <a:t>.</a:t>
            </a:r>
          </a:p>
        </p:txBody>
      </p:sp>
      <p:pic>
        <p:nvPicPr>
          <p:cNvPr id="1026" name="Picture 2" descr="http://specialneedsindia.com/wp-content/uploads/2013/10/mentally-retard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0417" y="1522592"/>
            <a:ext cx="3691799" cy="2773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81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edge">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 calcmode="lin" valueType="num">
                                      <p:cBhvr>
                                        <p:cTn id="12" dur="1000" fill="hold"/>
                                        <p:tgtEl>
                                          <p:spTgt spid="1536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536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536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536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5363">
                                            <p:txEl>
                                              <p:pRg st="1" end="1"/>
                                            </p:txEl>
                                          </p:spTgt>
                                        </p:tgtEl>
                                        <p:attrNameLst>
                                          <p:attrName>style.visibility</p:attrName>
                                        </p:attrNameLst>
                                      </p:cBhvr>
                                      <p:to>
                                        <p:strVal val="visible"/>
                                      </p:to>
                                    </p:set>
                                    <p:anim calcmode="lin" valueType="num">
                                      <p:cBhvr>
                                        <p:cTn id="20" dur="1000" fill="hold"/>
                                        <p:tgtEl>
                                          <p:spTgt spid="15363">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15363">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15363">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1536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5363">
                                            <p:txEl>
                                              <p:pRg st="2" end="2"/>
                                            </p:txEl>
                                          </p:spTgt>
                                        </p:tgtEl>
                                        <p:attrNameLst>
                                          <p:attrName>style.visibility</p:attrName>
                                        </p:attrNameLst>
                                      </p:cBhvr>
                                      <p:to>
                                        <p:strVal val="visible"/>
                                      </p:to>
                                    </p:set>
                                    <p:anim calcmode="lin" valueType="num">
                                      <p:cBhvr>
                                        <p:cTn id="28" dur="1000" fill="hold"/>
                                        <p:tgtEl>
                                          <p:spTgt spid="1536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1536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1536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1536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ntr" presetSubtype="0" fill="hold" grpId="0" nodeType="clickEffect">
                                  <p:stCondLst>
                                    <p:cond delay="0"/>
                                  </p:stCondLst>
                                  <p:childTnLst>
                                    <p:set>
                                      <p:cBhvr>
                                        <p:cTn id="35" dur="1" fill="hold">
                                          <p:stCondLst>
                                            <p:cond delay="0"/>
                                          </p:stCondLst>
                                        </p:cTn>
                                        <p:tgtEl>
                                          <p:spTgt spid="15363">
                                            <p:txEl>
                                              <p:pRg st="3" end="3"/>
                                            </p:txEl>
                                          </p:spTgt>
                                        </p:tgtEl>
                                        <p:attrNameLst>
                                          <p:attrName>style.visibility</p:attrName>
                                        </p:attrNameLst>
                                      </p:cBhvr>
                                      <p:to>
                                        <p:strVal val="visible"/>
                                      </p:to>
                                    </p:set>
                                    <p:anim calcmode="lin" valueType="num">
                                      <p:cBhvr>
                                        <p:cTn id="36" dur="1000" fill="hold"/>
                                        <p:tgtEl>
                                          <p:spTgt spid="1536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1536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1536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1536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15363">
                                            <p:txEl>
                                              <p:pRg st="4" end="4"/>
                                            </p:txEl>
                                          </p:spTgt>
                                        </p:tgtEl>
                                        <p:attrNameLst>
                                          <p:attrName>style.visibility</p:attrName>
                                        </p:attrNameLst>
                                      </p:cBhvr>
                                      <p:to>
                                        <p:strVal val="visible"/>
                                      </p:to>
                                    </p:set>
                                    <p:anim calcmode="lin" valueType="num">
                                      <p:cBhvr>
                                        <p:cTn id="44" dur="1000" fill="hold"/>
                                        <p:tgtEl>
                                          <p:spTgt spid="15363">
                                            <p:txEl>
                                              <p:pRg st="4" end="4"/>
                                            </p:txEl>
                                          </p:spTgt>
                                        </p:tgtEl>
                                        <p:attrNameLst>
                                          <p:attrName>ppt_w</p:attrName>
                                        </p:attrNameLst>
                                      </p:cBhvr>
                                      <p:tavLst>
                                        <p:tav tm="0">
                                          <p:val>
                                            <p:fltVal val="0"/>
                                          </p:val>
                                        </p:tav>
                                        <p:tav tm="100000">
                                          <p:val>
                                            <p:strVal val="#ppt_w"/>
                                          </p:val>
                                        </p:tav>
                                      </p:tavLst>
                                    </p:anim>
                                    <p:anim calcmode="lin" valueType="num">
                                      <p:cBhvr>
                                        <p:cTn id="45" dur="1000" fill="hold"/>
                                        <p:tgtEl>
                                          <p:spTgt spid="15363">
                                            <p:txEl>
                                              <p:pRg st="4" end="4"/>
                                            </p:txEl>
                                          </p:spTgt>
                                        </p:tgtEl>
                                        <p:attrNameLst>
                                          <p:attrName>ppt_h</p:attrName>
                                        </p:attrNameLst>
                                      </p:cBhvr>
                                      <p:tavLst>
                                        <p:tav tm="0">
                                          <p:val>
                                            <p:fltVal val="0"/>
                                          </p:val>
                                        </p:tav>
                                        <p:tav tm="100000">
                                          <p:val>
                                            <p:strVal val="#ppt_h"/>
                                          </p:val>
                                        </p:tav>
                                      </p:tavLst>
                                    </p:anim>
                                    <p:anim calcmode="lin" valueType="num">
                                      <p:cBhvr>
                                        <p:cTn id="46" dur="1000" fill="hold"/>
                                        <p:tgtEl>
                                          <p:spTgt spid="15363">
                                            <p:txEl>
                                              <p:pRg st="4" end="4"/>
                                            </p:txEl>
                                          </p:spTgt>
                                        </p:tgtEl>
                                        <p:attrNameLst>
                                          <p:attrName>style.rotation</p:attrName>
                                        </p:attrNameLst>
                                      </p:cBhvr>
                                      <p:tavLst>
                                        <p:tav tm="0">
                                          <p:val>
                                            <p:fltVal val="90"/>
                                          </p:val>
                                        </p:tav>
                                        <p:tav tm="100000">
                                          <p:val>
                                            <p:fltVal val="0"/>
                                          </p:val>
                                        </p:tav>
                                      </p:tavLst>
                                    </p:anim>
                                    <p:animEffect transition="in" filter="fade">
                                      <p:cBhvr>
                                        <p:cTn id="47" dur="1000"/>
                                        <p:tgtEl>
                                          <p:spTgt spid="15363">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childTnLst>
                                    <p:set>
                                      <p:cBhvr>
                                        <p:cTn id="51" dur="1" fill="hold">
                                          <p:stCondLst>
                                            <p:cond delay="0"/>
                                          </p:stCondLst>
                                        </p:cTn>
                                        <p:tgtEl>
                                          <p:spTgt spid="15363">
                                            <p:txEl>
                                              <p:pRg st="5" end="5"/>
                                            </p:txEl>
                                          </p:spTgt>
                                        </p:tgtEl>
                                        <p:attrNameLst>
                                          <p:attrName>style.visibility</p:attrName>
                                        </p:attrNameLst>
                                      </p:cBhvr>
                                      <p:to>
                                        <p:strVal val="visible"/>
                                      </p:to>
                                    </p:set>
                                    <p:anim calcmode="lin" valueType="num">
                                      <p:cBhvr>
                                        <p:cTn id="52" dur="1000" fill="hold"/>
                                        <p:tgtEl>
                                          <p:spTgt spid="15363">
                                            <p:txEl>
                                              <p:pRg st="5" end="5"/>
                                            </p:txEl>
                                          </p:spTgt>
                                        </p:tgtEl>
                                        <p:attrNameLst>
                                          <p:attrName>ppt_w</p:attrName>
                                        </p:attrNameLst>
                                      </p:cBhvr>
                                      <p:tavLst>
                                        <p:tav tm="0">
                                          <p:val>
                                            <p:fltVal val="0"/>
                                          </p:val>
                                        </p:tav>
                                        <p:tav tm="100000">
                                          <p:val>
                                            <p:strVal val="#ppt_w"/>
                                          </p:val>
                                        </p:tav>
                                      </p:tavLst>
                                    </p:anim>
                                    <p:anim calcmode="lin" valueType="num">
                                      <p:cBhvr>
                                        <p:cTn id="53" dur="1000" fill="hold"/>
                                        <p:tgtEl>
                                          <p:spTgt spid="15363">
                                            <p:txEl>
                                              <p:pRg st="5" end="5"/>
                                            </p:txEl>
                                          </p:spTgt>
                                        </p:tgtEl>
                                        <p:attrNameLst>
                                          <p:attrName>ppt_h</p:attrName>
                                        </p:attrNameLst>
                                      </p:cBhvr>
                                      <p:tavLst>
                                        <p:tav tm="0">
                                          <p:val>
                                            <p:fltVal val="0"/>
                                          </p:val>
                                        </p:tav>
                                        <p:tav tm="100000">
                                          <p:val>
                                            <p:strVal val="#ppt_h"/>
                                          </p:val>
                                        </p:tav>
                                      </p:tavLst>
                                    </p:anim>
                                    <p:anim calcmode="lin" valueType="num">
                                      <p:cBhvr>
                                        <p:cTn id="54" dur="1000" fill="hold"/>
                                        <p:tgtEl>
                                          <p:spTgt spid="15363">
                                            <p:txEl>
                                              <p:pRg st="5" end="5"/>
                                            </p:txEl>
                                          </p:spTgt>
                                        </p:tgtEl>
                                        <p:attrNameLst>
                                          <p:attrName>style.rotation</p:attrName>
                                        </p:attrNameLst>
                                      </p:cBhvr>
                                      <p:tavLst>
                                        <p:tav tm="0">
                                          <p:val>
                                            <p:fltVal val="90"/>
                                          </p:val>
                                        </p:tav>
                                        <p:tav tm="100000">
                                          <p:val>
                                            <p:fltVal val="0"/>
                                          </p:val>
                                        </p:tav>
                                      </p:tavLst>
                                    </p:anim>
                                    <p:animEffect transition="in" filter="fade">
                                      <p:cBhvr>
                                        <p:cTn id="55" dur="1000"/>
                                        <p:tgtEl>
                                          <p:spTgt spid="153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Growth</a:t>
            </a:r>
          </a:p>
        </p:txBody>
      </p:sp>
      <p:sp>
        <p:nvSpPr>
          <p:cNvPr id="18435" name="Rectangle 3"/>
          <p:cNvSpPr>
            <a:spLocks noGrp="1" noChangeArrowheads="1"/>
          </p:cNvSpPr>
          <p:nvPr>
            <p:ph idx="1"/>
          </p:nvPr>
        </p:nvSpPr>
        <p:spPr>
          <a:xfrm>
            <a:off x="381000" y="1543000"/>
            <a:ext cx="5447938" cy="4781652"/>
          </a:xfrm>
        </p:spPr>
        <p:txBody>
          <a:bodyPr>
            <a:noAutofit/>
          </a:bodyPr>
          <a:lstStyle/>
          <a:p>
            <a:pPr eaLnBrk="1" hangingPunct="1"/>
            <a:r>
              <a:rPr lang="en-US" altLang="en-US" dirty="0">
                <a:solidFill>
                  <a:schemeClr val="accent5">
                    <a:lumMod val="60000"/>
                    <a:lumOff val="40000"/>
                  </a:schemeClr>
                </a:solidFill>
                <a:latin typeface="Arial Rounded MT Bold" panose="020F0704030504030204" pitchFamily="34" charset="0"/>
              </a:rPr>
              <a:t>BW, length and HC are less in DS </a:t>
            </a:r>
          </a:p>
          <a:p>
            <a:pPr eaLnBrk="1" hangingPunct="1"/>
            <a:r>
              <a:rPr lang="en-US" altLang="en-US" dirty="0">
                <a:solidFill>
                  <a:schemeClr val="accent5">
                    <a:lumMod val="60000"/>
                    <a:lumOff val="40000"/>
                  </a:schemeClr>
                </a:solidFill>
                <a:latin typeface="Arial Rounded MT Bold" panose="020F0704030504030204" pitchFamily="34" charset="0"/>
              </a:rPr>
              <a:t>Reduced growth rate</a:t>
            </a:r>
          </a:p>
          <a:p>
            <a:pPr eaLnBrk="1" hangingPunct="1"/>
            <a:r>
              <a:rPr lang="en-US" altLang="en-US" dirty="0">
                <a:solidFill>
                  <a:schemeClr val="accent5">
                    <a:lumMod val="60000"/>
                    <a:lumOff val="40000"/>
                  </a:schemeClr>
                </a:solidFill>
                <a:latin typeface="Arial Rounded MT Bold" panose="020F0704030504030204" pitchFamily="34" charset="0"/>
              </a:rPr>
              <a:t>Prevalence of obesity is greater in DS</a:t>
            </a:r>
          </a:p>
          <a:p>
            <a:pPr eaLnBrk="1" hangingPunct="1"/>
            <a:r>
              <a:rPr lang="en-US" altLang="en-US" dirty="0">
                <a:solidFill>
                  <a:schemeClr val="accent5">
                    <a:lumMod val="60000"/>
                    <a:lumOff val="40000"/>
                  </a:schemeClr>
                </a:solidFill>
                <a:latin typeface="Arial Rounded MT Bold" panose="020F0704030504030204" pitchFamily="34" charset="0"/>
              </a:rPr>
              <a:t>Weight is less than expected for length in infants with DS, and then increases disproportionally so that they are obese by age 3-4 yrs</a:t>
            </a:r>
          </a:p>
          <a:p>
            <a:pPr eaLnBrk="1" hangingPunct="1"/>
            <a:endParaRPr lang="en-US" altLang="en-US" dirty="0">
              <a:solidFill>
                <a:schemeClr val="accent5">
                  <a:lumMod val="60000"/>
                  <a:lumOff val="40000"/>
                </a:schemeClr>
              </a:solidFill>
              <a:latin typeface="Arial Rounded MT Bold" panose="020F0704030504030204" pitchFamily="34" charset="0"/>
            </a:endParaRP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50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circle(in)">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barn(inVertical)">
                                      <p:cBhvr>
                                        <p:cTn id="12" dur="500"/>
                                        <p:tgtEl>
                                          <p:spTgt spid="18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barn(inVertical)">
                                      <p:cBhvr>
                                        <p:cTn id="17" dur="500"/>
                                        <p:tgtEl>
                                          <p:spTgt spid="184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Effect transition="in" filter="barn(inVertical)">
                                      <p:cBhvr>
                                        <p:cTn id="22" dur="500"/>
                                        <p:tgtEl>
                                          <p:spTgt spid="184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Effect transition="in" filter="barn(inVertical)">
                                      <p:cBhvr>
                                        <p:cTn id="27"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eaLnBrk="1" hangingPunct="1"/>
            <a:r>
              <a:rPr lang="en-US" altLang="en-US" sz="5400" dirty="0">
                <a:solidFill>
                  <a:schemeClr val="accent6">
                    <a:lumMod val="75000"/>
                  </a:schemeClr>
                </a:solidFill>
                <a:latin typeface="Algerian" panose="04020705040A02060702" pitchFamily="82" charset="0"/>
              </a:rPr>
              <a:t>Eye problems</a:t>
            </a:r>
          </a:p>
        </p:txBody>
      </p:sp>
      <p:sp>
        <p:nvSpPr>
          <p:cNvPr id="18435" name="Rectangle 3"/>
          <p:cNvSpPr>
            <a:spLocks noGrp="1" noChangeArrowheads="1"/>
          </p:cNvSpPr>
          <p:nvPr>
            <p:ph idx="1"/>
          </p:nvPr>
        </p:nvSpPr>
        <p:spPr>
          <a:xfrm>
            <a:off x="191729" y="1690689"/>
            <a:ext cx="5904271" cy="4695364"/>
          </a:xfrm>
        </p:spPr>
        <p:txBody>
          <a:bodyPr>
            <a:normAutofit fontScale="77500" lnSpcReduction="20000"/>
          </a:bodyPr>
          <a:lstStyle/>
          <a:p>
            <a:pPr>
              <a:buNone/>
            </a:pPr>
            <a:r>
              <a:rPr lang="en-US" altLang="en-US" sz="3200" dirty="0">
                <a:latin typeface="Cooper Black" panose="0208090404030B020404" pitchFamily="18" charset="0"/>
              </a:rPr>
              <a:t> </a:t>
            </a:r>
            <a:r>
              <a:rPr lang="en-US" altLang="en-US" sz="4000" dirty="0">
                <a:solidFill>
                  <a:schemeClr val="accent5">
                    <a:lumMod val="60000"/>
                    <a:lumOff val="40000"/>
                  </a:schemeClr>
                </a:solidFill>
                <a:latin typeface="Arial Rounded MT Bold" panose="020F0704030504030204" pitchFamily="34" charset="0"/>
              </a:rPr>
              <a:t>Most common disorders are :</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Refractory error – 35 to 76 percent</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Strabismus – 25 to 57 percent </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Nystagmus – 18 to 22 percent</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Cataract occur in 5 % of newborns.</a:t>
            </a:r>
          </a:p>
          <a:p>
            <a:pPr marL="742950" indent="-742950">
              <a:buFont typeface="+mj-lt"/>
              <a:buAutoNum type="alphaLcParenR"/>
            </a:pPr>
            <a:r>
              <a:rPr lang="en-US" altLang="en-US" sz="4000" dirty="0">
                <a:solidFill>
                  <a:schemeClr val="accent5">
                    <a:lumMod val="60000"/>
                    <a:lumOff val="40000"/>
                  </a:schemeClr>
                </a:solidFill>
                <a:latin typeface="Arial Rounded MT Bold" panose="020F0704030504030204" pitchFamily="34" charset="0"/>
              </a:rPr>
              <a:t>  Frequency increases with age.</a:t>
            </a:r>
            <a:endParaRPr lang="en-US" altLang="en-US" dirty="0">
              <a:solidFill>
                <a:schemeClr val="accent6">
                  <a:lumMod val="75000"/>
                </a:schemeClr>
              </a:solidFill>
              <a:latin typeface="Arial Rounded MT Bold" panose="020F0704030504030204" pitchFamily="34" charset="0"/>
            </a:endParaRPr>
          </a:p>
        </p:txBody>
      </p:sp>
      <p:pic>
        <p:nvPicPr>
          <p:cNvPr id="4" name="Picture 4" descr="https://classconnection.s3.amazonaws.com/92/flashcards/1690092/jpeg/bbmapasset-8134624466837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95388"/>
            <a:ext cx="5715000" cy="4981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7320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fade">
                                      <p:cBhvr>
                                        <p:cTn id="12" dur="1000"/>
                                        <p:tgtEl>
                                          <p:spTgt spid="18435">
                                            <p:txEl>
                                              <p:pRg st="0" end="0"/>
                                            </p:txEl>
                                          </p:spTgt>
                                        </p:tgtEl>
                                      </p:cBhvr>
                                    </p:animEffect>
                                    <p:anim calcmode="lin" valueType="num">
                                      <p:cBhvr>
                                        <p:cTn id="13" dur="1000" fill="hold"/>
                                        <p:tgtEl>
                                          <p:spTgt spid="1843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4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435">
                                            <p:txEl>
                                              <p:pRg st="1" end="1"/>
                                            </p:txEl>
                                          </p:spTgt>
                                        </p:tgtEl>
                                        <p:attrNameLst>
                                          <p:attrName>style.visibility</p:attrName>
                                        </p:attrNameLst>
                                      </p:cBhvr>
                                      <p:to>
                                        <p:strVal val="visible"/>
                                      </p:to>
                                    </p:set>
                                    <p:animEffect transition="in" filter="fade">
                                      <p:cBhvr>
                                        <p:cTn id="19" dur="1000"/>
                                        <p:tgtEl>
                                          <p:spTgt spid="18435">
                                            <p:txEl>
                                              <p:pRg st="1" end="1"/>
                                            </p:txEl>
                                          </p:spTgt>
                                        </p:tgtEl>
                                      </p:cBhvr>
                                    </p:animEffect>
                                    <p:anim calcmode="lin" valueType="num">
                                      <p:cBhvr>
                                        <p:cTn id="20" dur="1000" fill="hold"/>
                                        <p:tgtEl>
                                          <p:spTgt spid="18435">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84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435">
                                            <p:txEl>
                                              <p:pRg st="2" end="2"/>
                                            </p:txEl>
                                          </p:spTgt>
                                        </p:tgtEl>
                                        <p:attrNameLst>
                                          <p:attrName>style.visibility</p:attrName>
                                        </p:attrNameLst>
                                      </p:cBhvr>
                                      <p:to>
                                        <p:strVal val="visible"/>
                                      </p:to>
                                    </p:set>
                                    <p:animEffect transition="in" filter="fade">
                                      <p:cBhvr>
                                        <p:cTn id="26" dur="1000"/>
                                        <p:tgtEl>
                                          <p:spTgt spid="18435">
                                            <p:txEl>
                                              <p:pRg st="2" end="2"/>
                                            </p:txEl>
                                          </p:spTgt>
                                        </p:tgtEl>
                                      </p:cBhvr>
                                    </p:animEffect>
                                    <p:anim calcmode="lin" valueType="num">
                                      <p:cBhvr>
                                        <p:cTn id="27" dur="1000" fill="hold"/>
                                        <p:tgtEl>
                                          <p:spTgt spid="18435">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843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8435">
                                            <p:txEl>
                                              <p:pRg st="3" end="3"/>
                                            </p:txEl>
                                          </p:spTgt>
                                        </p:tgtEl>
                                        <p:attrNameLst>
                                          <p:attrName>style.visibility</p:attrName>
                                        </p:attrNameLst>
                                      </p:cBhvr>
                                      <p:to>
                                        <p:strVal val="visible"/>
                                      </p:to>
                                    </p:set>
                                    <p:animEffect transition="in" filter="fade">
                                      <p:cBhvr>
                                        <p:cTn id="33" dur="1000"/>
                                        <p:tgtEl>
                                          <p:spTgt spid="18435">
                                            <p:txEl>
                                              <p:pRg st="3" end="3"/>
                                            </p:txEl>
                                          </p:spTgt>
                                        </p:tgtEl>
                                      </p:cBhvr>
                                    </p:animEffect>
                                    <p:anim calcmode="lin" valueType="num">
                                      <p:cBhvr>
                                        <p:cTn id="34" dur="1000" fill="hold"/>
                                        <p:tgtEl>
                                          <p:spTgt spid="18435">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1843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8435">
                                            <p:txEl>
                                              <p:pRg st="4" end="4"/>
                                            </p:txEl>
                                          </p:spTgt>
                                        </p:tgtEl>
                                        <p:attrNameLst>
                                          <p:attrName>style.visibility</p:attrName>
                                        </p:attrNameLst>
                                      </p:cBhvr>
                                      <p:to>
                                        <p:strVal val="visible"/>
                                      </p:to>
                                    </p:set>
                                    <p:animEffect transition="in" filter="fade">
                                      <p:cBhvr>
                                        <p:cTn id="40" dur="1000"/>
                                        <p:tgtEl>
                                          <p:spTgt spid="18435">
                                            <p:txEl>
                                              <p:pRg st="4" end="4"/>
                                            </p:txEl>
                                          </p:spTgt>
                                        </p:tgtEl>
                                      </p:cBhvr>
                                    </p:animEffect>
                                    <p:anim calcmode="lin" valueType="num">
                                      <p:cBhvr>
                                        <p:cTn id="41" dur="1000" fill="hold"/>
                                        <p:tgtEl>
                                          <p:spTgt spid="18435">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1843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8435">
                                            <p:txEl>
                                              <p:pRg st="5" end="5"/>
                                            </p:txEl>
                                          </p:spTgt>
                                        </p:tgtEl>
                                        <p:attrNameLst>
                                          <p:attrName>style.visibility</p:attrName>
                                        </p:attrNameLst>
                                      </p:cBhvr>
                                      <p:to>
                                        <p:strVal val="visible"/>
                                      </p:to>
                                    </p:set>
                                    <p:animEffect transition="in" filter="fade">
                                      <p:cBhvr>
                                        <p:cTn id="47" dur="1000"/>
                                        <p:tgtEl>
                                          <p:spTgt spid="18435">
                                            <p:txEl>
                                              <p:pRg st="5" end="5"/>
                                            </p:txEl>
                                          </p:spTgt>
                                        </p:tgtEl>
                                      </p:cBhvr>
                                    </p:animEffect>
                                    <p:anim calcmode="lin" valueType="num">
                                      <p:cBhvr>
                                        <p:cTn id="48" dur="1000" fill="hold"/>
                                        <p:tgtEl>
                                          <p:spTgt spid="18435">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1843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43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2916</TotalTime>
  <Words>2562</Words>
  <Application>Microsoft Office PowerPoint</Application>
  <PresentationFormat>Widescreen</PresentationFormat>
  <Paragraphs>324</Paragraphs>
  <Slides>34</Slides>
  <Notes>34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34</vt:i4>
      </vt:variant>
    </vt:vector>
  </HeadingPairs>
  <TitlesOfParts>
    <vt:vector size="54" baseType="lpstr">
      <vt:lpstr>Aharoni</vt:lpstr>
      <vt:lpstr>Algerian</vt:lpstr>
      <vt:lpstr>Andalus</vt:lpstr>
      <vt:lpstr>Arial</vt:lpstr>
      <vt:lpstr>Arial Black</vt:lpstr>
      <vt:lpstr>Arial Rounded MT Bold</vt:lpstr>
      <vt:lpstr>Broadway</vt:lpstr>
      <vt:lpstr>Calibri</vt:lpstr>
      <vt:lpstr>Calibri Light</vt:lpstr>
      <vt:lpstr>Calisto MT</vt:lpstr>
      <vt:lpstr>Candara</vt:lpstr>
      <vt:lpstr>Comic Sans MS</vt:lpstr>
      <vt:lpstr>Cooper Black</vt:lpstr>
      <vt:lpstr>Franklin Gothic Medium Cond</vt:lpstr>
      <vt:lpstr>Rockwell Condensed</vt:lpstr>
      <vt:lpstr>Script MT Bold</vt:lpstr>
      <vt:lpstr>Snap ITC</vt:lpstr>
      <vt:lpstr>Times New Roman</vt:lpstr>
      <vt:lpstr>Wingdings</vt:lpstr>
      <vt:lpstr>Office Theme</vt:lpstr>
      <vt:lpstr>PowerPoint Presentation</vt:lpstr>
      <vt:lpstr>DOWN SYNDROME Objectives</vt:lpstr>
      <vt:lpstr>PowerPoint Presentation</vt:lpstr>
      <vt:lpstr>PowerPoint Presentation</vt:lpstr>
      <vt:lpstr>PowerPoint Presentation</vt:lpstr>
      <vt:lpstr>Clinical symptoms  of Down syndrome</vt:lpstr>
      <vt:lpstr>Mental Retardation</vt:lpstr>
      <vt:lpstr>Growth</vt:lpstr>
      <vt:lpstr>Eye problems</vt:lpstr>
      <vt:lpstr>Hearing loss</vt:lpstr>
      <vt:lpstr>Hematologic disorders</vt:lpstr>
      <vt:lpstr>Endocrine disorder</vt:lpstr>
      <vt:lpstr>Reproduction</vt:lpstr>
      <vt:lpstr>Atlantoaxial instability</vt:lpstr>
      <vt:lpstr>Facial and mouth problems</vt:lpstr>
      <vt:lpstr>PowerPoint Presentation</vt:lpstr>
      <vt:lpstr>PowerPoint Presentation</vt:lpstr>
      <vt:lpstr>PowerPoint Presentation</vt:lpstr>
      <vt:lpstr>PowerPoint Presentation</vt:lpstr>
      <vt:lpstr>PowerPoint Presentation</vt:lpstr>
      <vt:lpstr>Genetics</vt:lpstr>
      <vt:lpstr>PowerPoint Presentation</vt:lpstr>
      <vt:lpstr>PowerPoint Presentation</vt:lpstr>
      <vt:lpstr> Laboratory Diagnosis of Down Syndrome</vt:lpstr>
      <vt:lpstr>PowerPoint Presentation</vt:lpstr>
      <vt:lpstr>PowerPoint Presentation</vt:lpstr>
      <vt:lpstr>PowerPoint Presentation</vt:lpstr>
      <vt:lpstr>PowerPoint Presentation</vt:lpstr>
      <vt:lpstr>Counseling</vt:lpstr>
      <vt:lpstr>Is There A Cure For Down Syndrome?</vt:lpstr>
      <vt:lpstr>Physiotherapy Management</vt:lpstr>
      <vt:lpstr>Treatment :improve patterns of posture and movement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HP1</dc:creator>
  <cp:lastModifiedBy>Raed Kanan</cp:lastModifiedBy>
  <cp:revision>198</cp:revision>
  <dcterms:created xsi:type="dcterms:W3CDTF">2015-04-15T05:36:43Z</dcterms:created>
  <dcterms:modified xsi:type="dcterms:W3CDTF">2018-07-14T10:02:50Z</dcterms:modified>
</cp:coreProperties>
</file>