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webextensions/webextension7.xml" ContentType="application/vnd.ms-office.webextension+xml"/>
  <Override PartName="/ppt/webextensions/webextension8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7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CC"/>
    <a:srgbClr val="3333CC"/>
    <a:srgbClr val="84ACB8"/>
    <a:srgbClr val="C3AA50"/>
    <a:srgbClr val="509C51"/>
    <a:srgbClr val="4B994C"/>
    <a:srgbClr val="55A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3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6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73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51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1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1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1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25263B-B52C-4B88-A115-A230EF2C211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0E07-0184-43DD-AC30-6FCADA28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5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2.wdp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EF1A31-7581-4CAF-B0CD-925C02A20C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69" y="1002052"/>
            <a:ext cx="6526696" cy="434094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ECA8038-C7FB-458F-B47B-EFB183D4FF5E}"/>
              </a:ext>
            </a:extLst>
          </p:cNvPr>
          <p:cNvSpPr/>
          <p:nvPr/>
        </p:nvSpPr>
        <p:spPr>
          <a:xfrm>
            <a:off x="4454577" y="4934058"/>
            <a:ext cx="3282846" cy="10493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صحتك تهمنا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A1B50-5C8F-47C4-87C6-D0CBDC2E9430}"/>
              </a:ext>
            </a:extLst>
          </p:cNvPr>
          <p:cNvSpPr/>
          <p:nvPr/>
        </p:nvSpPr>
        <p:spPr>
          <a:xfrm>
            <a:off x="4496276" y="4934058"/>
            <a:ext cx="3429144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مرض السكري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DDCBBF17-EF2E-42E0-A5D9-D6431B6ED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C4E45-8FFC-4A8C-9A18-C8F54DBC1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564" y="0"/>
            <a:ext cx="13037128" cy="74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0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"/>
                            </p:stCondLst>
                            <p:childTnLst>
                              <p:par>
                                <p:cTn id="24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9" grpId="2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A3AD-C394-4B9E-955F-6A36C22D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63" y="206477"/>
            <a:ext cx="10612182" cy="1066799"/>
          </a:xfrm>
        </p:spPr>
        <p:txBody>
          <a:bodyPr>
            <a:noAutofit/>
          </a:bodyPr>
          <a:lstStyle/>
          <a:p>
            <a:pPr algn="r"/>
            <a:r>
              <a:rPr lang="ar-SA" sz="8000" b="1" i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أسباب مرض السكري</a:t>
            </a:r>
            <a:r>
              <a:rPr lang="ar-SA" sz="7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7200" b="1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BE28-C5F3-4812-9F92-6E4E0431F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3" y="1415845"/>
            <a:ext cx="7211961" cy="523567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1. العوامل الوراثية لها دور فعال </a:t>
            </a:r>
            <a:r>
              <a:rPr lang="ar-SA" b="1" dirty="0" err="1">
                <a:solidFill>
                  <a:srgbClr val="FFFF00"/>
                </a:solidFill>
                <a:latin typeface="Arial" panose="020B0604020202020204" pitchFamily="34" charset="0"/>
              </a:rPr>
              <a:t>فى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الاصابة بمرض السكر ، وذلك بإصابة أحد أفراد الأسرة بمرض السكر.</a:t>
            </a:r>
          </a:p>
          <a:p>
            <a:pPr marL="0" indent="0" algn="just" rtl="1">
              <a:buNone/>
            </a:pP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2. السمنة المفرطة وتراكم الدهون </a:t>
            </a:r>
            <a:r>
              <a:rPr lang="ar-SA" b="1" dirty="0" err="1">
                <a:solidFill>
                  <a:srgbClr val="FFFF00"/>
                </a:solidFill>
                <a:latin typeface="Arial" panose="020B0604020202020204" pitchFamily="34" charset="0"/>
              </a:rPr>
              <a:t>فى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الجسم من أبرز أسباب الاصابة بمرض السكر حيث إنه يسبب تغيرات وظيفية </a:t>
            </a:r>
            <a:r>
              <a:rPr lang="ar-SA" b="1" dirty="0" err="1">
                <a:solidFill>
                  <a:srgbClr val="FFFF00"/>
                </a:solidFill>
                <a:latin typeface="Arial" panose="020B0604020202020204" pitchFamily="34" charset="0"/>
              </a:rPr>
              <a:t>فى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خلايا الجسم .</a:t>
            </a:r>
          </a:p>
          <a:p>
            <a:pPr marL="0" indent="0" algn="just" rtl="1">
              <a:buNone/>
            </a:pP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. 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عدم ممارسة التمارين الرياضية ، حيث انها تعمل على تعزيز صحة الجسم وحمايته من الامراض وضبط مستوى السكر </a:t>
            </a:r>
            <a:r>
              <a:rPr lang="ar-SA" b="1" dirty="0" err="1">
                <a:solidFill>
                  <a:srgbClr val="FFFF00"/>
                </a:solidFill>
                <a:latin typeface="Arial" panose="020B0604020202020204" pitchFamily="34" charset="0"/>
              </a:rPr>
              <a:t>فى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الجسم ومحاربة السمنة.</a:t>
            </a:r>
          </a:p>
          <a:p>
            <a:pPr marL="0" indent="0" algn="just" rtl="1">
              <a:buNone/>
            </a:pP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الافراط </a:t>
            </a:r>
            <a:r>
              <a:rPr lang="ar-SA" b="1" dirty="0" err="1">
                <a:solidFill>
                  <a:srgbClr val="FFFF00"/>
                </a:solidFill>
                <a:latin typeface="Arial" panose="020B0604020202020204" pitchFamily="34" charset="0"/>
              </a:rPr>
              <a:t>فى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تناول الاطعمة </a:t>
            </a:r>
            <a:r>
              <a:rPr lang="ar-SA" b="1" dirty="0" err="1">
                <a:solidFill>
                  <a:srgbClr val="FFFF00"/>
                </a:solidFill>
                <a:latin typeface="Arial" panose="020B0604020202020204" pitchFamily="34" charset="0"/>
              </a:rPr>
              <a:t>التى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تحتوى على نسبة عالية من الدهون الضارة وخصوصا الوجبات السريعة.</a:t>
            </a:r>
          </a:p>
          <a:p>
            <a:pPr marL="0" indent="0" algn="just" rtl="1">
              <a:buNone/>
            </a:pP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  .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تلف البنكرياس يسبب مشاكل صحية عديدة ومنها مرض السكر.</a:t>
            </a:r>
          </a:p>
          <a:p>
            <a:pPr marL="0" indent="0" algn="just" rtl="1">
              <a:buNone/>
            </a:pP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الضغط </a:t>
            </a:r>
            <a:r>
              <a:rPr lang="ar-SA" b="1" dirty="0" err="1">
                <a:solidFill>
                  <a:srgbClr val="FFFF00"/>
                </a:solidFill>
                <a:latin typeface="Arial" panose="020B0604020202020204" pitchFamily="34" charset="0"/>
              </a:rPr>
              <a:t>النفسى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ar-SA" b="1" dirty="0" err="1">
                <a:solidFill>
                  <a:srgbClr val="FFFF00"/>
                </a:solidFill>
                <a:latin typeface="Arial" panose="020B0604020202020204" pitchFamily="34" charset="0"/>
              </a:rPr>
              <a:t>والعصبى</a:t>
            </a:r>
            <a:r>
              <a:rPr lang="ar-SA" b="1" dirty="0">
                <a:solidFill>
                  <a:srgbClr val="FFFF00"/>
                </a:solidFill>
                <a:latin typeface="Arial" panose="020B0604020202020204" pitchFamily="34" charset="0"/>
              </a:rPr>
              <a:t> ، يزيد من فرص الاصابة بمرض السكر</a:t>
            </a:r>
            <a:r>
              <a:rPr lang="ar-SA" b="1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endParaRPr lang="en-US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1A854-AF9C-448C-889A-A1B7EE205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6" y="2094271"/>
            <a:ext cx="4004904" cy="38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7F23-1DB3-4798-8A0C-4810E739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502" y="182539"/>
            <a:ext cx="9905998" cy="989056"/>
          </a:xfrm>
        </p:spPr>
        <p:txBody>
          <a:bodyPr>
            <a:noAutofit/>
          </a:bodyPr>
          <a:lstStyle/>
          <a:p>
            <a:pPr algn="r"/>
            <a:r>
              <a:rPr lang="ar-SA" sz="6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مضاعفات مرض السكري </a:t>
            </a:r>
            <a:endParaRPr lang="en-US" sz="6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8E988E-8F4C-4462-B565-E08E5ABEC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24116"/>
            <a:ext cx="10465569" cy="539882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dirty="0">
                <a:solidFill>
                  <a:srgbClr val="FFFF00"/>
                </a:solidFill>
              </a:rPr>
              <a:t>1.  امراض في القلب .  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rgbClr val="FFFF00"/>
                </a:solidFill>
              </a:rPr>
              <a:t>2. ضرر في الاعصاب .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rgbClr val="FFFF00"/>
                </a:solidFill>
              </a:rPr>
              <a:t>3. ضرر في العينين.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rgbClr val="FFFF00"/>
                </a:solidFill>
              </a:rPr>
              <a:t>4. ضرر في القدمين . 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rgbClr val="FFFF00"/>
                </a:solidFill>
              </a:rPr>
              <a:t>5. اضرار في الجلد والفم .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rgbClr val="FFFF00"/>
                </a:solidFill>
              </a:rPr>
              <a:t>6. مشاكل في العظام والمفاصل .</a:t>
            </a:r>
          </a:p>
          <a:p>
            <a:pPr marL="0" indent="0" algn="r">
              <a:buNone/>
            </a:pPr>
            <a:r>
              <a:rPr lang="ar-SA" sz="3200" dirty="0">
                <a:solidFill>
                  <a:srgbClr val="FFFF00"/>
                </a:solidFill>
              </a:rPr>
              <a:t>7. ضرر في </a:t>
            </a:r>
            <a:r>
              <a:rPr lang="ar-SA" sz="3200" dirty="0" err="1">
                <a:solidFill>
                  <a:srgbClr val="FFFF00"/>
                </a:solidFill>
              </a:rPr>
              <a:t>الكيتلين</a:t>
            </a:r>
            <a:r>
              <a:rPr lang="ar-SA" sz="3200" dirty="0">
                <a:solidFill>
                  <a:srgbClr val="FFFF00"/>
                </a:solidFill>
              </a:rPr>
              <a:t> او اعتلال الكيلة 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46AB2-5BFD-4EC4-8365-7E5A3C8F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9" y="1221265"/>
            <a:ext cx="1918086" cy="1264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E8C4BD-32B6-450A-B51B-D8C31A97D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72" y="1269524"/>
            <a:ext cx="2085957" cy="1414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17A2FE-F9EE-47D0-8CD7-C5F51A6BD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19" y="2756103"/>
            <a:ext cx="2049434" cy="13701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4913B-F109-48B2-B739-08F9BBE79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307" y="2919470"/>
            <a:ext cx="2279156" cy="1370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585BB-6FF9-4420-8794-222060144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057" y="2485735"/>
            <a:ext cx="2355278" cy="1370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B7AB6D-1AED-4149-9ED7-C00C4ED65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345" y="4504191"/>
            <a:ext cx="2049434" cy="11540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B6D948-273D-4BE7-9131-9C838114D9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678" y="4504191"/>
            <a:ext cx="2266639" cy="157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1B6D-9BE0-47D3-965B-1CF31C08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65" y="190815"/>
            <a:ext cx="10259091" cy="1166037"/>
          </a:xfrm>
        </p:spPr>
        <p:txBody>
          <a:bodyPr>
            <a:normAutofit/>
          </a:bodyPr>
          <a:lstStyle/>
          <a:p>
            <a:pPr algn="r"/>
            <a:r>
              <a:rPr lang="ar-SA" sz="66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الوقاية من مرض السكري </a:t>
            </a:r>
            <a:endParaRPr lang="en-US" sz="66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19E5-82FF-4711-838D-188645D5A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78077"/>
            <a:ext cx="10082544" cy="5089108"/>
          </a:xfrm>
        </p:spPr>
        <p:txBody>
          <a:bodyPr/>
          <a:lstStyle/>
          <a:p>
            <a:pPr marL="342900" marR="276860" lvl="0" indent="-342900" algn="r" rtl="1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زيادة المشي وممارسة التمارين الرياضية.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276860" lvl="0" indent="-342900" algn="r" rtl="1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تغيير نمط التغذية الى نمط صحي يعتمد على الالياف والمعادن وخال من الدهون المشبعة.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276860" indent="-342900" algn="r" rtl="1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ar-SA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عدم الافراط في تناول المنّبهات والتدخين وشرب الكحوليات.</a:t>
            </a:r>
            <a:endParaRPr lang="en-US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0173C-61AE-48C2-A6E3-D786D068E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" y="3576483"/>
            <a:ext cx="3123893" cy="2698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7B877-CEF5-48DD-B2AF-FC757FF1A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05" y="3576483"/>
            <a:ext cx="3105150" cy="2698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5C28AF-32D1-4A5B-982B-24817F784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41" y="3576483"/>
            <a:ext cx="3484232" cy="26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491D-356C-4433-A706-7C2E5DF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82921"/>
            <a:ext cx="9905998" cy="2177846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ما هو فحص السكري التراكمي     </a:t>
            </a:r>
            <a:br>
              <a:rPr lang="ar-SA" dirty="0">
                <a:solidFill>
                  <a:srgbClr val="FF0000"/>
                </a:solidFill>
              </a:rPr>
            </a:br>
            <a:br>
              <a:rPr lang="ar-SA" dirty="0"/>
            </a:br>
            <a:r>
              <a:rPr lang="ar-SA" dirty="0"/>
              <a:t> </a:t>
            </a:r>
            <a:r>
              <a:rPr lang="ar-SA" dirty="0">
                <a:solidFill>
                  <a:srgbClr val="FFFF00"/>
                </a:solidFill>
              </a:rPr>
              <a:t>هو فحص </a:t>
            </a:r>
            <a:r>
              <a:rPr lang="en-US" dirty="0">
                <a:solidFill>
                  <a:srgbClr val="FFFF00"/>
                </a:solidFill>
              </a:rPr>
              <a:t>HbA1c </a:t>
            </a:r>
            <a:r>
              <a:rPr lang="ar-SA" dirty="0">
                <a:solidFill>
                  <a:srgbClr val="FFFF00"/>
                </a:solidFill>
              </a:rPr>
              <a:t>ويتم من خلاله الحصول على صورة شاملة لمستويات السكر بالدم خلال 3 أشهر سابقة</a:t>
            </a:r>
            <a:r>
              <a:rPr lang="ar-SA" dirty="0"/>
              <a:t>.</a:t>
            </a:r>
            <a:br>
              <a:rPr lang="ar-SA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71A27-CB5B-4932-A089-BBD1651E2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18" y="3429000"/>
            <a:ext cx="7871564" cy="3245209"/>
          </a:xfrm>
        </p:spPr>
      </p:pic>
    </p:spTree>
    <p:extLst>
      <p:ext uri="{BB962C8B-B14F-4D97-AF65-F5344CB8AC3E}">
        <p14:creationId xmlns:p14="http://schemas.microsoft.com/office/powerpoint/2010/main" val="19544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05331-FAB3-427D-A415-F74F2DD0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540772"/>
            <a:ext cx="11706843" cy="4950543"/>
          </a:xfrm>
        </p:spPr>
        <p:txBody>
          <a:bodyPr/>
          <a:lstStyle/>
          <a:p>
            <a:pPr marL="0" indent="0" algn="r">
              <a:buNone/>
            </a:pPr>
            <a:r>
              <a:rPr lang="ar-SA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الفحوصات المخبرية اللازمة لتشخيص مرض السكري: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r>
              <a:rPr lang="ar-SA" b="1" dirty="0">
                <a:solidFill>
                  <a:srgbClr val="FFFF00"/>
                </a:solidFill>
              </a:rPr>
              <a:t>1</a:t>
            </a:r>
            <a:r>
              <a:rPr lang="ar-SA" sz="2800" b="1" dirty="0">
                <a:solidFill>
                  <a:srgbClr val="FFFF00"/>
                </a:solidFill>
              </a:rPr>
              <a:t>. </a:t>
            </a:r>
            <a:r>
              <a:rPr lang="ar-SA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فحص السكر الصائم او العشوائي  (</a:t>
            </a:r>
            <a:r>
              <a:rPr lang="ar-SA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سحب العينة يكون بعد الصيام 10 ساعات او في أي وقت خلال اليوم) 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ar-SA" sz="2800" dirty="0">
                <a:solidFill>
                  <a:srgbClr val="FFFF00"/>
                </a:solidFill>
              </a:rPr>
              <a:t>2.</a:t>
            </a:r>
            <a:r>
              <a:rPr lang="ar-JO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فحص تحمَل سكر الجلوكوز</a:t>
            </a:r>
            <a:r>
              <a:rPr lang="ar-SA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ar-SA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يتم سحب العينة على فترات (خلال 3 ساعات قبل وبعد تناول محلول من سكر الجلوكوز)</a:t>
            </a:r>
          </a:p>
          <a:p>
            <a:pPr marL="0" indent="0" algn="r">
              <a:buNone/>
            </a:pPr>
            <a:r>
              <a:rPr lang="ar-SA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ar-JO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فحص السكر التراكمي</a:t>
            </a:r>
            <a:r>
              <a:rPr lang="ar-SA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ar-SA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فحص السكري التراكمي لثلاثة شهور ماضية )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CDE77E-4BD5-4762-9E56-CA7D69529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84" y="4184853"/>
            <a:ext cx="4072096" cy="26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BA564-E744-4DF7-89FE-4A2C9B45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192" y="-33623"/>
            <a:ext cx="12262384" cy="6925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6BD4B-6ADE-483C-BF77-F1CEECA38E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317">
            <a:off x="6479089" y="2501638"/>
            <a:ext cx="1269638" cy="820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772D3C-09FA-4D7D-B977-C05EE0171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710"/>
            <a:ext cx="12087844" cy="1143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D995F-A67A-445E-9DEF-7047D2EEE7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77" y="3642849"/>
            <a:ext cx="1702602" cy="34196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A4D0121-788A-453A-BBB8-B114EDC5F60A}"/>
              </a:ext>
            </a:extLst>
          </p:cNvPr>
          <p:cNvGrpSpPr/>
          <p:nvPr/>
        </p:nvGrpSpPr>
        <p:grpSpPr>
          <a:xfrm flipH="1">
            <a:off x="-97601" y="4342303"/>
            <a:ext cx="1194839" cy="2430582"/>
            <a:chOff x="7043736" y="1413530"/>
            <a:chExt cx="1895475" cy="35303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84E3C2-D78D-4708-8DC3-F6F842BB9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3736" y="2000683"/>
              <a:ext cx="1895475" cy="29432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AB2DD0-B6EE-402D-B5DF-EDC6CF9D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807567"/>
                </a:clrFrom>
                <a:clrTo>
                  <a:srgbClr val="80756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878" y="1413530"/>
              <a:ext cx="789786" cy="88649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9E4087-7870-4454-984F-DA33D6795F90}"/>
              </a:ext>
            </a:extLst>
          </p:cNvPr>
          <p:cNvGrpSpPr/>
          <p:nvPr/>
        </p:nvGrpSpPr>
        <p:grpSpPr>
          <a:xfrm flipH="1">
            <a:off x="6092946" y="4397166"/>
            <a:ext cx="1194839" cy="2430582"/>
            <a:chOff x="7043736" y="1413530"/>
            <a:chExt cx="1895475" cy="35303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EDA2436-E6BA-4159-8494-7F2FB8957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43736" y="2000683"/>
              <a:ext cx="1895475" cy="29432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686C40-FE24-4CAD-8969-4094EB811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807567"/>
                </a:clrFrom>
                <a:clrTo>
                  <a:srgbClr val="80756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878" y="1413530"/>
              <a:ext cx="789786" cy="88649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48F791E-6BD8-470F-8B76-3E848F7176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44" y="3583716"/>
            <a:ext cx="1702602" cy="296074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A96C79-1B6E-4EB6-B685-DE13C6E5458D}"/>
              </a:ext>
            </a:extLst>
          </p:cNvPr>
          <p:cNvGraphicFramePr>
            <a:graphicFrameLocks noGrp="1"/>
          </p:cNvGraphicFramePr>
          <p:nvPr/>
        </p:nvGraphicFramePr>
        <p:xfrm>
          <a:off x="9528313" y="46527"/>
          <a:ext cx="2663687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687">
                  <a:extLst>
                    <a:ext uri="{9D8B030D-6E8A-4147-A177-3AD203B41FA5}">
                      <a16:colId xmlns:a16="http://schemas.microsoft.com/office/drawing/2014/main" val="2398485643"/>
                    </a:ext>
                  </a:extLst>
                </a:gridCol>
              </a:tblGrid>
              <a:tr h="4127908">
                <a:tc>
                  <a:txBody>
                    <a:bodyPr/>
                    <a:lstStyle/>
                    <a:p>
                      <a:pPr algn="ctr"/>
                      <a:r>
                        <a:rPr lang="ar-SA" sz="28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مختبرات الكنعان(بيوجين)</a:t>
                      </a:r>
                    </a:p>
                    <a:p>
                      <a:pPr algn="ctr"/>
                      <a:endParaRPr lang="ar-SA" sz="2800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ar-SA" sz="28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العنوان:</a:t>
                      </a:r>
                    </a:p>
                    <a:p>
                      <a:pPr algn="ctr"/>
                      <a:endParaRPr lang="ar-SA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  <a:p>
                      <a:pPr algn="ctr"/>
                      <a:r>
                        <a:rPr lang="ar-SA" sz="24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89 شارع وصفي التل (الجاردنز)</a:t>
                      </a:r>
                    </a:p>
                    <a:p>
                      <a:pPr algn="ctr"/>
                      <a:endParaRPr lang="ar-SA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  <a:p>
                      <a:pPr algn="ctr"/>
                      <a:r>
                        <a:rPr lang="ar-SA" sz="32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موبايل:</a:t>
                      </a:r>
                      <a:r>
                        <a:rPr lang="ar-SA" sz="32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</a:t>
                      </a:r>
                      <a:endParaRPr lang="ar-SA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  <a:p>
                      <a:pPr algn="ctr"/>
                      <a:r>
                        <a:rPr lang="ar-SA" sz="2400" b="1" cap="none" spc="0" dirty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0775557117</a:t>
                      </a:r>
                    </a:p>
                    <a:p>
                      <a:pPr algn="ctr"/>
                      <a:endParaRPr lang="en-US" b="1" cap="none" spc="0" dirty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424880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D34595E-80F6-47E7-99F6-4F46F7D36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7195">
        <p:circle/>
      </p:transition>
    </mc:Choice>
    <mc:Fallback xmlns="">
      <p:transition spd="slow" advTm="1719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10000" decel="9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51445 0.0081 " pathEditMode="relative" rAng="0" ptsTypes="AA">
                                      <p:cBhvr>
                                        <p:cTn id="8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6" y="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-0.0845 L 0.37331 -0.05325 " pathEditMode="fixed" rAng="0" ptsTypes="AA">
                                      <p:cBhvr>
                                        <p:cTn id="10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74" y="15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3578A73-84C3-4495-9299-8BC80BA6C0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EFE4"/>
              </a:clrFrom>
              <a:clrTo>
                <a:srgbClr val="F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29" y="4317115"/>
            <a:ext cx="2880986" cy="2160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591B3C-FC3A-4B0E-A39D-F838BE963F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EFE4"/>
              </a:clrFrom>
              <a:clrTo>
                <a:srgbClr val="F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6000" y="4317115"/>
            <a:ext cx="2880000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6CE63B-74B9-48CC-8F25-D46B5C8971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EFE4"/>
              </a:clrFrom>
              <a:clrTo>
                <a:srgbClr val="F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39" y="4317115"/>
            <a:ext cx="2880000" cy="2160000"/>
          </a:xfrm>
          <a:prstGeom prst="rect">
            <a:avLst/>
          </a:prstGeom>
        </p:spPr>
      </p:pic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06FD479D-AF11-4604-93B3-00E69B355924}"/>
              </a:ext>
            </a:extLst>
          </p:cNvPr>
          <p:cNvSpPr/>
          <p:nvPr/>
        </p:nvSpPr>
        <p:spPr>
          <a:xfrm>
            <a:off x="8220261" y="375782"/>
            <a:ext cx="2881497" cy="97702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accent2">
                    <a:lumMod val="75000"/>
                  </a:schemeClr>
                </a:solidFill>
              </a:rPr>
              <a:t>هل تعاني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880F0A28-B62F-456B-8860-52E207DC6338}"/>
              </a:ext>
            </a:extLst>
          </p:cNvPr>
          <p:cNvSpPr/>
          <p:nvPr/>
        </p:nvSpPr>
        <p:spPr>
          <a:xfrm>
            <a:off x="4273461" y="375780"/>
            <a:ext cx="2881497" cy="97702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من تعب أو خمول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4940FD7-9D9F-4AF0-8399-A37F6EC9F3B3}"/>
              </a:ext>
            </a:extLst>
          </p:cNvPr>
          <p:cNvSpPr/>
          <p:nvPr/>
        </p:nvSpPr>
        <p:spPr>
          <a:xfrm>
            <a:off x="502028" y="375779"/>
            <a:ext cx="2881497" cy="977029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أو ارهاق و دوخة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3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137"/>
    </mc:Choice>
    <mc:Fallback xmlns="">
      <p:transition advTm="26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75E-6 2.96296E-6 L 0.24024 -0.00023 " pathEditMode="relative" rAng="0" ptsTypes="AA">
                                      <p:cBhvr>
                                        <p:cTn id="6" dur="6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remove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04167E-6 4.44444E-6 L 0.72969 -0.01968 " pathEditMode="relative" rAng="0" ptsTypes="AA">
                                      <p:cBhvr>
                                        <p:cTn id="18" dur="10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-9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16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74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17400"/>
                                  </p:stCondLst>
                                  <p:iterate type="lt">
                                    <p:tmPct val="21795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6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325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325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325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4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73ACC26-76DD-4DD6-99E8-E04CCCEB869B}"/>
              </a:ext>
            </a:extLst>
          </p:cNvPr>
          <p:cNvGrpSpPr/>
          <p:nvPr/>
        </p:nvGrpSpPr>
        <p:grpSpPr>
          <a:xfrm>
            <a:off x="0" y="-1"/>
            <a:ext cx="12192000" cy="7142967"/>
            <a:chOff x="0" y="-1"/>
            <a:chExt cx="12192000" cy="71429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085B9B-17EF-4B1F-B10A-DAA318A57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1"/>
              <a:ext cx="12192000" cy="7142967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FAE2B0-7972-4F3A-A480-173F6F22F272}"/>
                </a:ext>
              </a:extLst>
            </p:cNvPr>
            <p:cNvSpPr/>
            <p:nvPr/>
          </p:nvSpPr>
          <p:spPr>
            <a:xfrm>
              <a:off x="0" y="6122095"/>
              <a:ext cx="12192000" cy="1020871"/>
            </a:xfrm>
            <a:prstGeom prst="rect">
              <a:avLst/>
            </a:prstGeom>
            <a:solidFill>
              <a:srgbClr val="84A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0BF1D8F-B529-440F-887D-8363B6072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2309" y="3073312"/>
            <a:ext cx="1543050" cy="33337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CE3DE9-A183-49EB-BBEC-72FF6C6E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43050" y="3073311"/>
            <a:ext cx="1543050" cy="3333750"/>
          </a:xfrm>
          <a:prstGeom prst="rect">
            <a:avLst/>
          </a:prstGeom>
        </p:spPr>
      </p:pic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E0F40D54-78A2-4315-B13E-E78BC4A198D9}"/>
              </a:ext>
            </a:extLst>
          </p:cNvPr>
          <p:cNvSpPr/>
          <p:nvPr/>
        </p:nvSpPr>
        <p:spPr>
          <a:xfrm>
            <a:off x="6964470" y="-1"/>
            <a:ext cx="3144034" cy="1891430"/>
          </a:xfrm>
          <a:prstGeom prst="wedgeEllipseCallout">
            <a:avLst>
              <a:gd name="adj1" fmla="val -99954"/>
              <a:gd name="adj2" fmla="val 995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هل تشعر بالعطش دائما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59">
        <p14:ripple/>
      </p:transition>
    </mc:Choice>
    <mc:Fallback xmlns="">
      <p:transition spd="slow" advTm="23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0787 L -1.01576 0.01922 " pathEditMode="fixed" rAng="0" ptsTypes="AA">
                                      <p:cBhvr>
                                        <p:cTn id="8" dur="10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0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13281 -0.0081 " pathEditMode="relative" rAng="0" ptsTypes="AA">
                                      <p:cBhvr>
                                        <p:cTn id="13" dur="10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1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38B711-B4C3-401C-9EFF-440812B2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4"/>
            <a:ext cx="12192000" cy="6884124"/>
          </a:xfrm>
          <a:prstGeom prst="rect">
            <a:avLst/>
          </a:prstGeom>
        </p:spPr>
      </p:pic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A65AF441-51F4-4362-9C9C-CA96E4C0D893}"/>
              </a:ext>
            </a:extLst>
          </p:cNvPr>
          <p:cNvSpPr/>
          <p:nvPr/>
        </p:nvSpPr>
        <p:spPr>
          <a:xfrm>
            <a:off x="0" y="250521"/>
            <a:ext cx="2655519" cy="2755725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دائما أشعر بالجوع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3">
        <p14:ripple/>
      </p:transition>
    </mc:Choice>
    <mc:Fallback xmlns="">
      <p:transition spd="slow" advTm="119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accel="31000" decel="40000" autoRev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uildings cartoon png">
            <a:extLst>
              <a:ext uri="{FF2B5EF4-FFF2-40B4-BE49-F238E27FC236}">
                <a16:creationId xmlns:a16="http://schemas.microsoft.com/office/drawing/2014/main" id="{ED097B7B-73B7-4982-85A1-41B158BE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ink to pee gif cartoon">
            <a:extLst>
              <a:ext uri="{FF2B5EF4-FFF2-40B4-BE49-F238E27FC236}">
                <a16:creationId xmlns:a16="http://schemas.microsoft.com/office/drawing/2014/main" id="{6BF470AC-A51C-4659-89B5-64BCD11E8E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D7C7A9"/>
              </a:clrFrom>
              <a:clrTo>
                <a:srgbClr val="D7C7A9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1" y="3380328"/>
            <a:ext cx="7904209" cy="39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ar: 7 Points 7">
            <a:extLst>
              <a:ext uri="{FF2B5EF4-FFF2-40B4-BE49-F238E27FC236}">
                <a16:creationId xmlns:a16="http://schemas.microsoft.com/office/drawing/2014/main" id="{92B48EDD-30DD-4DEA-81B5-75E782A4095A}"/>
              </a:ext>
            </a:extLst>
          </p:cNvPr>
          <p:cNvSpPr/>
          <p:nvPr/>
        </p:nvSpPr>
        <p:spPr>
          <a:xfrm>
            <a:off x="8401597" y="0"/>
            <a:ext cx="3272589" cy="2554101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هل تشعر برغبة بالتبول دائما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89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8">
        <p14:ripple/>
      </p:transition>
    </mc:Choice>
    <mc:Fallback xmlns="">
      <p:transition spd="slow" advTm="11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25 -2.96296E-6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1.11111E-6 L 2.70833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7.40741E-7 L 4.791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8" grpId="1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4D1D5F-E3F4-4F60-A83F-50C00DEEE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1781" cy="2369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578A73-84C3-4495-9299-8BC80BA6C0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EFE4"/>
              </a:clrFrom>
              <a:clrTo>
                <a:srgbClr val="F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605" y="1562123"/>
            <a:ext cx="1076005" cy="8070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591B3C-FC3A-4B0E-A39D-F838BE963F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EFE4"/>
              </a:clrFrom>
              <a:clrTo>
                <a:srgbClr val="F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650" y="1467436"/>
            <a:ext cx="1202253" cy="9016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6CE63B-74B9-48CC-8F25-D46B5C8971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EFE4"/>
              </a:clrFrom>
              <a:clrTo>
                <a:srgbClr val="FFEF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4" y="1481873"/>
            <a:ext cx="1183004" cy="8872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363A41-5C33-4119-8B20-FB81E1A31A21}"/>
              </a:ext>
            </a:extLst>
          </p:cNvPr>
          <p:cNvGrpSpPr/>
          <p:nvPr/>
        </p:nvGrpSpPr>
        <p:grpSpPr>
          <a:xfrm>
            <a:off x="1" y="3269673"/>
            <a:ext cx="4211780" cy="2886076"/>
            <a:chOff x="0" y="3269673"/>
            <a:chExt cx="4281889" cy="28860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E3C2B3-BA69-4FC2-85FD-E1475D638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" y="3269673"/>
              <a:ext cx="4281888" cy="288607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09DBAC-F12E-4705-9EF5-7A38873DE0AD}"/>
                </a:ext>
              </a:extLst>
            </p:cNvPr>
            <p:cNvSpPr/>
            <p:nvPr/>
          </p:nvSpPr>
          <p:spPr>
            <a:xfrm>
              <a:off x="0" y="5779818"/>
              <a:ext cx="4281888" cy="375931"/>
            </a:xfrm>
            <a:prstGeom prst="rect">
              <a:avLst/>
            </a:prstGeom>
            <a:solidFill>
              <a:srgbClr val="84A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8576F88-B33F-4907-A400-8AA1E9688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1102" y="4707756"/>
            <a:ext cx="670214" cy="14479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6F1A9E-A381-44FA-A8A6-EA155FA55C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3679" y="4707756"/>
            <a:ext cx="670214" cy="14479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B95578-9BB6-4394-95B5-50B4A73F6D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11" y="3325092"/>
            <a:ext cx="4281888" cy="2943298"/>
          </a:xfrm>
          <a:prstGeom prst="rect">
            <a:avLst/>
          </a:prstGeom>
        </p:spPr>
      </p:pic>
      <p:pic>
        <p:nvPicPr>
          <p:cNvPr id="22" name="Picture 6" descr="Image result for buildings cartoon png">
            <a:extLst>
              <a:ext uri="{FF2B5EF4-FFF2-40B4-BE49-F238E27FC236}">
                <a16:creationId xmlns:a16="http://schemas.microsoft.com/office/drawing/2014/main" id="{D2D77C44-C9B8-4163-B327-CD41842FA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11" y="-24939"/>
            <a:ext cx="4239487" cy="298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think to pee gif cartoon">
            <a:extLst>
              <a:ext uri="{FF2B5EF4-FFF2-40B4-BE49-F238E27FC236}">
                <a16:creationId xmlns:a16="http://schemas.microsoft.com/office/drawing/2014/main" id="{C02418BA-2879-487A-9789-82CA4C7801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D7C7A9"/>
              </a:clrFrom>
              <a:clrTo>
                <a:srgbClr val="D7C7A9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51" y="1467435"/>
            <a:ext cx="2947798" cy="16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ugar cubes">
            <a:extLst>
              <a:ext uri="{FF2B5EF4-FFF2-40B4-BE49-F238E27FC236}">
                <a16:creationId xmlns:a16="http://schemas.microsoft.com/office/drawing/2014/main" id="{389273FB-EA86-49B1-BECE-B6EF6DE0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84" y="1749922"/>
            <a:ext cx="3156123" cy="2781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64AFCD-8D93-4848-8224-49697E0579B8}"/>
              </a:ext>
            </a:extLst>
          </p:cNvPr>
          <p:cNvSpPr/>
          <p:nvPr/>
        </p:nvSpPr>
        <p:spPr>
          <a:xfrm>
            <a:off x="3209962" y="2768926"/>
            <a:ext cx="6262255" cy="8070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555766"/>
              </a:avLst>
            </a:prstTxWarp>
            <a:spAutoFit/>
          </a:bodyPr>
          <a:lstStyle/>
          <a:p>
            <a:pPr algn="ctr"/>
            <a:r>
              <a:rPr lang="ar-SA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أعراض مرض السكري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2308BD-3B21-4755-8C02-8C14A7559D02}"/>
              </a:ext>
            </a:extLst>
          </p:cNvPr>
          <p:cNvSpPr/>
          <p:nvPr/>
        </p:nvSpPr>
        <p:spPr>
          <a:xfrm>
            <a:off x="1742400" y="164738"/>
            <a:ext cx="1098751" cy="58304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الشعور بالتعب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7DCEF0-212F-49B7-B801-845814135D94}"/>
              </a:ext>
            </a:extLst>
          </p:cNvPr>
          <p:cNvSpPr/>
          <p:nvPr/>
        </p:nvSpPr>
        <p:spPr>
          <a:xfrm>
            <a:off x="8128376" y="81088"/>
            <a:ext cx="1209588" cy="5830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كثرة التبول</a:t>
            </a:r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BD0708-8417-4307-9C46-996528B735AF}"/>
              </a:ext>
            </a:extLst>
          </p:cNvPr>
          <p:cNvSpPr/>
          <p:nvPr/>
        </p:nvSpPr>
        <p:spPr>
          <a:xfrm>
            <a:off x="1235942" y="3437071"/>
            <a:ext cx="1728930" cy="84398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كثرة العطش</a:t>
            </a: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D55E37-8017-4CE5-9A43-567067DD5205}"/>
              </a:ext>
            </a:extLst>
          </p:cNvPr>
          <p:cNvSpPr/>
          <p:nvPr/>
        </p:nvSpPr>
        <p:spPr>
          <a:xfrm>
            <a:off x="7910110" y="3301196"/>
            <a:ext cx="1688623" cy="9325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كثرة الأكل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6137"/>
    </mc:Choice>
    <mc:Fallback xmlns="">
      <p:transition advTm="26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11081 -0.01065 " pathEditMode="relative" rAng="0" ptsTypes="AA">
                                      <p:cBhvr>
                                        <p:cTn id="8" dur="4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14987 -0.0037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3984 -1.11111E-6 " pathEditMode="relative" rAng="0" ptsTypes="AA">
                                      <p:cBhvr>
                                        <p:cTn id="14" dur="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-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2.22222E-6 L -0.35768 -0.00602 " pathEditMode="relative" rAng="0" ptsTypes="AA">
                                      <p:cBhvr>
                                        <p:cTn id="25" dur="10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6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28 0.00116 " pathEditMode="relative" rAng="0" ptsTypes="AA">
                                      <p:cBhvr>
                                        <p:cTn id="32" dur="7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31E8F5-475E-4702-924F-627061B98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2232"/>
            <a:ext cx="12191999" cy="702023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BB02060-15CD-435A-9F0A-698E74EC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406" y="516194"/>
            <a:ext cx="6872748" cy="56607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>
                <a:solidFill>
                  <a:srgbClr val="FF0000"/>
                </a:solidFill>
              </a:rPr>
              <a:t>مرض السكري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03A4-80FE-4DE0-8D48-7F1D5EED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2" y="176066"/>
            <a:ext cx="9905998" cy="1478570"/>
          </a:xfrm>
        </p:spPr>
        <p:txBody>
          <a:bodyPr>
            <a:normAutofit/>
          </a:bodyPr>
          <a:lstStyle/>
          <a:p>
            <a:pPr algn="r"/>
            <a:r>
              <a:rPr lang="ar-SA" sz="8000" b="1" i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هو داء السكري :</a:t>
            </a:r>
            <a:endParaRPr lang="en-US" sz="8000" b="1" i="1" u="sng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CE349-CCAC-4EBA-8C01-B06B49E6A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46" y="1489586"/>
            <a:ext cx="5815780" cy="5192348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ar-SA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داء السكري مرض مزمن يحدث عندما يعجز البنكرياس عن إنتاج الإنسولين بكمية كافية، أو عندما يعجز الجسم عن الاستخدام الفعال للإنسولين الذي ينتجه.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None/>
            </a:pPr>
            <a:r>
              <a:rPr lang="ar-SA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والإنسولين هو هرمون ينظّم مستوى السكر في الدم. ويُعد فرط سكر الدم أو ارتفاع مستوى السكر في الدم من الآثار الشائعة التي تحدث جرّاء عدم السيطرة على داء السكري</a:t>
            </a:r>
          </a:p>
          <a:p>
            <a:pPr marL="0" indent="0" algn="r">
              <a:buNone/>
            </a:pPr>
            <a:r>
              <a:rPr lang="ar-SA" sz="4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ويؤدي مع الوقت إلى حدوث أضرار وخيمة في العديد من أجهزة الجسم، ولاسيما الأعصاب والأوعية الدموية.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A2B0D-1302-49C9-84BD-029E781AF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0" y="1489586"/>
            <a:ext cx="5707626" cy="43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9740-6853-4850-A020-04C8C13F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93" y="0"/>
            <a:ext cx="9905998" cy="1478570"/>
          </a:xfrm>
        </p:spPr>
        <p:txBody>
          <a:bodyPr>
            <a:normAutofit/>
          </a:bodyPr>
          <a:lstStyle/>
          <a:p>
            <a:pPr algn="r"/>
            <a:r>
              <a:rPr lang="ar-SA" sz="80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اعراض داء السكري</a:t>
            </a:r>
            <a:r>
              <a:rPr lang="ar-SA" sz="72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endParaRPr lang="en-US" sz="7200" b="1" i="1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ACE5-0AAF-4252-8634-ADE50CD9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696" y="1268361"/>
            <a:ext cx="6622893" cy="5412658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زيادة العطش                                                                                   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كثرة التبوُّل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الجوع الشديد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فُقدان الوَزن غير المُبرَّر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الإرهاق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التهيُّج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تَغَيُّم الرؤية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القروح بطيئة الشفاء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الالتهابات المتكررة، مثل الالتهابات الجلدية أو الالتهابات المهبلية</a:t>
            </a:r>
          </a:p>
          <a:p>
            <a:pPr lvl="0" algn="r" rtl="1">
              <a:buFont typeface="Wingdings" panose="05000000000000000000" pitchFamily="2" charset="2"/>
              <a:buChar char="ü"/>
            </a:pP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وجود </a:t>
            </a:r>
            <a:r>
              <a:rPr lang="ar-SA" b="1" dirty="0" err="1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الكيتونات</a:t>
            </a: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 في البول (</a:t>
            </a:r>
            <a:r>
              <a:rPr lang="ar-SA" b="1" dirty="0" err="1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الكيتونات</a:t>
            </a:r>
            <a:r>
              <a:rPr lang="ar-SA" b="1" dirty="0">
                <a:solidFill>
                  <a:srgbClr val="FFFF00"/>
                </a:solidFill>
                <a:latin typeface="Arabic Typesetting" panose="03020402040406030203" pitchFamily="66" charset="-78"/>
                <a:cs typeface="+mj-cs"/>
              </a:rPr>
              <a:t> هي نتيجة ثانوية لانهيار العضلات والدهون التي تحدث عندما لا يكون هناك ما يكفي من الأنسولين المتاح)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CBE38-9503-4F5C-B1C0-899EA96E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9126"/>
          <a:stretch/>
        </p:blipFill>
        <p:spPr>
          <a:xfrm>
            <a:off x="226144" y="739285"/>
            <a:ext cx="5068528" cy="44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 advTm="2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webextensions/_rels/taskpanes.xml.rels><?xml version="1.0" encoding="UTF-8" standalone="yes"?>
<Relationships xmlns="http://schemas.openxmlformats.org/package/2006/relationships"><Relationship Id="rId8" Type="http://schemas.microsoft.com/office/2011/relationships/webextension" Target="webextension8.xml"/><Relationship Id="rId3" Type="http://schemas.microsoft.com/office/2011/relationships/webextension" Target="webextension3.xml"/><Relationship Id="rId7" Type="http://schemas.microsoft.com/office/2011/relationships/webextension" Target="webextension7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621" row="12">
    <wetp:webextensionref xmlns:r="http://schemas.openxmlformats.org/officeDocument/2006/relationships" r:id="rId1"/>
  </wetp:taskpane>
  <wetp:taskpane dockstate="right" visibility="0" width="350" row="8">
    <wetp:webextensionref xmlns:r="http://schemas.openxmlformats.org/officeDocument/2006/relationships" r:id="rId2"/>
  </wetp:taskpane>
  <wetp:taskpane dockstate="right" visibility="0" width="350" row="14">
    <wetp:webextensionref xmlns:r="http://schemas.openxmlformats.org/officeDocument/2006/relationships" r:id="rId3"/>
  </wetp:taskpane>
  <wetp:taskpane dockstate="right" visibility="0" width="350" row="7">
    <wetp:webextensionref xmlns:r="http://schemas.openxmlformats.org/officeDocument/2006/relationships" r:id="rId4"/>
  </wetp:taskpane>
  <wetp:taskpane dockstate="right" visibility="0" width="350" row="9">
    <wetp:webextensionref xmlns:r="http://schemas.openxmlformats.org/officeDocument/2006/relationships" r:id="rId5"/>
  </wetp:taskpane>
  <wetp:taskpane dockstate="right" visibility="0" width="350" row="10">
    <wetp:webextensionref xmlns:r="http://schemas.openxmlformats.org/officeDocument/2006/relationships" r:id="rId6"/>
  </wetp:taskpane>
  <wetp:taskpane dockstate="right" visibility="0" width="350" row="11">
    <wetp:webextensionref xmlns:r="http://schemas.openxmlformats.org/officeDocument/2006/relationships" r:id="rId7"/>
  </wetp:taskpane>
  <wetp:taskpane dockstate="right" visibility="0" width="350" row="13">
    <wetp:webextensionref xmlns:r="http://schemas.openxmlformats.org/officeDocument/2006/relationships" r:id="rId8"/>
  </wetp:taskpane>
</wetp:taskpanes>
</file>

<file path=ppt/webextensions/webextension1.xml><?xml version="1.0" encoding="utf-8"?>
<we:webextension xmlns:we="http://schemas.microsoft.com/office/webextensions/webextension/2010/11" id="{94980F49-06DC-4102-B89A-3287E685B9E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66D8223-9644-4EF3-8FED-F032FE9259A0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95E5DB3D-B54A-493F-B4B3-DD92F3AB45C8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9B890F6-A481-4825-9D6A-93B57B8BF471}">
  <we:reference id="wa104382001" version="1.0.0.7" store="en-US" storeType="OMEX"/>
  <we:alternateReferences>
    <we:reference id="wa104382001" version="1.0.0.7" store="WA104382001" storeType="OMEX"/>
  </we:alternateReferences>
  <we:properties>
    <we:property name="persist:root" value="&quot;{\&quot;powtoons\&quot;:\&quot;{\\\&quot;loading\\\&quot;:false}\&quot;}&quot;"/>
  </we:properties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13D6A147-FCF6-4AAC-8BFF-1845EAD8BFED}">
  <we:reference id="wa104380902" version="1.0.0.0" store="en-US" storeType="OMEX"/>
  <we:alternateReferences>
    <we:reference id="wa104380902" version="1.0.0.0" store="WA104380902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C21E3B7D-04A4-419C-8733-D36B015690F6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7.xml><?xml version="1.0" encoding="utf-8"?>
<we:webextension xmlns:we="http://schemas.microsoft.com/office/webextensions/webextension/2010/11" id="{A95C0CF7-4BC8-49EB-B930-3CCD513633B8}">
  <we:reference id="wa104380935" version="1.0.0.0" store="en-US" storeType="OMEX"/>
  <we:alternateReferences>
    <we:reference id="wa104380935" version="1.0.0.0" store="WA104380935" storeType="OMEX"/>
  </we:alternateReferences>
  <we:properties/>
  <we:bindings/>
  <we:snapshot xmlns:r="http://schemas.openxmlformats.org/officeDocument/2006/relationships"/>
</we:webextension>
</file>

<file path=ppt/webextensions/webextension8.xml><?xml version="1.0" encoding="utf-8"?>
<we:webextension xmlns:we="http://schemas.microsoft.com/office/webextensions/webextension/2010/11" id="{AF7043E8-6FBF-403C-9ECC-0C204850D23A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3170</TotalTime>
  <Words>487</Words>
  <Application>Microsoft Office PowerPoint</Application>
  <PresentationFormat>Widescreen</PresentationFormat>
  <Paragraphs>61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Arabic Typesetting</vt:lpstr>
      <vt:lpstr>Arial</vt:lpstr>
      <vt:lpstr>Calibri</vt:lpstr>
      <vt:lpstr>Cambria</vt:lpstr>
      <vt:lpstr>Century Gothic</vt:lpstr>
      <vt:lpstr>Symbol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 هو داء السكري :</vt:lpstr>
      <vt:lpstr>اعراض داء السكري:</vt:lpstr>
      <vt:lpstr>أسباب مرض السكري:</vt:lpstr>
      <vt:lpstr>مضاعفات مرض السكري </vt:lpstr>
      <vt:lpstr>الوقاية من مرض السكري </vt:lpstr>
      <vt:lpstr>      ما هو فحص السكري التراكمي        هو فحص HbA1c ويتم من خلاله الحصول على صورة شاملة لمستويات السكر بالدم خلال 3 أشهر سابقة.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Raed Kanan</dc:creator>
  <cp:lastModifiedBy>Raed Kanan</cp:lastModifiedBy>
  <cp:revision>76</cp:revision>
  <dcterms:created xsi:type="dcterms:W3CDTF">2020-02-18T07:15:14Z</dcterms:created>
  <dcterms:modified xsi:type="dcterms:W3CDTF">2020-09-12T07:49:15Z</dcterms:modified>
</cp:coreProperties>
</file>