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Lst>
  <p:notesMasterIdLst>
    <p:notesMasterId r:id="rId32"/>
  </p:notesMasterIdLst>
  <p:sldIdLst>
    <p:sldId id="258" r:id="rId2"/>
    <p:sldId id="256" r:id="rId3"/>
    <p:sldId id="257" r:id="rId4"/>
    <p:sldId id="259" r:id="rId5"/>
    <p:sldId id="260" r:id="rId6"/>
    <p:sldId id="263" r:id="rId7"/>
    <p:sldId id="261" r:id="rId8"/>
    <p:sldId id="262" r:id="rId9"/>
    <p:sldId id="264" r:id="rId10"/>
    <p:sldId id="265" r:id="rId11"/>
    <p:sldId id="266" r:id="rId12"/>
    <p:sldId id="269" r:id="rId13"/>
    <p:sldId id="270" r:id="rId14"/>
    <p:sldId id="271" r:id="rId15"/>
    <p:sldId id="316" r:id="rId16"/>
    <p:sldId id="272" r:id="rId17"/>
    <p:sldId id="273" r:id="rId18"/>
    <p:sldId id="267" r:id="rId19"/>
    <p:sldId id="274" r:id="rId20"/>
    <p:sldId id="315" r:id="rId21"/>
    <p:sldId id="275" r:id="rId22"/>
    <p:sldId id="276" r:id="rId23"/>
    <p:sldId id="277" r:id="rId24"/>
    <p:sldId id="311" r:id="rId25"/>
    <p:sldId id="313" r:id="rId26"/>
    <p:sldId id="278" r:id="rId27"/>
    <p:sldId id="317" r:id="rId28"/>
    <p:sldId id="318" r:id="rId29"/>
    <p:sldId id="319" r:id="rId30"/>
    <p:sldId id="30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ed Kanan" initials="RK" lastIdx="1" clrIdx="0">
    <p:extLst>
      <p:ext uri="{19B8F6BF-5375-455C-9EA6-DF929625EA0E}">
        <p15:presenceInfo xmlns:p15="http://schemas.microsoft.com/office/powerpoint/2012/main" userId="da509b7967338b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D4"/>
    <a:srgbClr val="D00000"/>
    <a:srgbClr val="F3DFD9"/>
    <a:srgbClr val="FACDC6"/>
    <a:srgbClr val="F1A39D"/>
    <a:srgbClr val="E8614A"/>
    <a:srgbClr val="EC4642"/>
    <a:srgbClr val="E99C8F"/>
    <a:srgbClr val="F9FAFF"/>
    <a:srgbClr val="52A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22" autoAdjust="0"/>
  </p:normalViewPr>
  <p:slideViewPr>
    <p:cSldViewPr snapToGrid="0">
      <p:cViewPr varScale="1">
        <p:scale>
          <a:sx n="77" d="100"/>
          <a:sy n="77" d="100"/>
        </p:scale>
        <p:origin x="10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5T08:50:42.49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9ECAA-0BF2-4CEF-BC3F-2EC5F61837A1}"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0BF48-7C10-47CB-AE57-29BCD7361E12}" type="slidenum">
              <a:rPr lang="en-US" smtClean="0"/>
              <a:t>‹#›</a:t>
            </a:fld>
            <a:endParaRPr lang="en-US"/>
          </a:p>
        </p:txBody>
      </p:sp>
    </p:spTree>
    <p:extLst>
      <p:ext uri="{BB962C8B-B14F-4D97-AF65-F5344CB8AC3E}">
        <p14:creationId xmlns:p14="http://schemas.microsoft.com/office/powerpoint/2010/main" val="87935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December 2019, there was a cluster of pneumonia cases in China. Investigations found that it was caused by a previously unknown virus, now named the 2019 Novel Coronavirus. In this video we'll take a quick look at what is currently known about the virus. Keep in mind this is a new virus, and what's known about the virus now might change in the future.</a:t>
            </a:r>
          </a:p>
          <a:p>
            <a:endParaRPr lang="en-US" dirty="0"/>
          </a:p>
          <a:p>
            <a:r>
              <a:rPr lang="en-US" dirty="0"/>
              <a:t>Coronaviruses are a large group of viruses; they consist of a core of genetic material surrounded by an envelope of proteins spikes. This gives it the appearance of a crown. Crown in Latin is called 'Corona' and that's how these viruses get their name. There are different types of coronaviruses that causes respiratory and sometimes gastrointestinal symptoms. Respiratory symptoms can range from the common cold to pneumonia and in most people the symptoms tend to be mild. However, there are some types of coronaviruses that can cause severe disease, these include SARS - Coronavirus, identified in China 2003, and MERS - Coronavirus, that was first identified in Saudi Arabia in 2012. The 2019 Coronavirus was first identified in China 2019.</a:t>
            </a:r>
          </a:p>
          <a:p>
            <a:endParaRPr lang="en-US" dirty="0"/>
          </a:p>
          <a:p>
            <a:r>
              <a:rPr lang="en-US" dirty="0"/>
              <a:t>It initially occurred in a group of people with pneumonia, who'd been associated with seafood and animal markets in Wuhan. The disease has since spread from the sick to others including family members and healthcare staff. There are many cases at present and has spread within China and other countries.</a:t>
            </a:r>
          </a:p>
          <a:p>
            <a:endParaRPr lang="en-US" dirty="0"/>
          </a:p>
          <a:p>
            <a:r>
              <a:rPr lang="en-US" dirty="0"/>
              <a:t>So, where did the virus come from? It's known that the coronaviruses circulate in a range of animals. Sometimes these viruses can make the jump from animals to humans. This is called a spillover and could be due to a range of factors, such as mutations in the virus or increased between humans and animals. For example, MERS from Camels and SARS from civet cats. The animal reservoir of the 2019 coronavirus is not known yet.</a:t>
            </a:r>
          </a:p>
          <a:p>
            <a:endParaRPr lang="en-US" dirty="0"/>
          </a:p>
          <a:p>
            <a:r>
              <a:rPr lang="en-US" dirty="0"/>
              <a:t>How is it transmitted? The exact dynamic of how the virus is transmitted is yet to be determined, in general respiratory is usually transmitted through droplets created when an infected person coughs or sneezes or through something that has been contaminated with the virus. People most at risk of infection from a novel coronavirus are those in close contact with animals, such as animal workers and those who are caring for people who are infected with the virus, such as family members or healthcare workers.</a:t>
            </a:r>
          </a:p>
          <a:p>
            <a:endParaRPr lang="en-US" dirty="0"/>
          </a:p>
          <a:p>
            <a:r>
              <a:rPr lang="en-US" dirty="0"/>
              <a:t>So. How does the disease present? (Symptoms) Well, from what is known so far there could be a number of symptoms ranging from mild to severe. There can be fever and respiratory symptoms such as cough and shortness of breath. In more severe cases there's been pneumonia, kidney failure and death. The mortality rate is not known yet. </a:t>
            </a:r>
          </a:p>
          <a:p>
            <a:endParaRPr lang="en-US" dirty="0"/>
          </a:p>
          <a:p>
            <a:r>
              <a:rPr lang="en-US" dirty="0"/>
              <a:t>How can we tell if someone is infected? (Diagnosis) The infection can be diagnosed with a test known as PCR or Polymerase Chain Reaction. This test identifies the virus based off its genetic fingerprint. There's currently no known medication for the virus and treatment is supportive care. There is currently no vaccine to protect from the virus. Treatments and vaccines are in development.</a:t>
            </a:r>
          </a:p>
          <a:p>
            <a:endParaRPr lang="en-US" dirty="0"/>
          </a:p>
          <a:p>
            <a:r>
              <a:rPr lang="en-US" dirty="0"/>
              <a:t>How do we prevent transmission of the virus? This new virus currently has a limited geographic spread, however there are a number of standard hygiene practices that have been recommended to protect against infection and further spread. These include covering your mouth and nose with a medical mask, tissue or flexed elbow. Avoid close contact with those who are unwell. The appropriate use of masks and personal protective equipment, especially in the health care setting, washing hands regularly with soap and water or alcohol-based hand rub. Actions that can be taken to prevent infection from an animal source include: Avoiding unnecessary contact with animals, washing hands after contact with animals or animal products and ensuring animal products are cooked thoroughly before they're consumed. It's important to stay home if you're feeling unwell, but if you have a fever, cough or difficulty of breathing seek medical care early and share your previous travel history with your health care provider.</a:t>
            </a:r>
          </a:p>
        </p:txBody>
      </p:sp>
      <p:sp>
        <p:nvSpPr>
          <p:cNvPr id="4" name="Slide Number Placeholder 3"/>
          <p:cNvSpPr>
            <a:spLocks noGrp="1"/>
          </p:cNvSpPr>
          <p:nvPr>
            <p:ph type="sldNum" sz="quarter" idx="5"/>
          </p:nvPr>
        </p:nvSpPr>
        <p:spPr/>
        <p:txBody>
          <a:bodyPr/>
          <a:lstStyle/>
          <a:p>
            <a:fld id="{6860BF48-7C10-47CB-AE57-29BCD7361E12}" type="slidenum">
              <a:rPr lang="en-US" smtClean="0"/>
              <a:t>2</a:t>
            </a:fld>
            <a:endParaRPr lang="en-US"/>
          </a:p>
        </p:txBody>
      </p:sp>
    </p:spTree>
    <p:extLst>
      <p:ext uri="{BB962C8B-B14F-4D97-AF65-F5344CB8AC3E}">
        <p14:creationId xmlns:p14="http://schemas.microsoft.com/office/powerpoint/2010/main" val="257267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87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6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69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339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876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1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151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073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41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28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fld id="{6860BF48-7C10-47CB-AE57-29BCD7361E12}" type="slidenum">
              <a:rPr lang="en-US" smtClean="0"/>
              <a:t>3</a:t>
            </a:fld>
            <a:endParaRPr lang="en-US"/>
          </a:p>
        </p:txBody>
      </p:sp>
    </p:spTree>
    <p:extLst>
      <p:ext uri="{BB962C8B-B14F-4D97-AF65-F5344CB8AC3E}">
        <p14:creationId xmlns:p14="http://schemas.microsoft.com/office/powerpoint/2010/main" val="921100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604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9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42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28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3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49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3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642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4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30</a:t>
            </a:fld>
            <a:endParaRPr lang="en-US"/>
          </a:p>
        </p:txBody>
      </p:sp>
    </p:spTree>
    <p:extLst>
      <p:ext uri="{BB962C8B-B14F-4D97-AF65-F5344CB8AC3E}">
        <p14:creationId xmlns:p14="http://schemas.microsoft.com/office/powerpoint/2010/main" val="369626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fld id="{6860BF48-7C10-47CB-AE57-29BCD7361E12}" type="slidenum">
              <a:rPr lang="en-US" smtClean="0"/>
              <a:t>4</a:t>
            </a:fld>
            <a:endParaRPr lang="en-US"/>
          </a:p>
        </p:txBody>
      </p:sp>
    </p:spTree>
    <p:extLst>
      <p:ext uri="{BB962C8B-B14F-4D97-AF65-F5344CB8AC3E}">
        <p14:creationId xmlns:p14="http://schemas.microsoft.com/office/powerpoint/2010/main" val="75986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fld id="{6860BF48-7C10-47CB-AE57-29BCD7361E12}" type="slidenum">
              <a:rPr lang="en-US" smtClean="0"/>
              <a:t>5</a:t>
            </a:fld>
            <a:endParaRPr lang="en-US"/>
          </a:p>
        </p:txBody>
      </p:sp>
    </p:spTree>
    <p:extLst>
      <p:ext uri="{BB962C8B-B14F-4D97-AF65-F5344CB8AC3E}">
        <p14:creationId xmlns:p14="http://schemas.microsoft.com/office/powerpoint/2010/main" val="301231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fld id="{6860BF48-7C10-47CB-AE57-29BCD7361E12}" type="slidenum">
              <a:rPr lang="en-US" smtClean="0"/>
              <a:t>6</a:t>
            </a:fld>
            <a:endParaRPr lang="en-US"/>
          </a:p>
        </p:txBody>
      </p:sp>
    </p:spTree>
    <p:extLst>
      <p:ext uri="{BB962C8B-B14F-4D97-AF65-F5344CB8AC3E}">
        <p14:creationId xmlns:p14="http://schemas.microsoft.com/office/powerpoint/2010/main" val="421532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fld id="{6860BF48-7C10-47CB-AE57-29BCD7361E12}" type="slidenum">
              <a:rPr lang="en-US" smtClean="0"/>
              <a:t>7</a:t>
            </a:fld>
            <a:endParaRPr lang="en-US"/>
          </a:p>
        </p:txBody>
      </p:sp>
    </p:spTree>
    <p:extLst>
      <p:ext uri="{BB962C8B-B14F-4D97-AF65-F5344CB8AC3E}">
        <p14:creationId xmlns:p14="http://schemas.microsoft.com/office/powerpoint/2010/main" val="92989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34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99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t>
            </a:r>
            <a:r>
              <a:rPr lang="en-US" dirty="0" err="1"/>
              <a:t>CoV</a:t>
            </a:r>
            <a:r>
              <a:rPr lang="en-US" dirty="0"/>
              <a:t>) are a family of viruses that cause sicknesses like the common cold, as well as more severe diseases, such as Middle East Respiratory Syndrome and Severe Acute Respiratory Syndrome. A novel coronavirus (</a:t>
            </a:r>
            <a:r>
              <a:rPr lang="en-US" dirty="0" err="1"/>
              <a:t>nCoV</a:t>
            </a:r>
            <a:r>
              <a:rPr lang="en-US" dirty="0"/>
              <a:t>) is a new strain – one that hasn’t previously been recognized in humans.</a:t>
            </a:r>
          </a:p>
          <a:p>
            <a:r>
              <a:rPr lang="en-US" dirty="0"/>
              <a:t>Coronaviruses cause diseases in mammals and birds. A zoonotic virus is one that is transmitted between animals and people. When a virus circulating in animal populations infects people, this is termed a “spillover event”.</a:t>
            </a:r>
          </a:p>
          <a:p>
            <a:r>
              <a:rPr lang="en-US" dirty="0"/>
              <a:t>How does CoVID-19 affect the body? The virus is fitted with protein spikes sticking out of the envelope that forms the surface and houses a core of genetic material. Any virus that enters your body looks for cells with compatible receptors – ones that allow it to invade the cell. Once they find the right cell, they enter and use the cell’s replication machinery to create copies of themselves. It is likely that COVID-19 uses the same receptor as SARS – found in both lungs and small intestines.</a:t>
            </a:r>
          </a:p>
          <a:p>
            <a:r>
              <a:rPr lang="en-US" dirty="0"/>
              <a:t>It is thought that CoVID-19 shares many similarities with SARS, which has three phases of attack: viral replication, hyper-reactivity of the immune system, and finally pulmonary destruction. Early on in infection, the coronavirus invades two types of cells in the lungs – mucus and cilia cells. Mucus keeps your lungs from drying out and protects them from pathogens. Cilia beat the mucus towards the exterior of your body, clearing debris – including viruses! – out of your lungs. Cilia cells were the preferred hosts of SARS-</a:t>
            </a:r>
            <a:r>
              <a:rPr lang="en-US" dirty="0" err="1"/>
              <a:t>CoV</a:t>
            </a:r>
            <a:r>
              <a:rPr lang="en-US" dirty="0"/>
              <a:t>, and are likely the preferred hosts of the new coronavirus. When these cells die, they slough off into your airways, filling them with debris and fluid. Symptoms include a fever, cough, and breathing difficulties. Many of those infected get pneumonia in both their lungs.</a:t>
            </a:r>
          </a:p>
          <a:p>
            <a:r>
              <a:rPr lang="en-US" dirty="0"/>
              <a:t>Enter the immune system. Immune cells recognize the virus and flood into the lungs. The lung tissue becomes inflamed. During normal immune function, the inflammatory process is highly regulated and is confined to infected areas. However, sometimes the immune system overreacts, and this results in damage to healthy tissue. More cells die and slough off into the lungs, further clogging them and worsening the pneumonia.</a:t>
            </a:r>
          </a:p>
          <a:p>
            <a:r>
              <a:rPr lang="en-US" dirty="0"/>
              <a:t>As damage to the lungs increases, stage three begins, potentially resulting in respiratory failure. Patients that reach this stage of infection can incur permanent lung damage or even die. We see the same lesions in the lungs of those infected by the novel coronavirus as those with SARS. SARS creates holes in the lungs, so they look honeycomb-like. This is probably due to the aforementioned over-reactive immune response, which affects tissue both infected and healthy and creates scars that stiffen the lungs. As such, some patients may require ventilators to aid breathing.</a:t>
            </a:r>
          </a:p>
          <a:p>
            <a:r>
              <a:rPr lang="en-US" dirty="0"/>
              <a:t>The inflammation also results in more permeable alveoli. This is the location of the thin interface of gas exchange, where your lungs replace carbon dioxide in your blood with fresh oxygen you just inhaled. Increased permeability causes fluid to leak into the lungs. This decreases the lungs’ ability to oxygenate blood, and in severe cases, floods them so that you become unable to breathe. Sometimes, this can be fatal.</a:t>
            </a:r>
          </a:p>
          <a:p>
            <a:r>
              <a:rPr lang="en-US" dirty="0"/>
              <a:t>The immune system’s over-reaction can also cause another kind of damage. Proteins called cytokines are the immune system’s alarm system, recruiting immune cells to the infection site. Over-production of cytokines can result in a cytokine storm, where there is large-scale inflammation in the body. Blood vessels become more permeable and fluid seeps out. This makes it difficult for blood and oxygen to reach the rest of the body and can result in multi-organ failure. This has happened in the most severe cases of CoVid-19. Although there are no specific treatments for coronaviruses, symptoms can be treated through supportive care. Also, vaccines are currently in development.</a:t>
            </a:r>
          </a:p>
          <a:p>
            <a:r>
              <a:rPr lang="en-US" dirty="0"/>
              <a:t>What can you do to protect yourself from CoVid-19? Basic protocol comes down to regular hand washing, avoiding close contact with anyone coughing or sneezing, avoiding unnecessary contact with animals, washing hands after contact with animals, thoroughly cooking meat and eggs prior to consumption, and covering your mouth and nose while coughing or sneezing. Respiratory viruses are typically transmitted via droplets in sneezes or coughs of those infected, so preventing their travel stops the spread of disease.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0BF48-7C10-47CB-AE57-29BCD7361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16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33922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117CD-2918-4FC1-926E-91D57DEBFC85}"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105046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396859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93198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248132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127163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2519961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2205494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127524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103438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117CD-2918-4FC1-926E-91D57DEBFC85}"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341751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3117CD-2918-4FC1-926E-91D57DEBFC85}"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32150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3117CD-2918-4FC1-926E-91D57DEBFC85}" type="datetimeFigureOut">
              <a:rPr lang="en-US" smtClean="0"/>
              <a:t>7/3/2020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325184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3117CD-2918-4FC1-926E-91D57DEBFC85}" type="datetimeFigureOut">
              <a:rPr lang="en-US" smtClean="0"/>
              <a:t>7/3/2020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51841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117CD-2918-4FC1-926E-91D57DEBFC85}" type="datetimeFigureOut">
              <a:rPr lang="en-US" smtClean="0"/>
              <a:t>7/3/2020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243766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117CD-2918-4FC1-926E-91D57DEBFC85}"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114190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117CD-2918-4FC1-926E-91D57DEBFC85}"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929A1-2A90-46EE-83D7-B9794613D5EA}" type="slidenum">
              <a:rPr lang="en-US" smtClean="0"/>
              <a:t>‹#›</a:t>
            </a:fld>
            <a:endParaRPr lang="en-US"/>
          </a:p>
        </p:txBody>
      </p:sp>
    </p:spTree>
    <p:extLst>
      <p:ext uri="{BB962C8B-B14F-4D97-AF65-F5344CB8AC3E}">
        <p14:creationId xmlns:p14="http://schemas.microsoft.com/office/powerpoint/2010/main" val="219300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13117CD-2918-4FC1-926E-91D57DEBFC85}" type="datetimeFigureOut">
              <a:rPr lang="en-US" smtClean="0"/>
              <a:t>7/3/2020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55929A1-2A90-46EE-83D7-B9794613D5EA}" type="slidenum">
              <a:rPr lang="en-US" smtClean="0"/>
              <a:t>‹#›</a:t>
            </a:fld>
            <a:endParaRPr lang="en-US"/>
          </a:p>
        </p:txBody>
      </p:sp>
    </p:spTree>
    <p:extLst>
      <p:ext uri="{BB962C8B-B14F-4D97-AF65-F5344CB8AC3E}">
        <p14:creationId xmlns:p14="http://schemas.microsoft.com/office/powerpoint/2010/main" val="237532444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gif"/><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csr/sars/clinical/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ncbi.nlm.nih.gov/books/NBK513241/" TargetMode="External"/><Relationship Id="rId4" Type="http://schemas.openxmlformats.org/officeDocument/2006/relationships/hyperlink" Target="https://www.cdc.gov/coronavirus/mers/clinical-features.html"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en/wrong-incorrect-delete-abort-295503/" TargetMode="External"/><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hyperlink" Target="https://pixabay.com/vectors/right-mark-check-tick-correct-305615/" TargetMode="External"/><Relationship Id="rId5" Type="http://schemas.openxmlformats.org/officeDocument/2006/relationships/image" Target="../media/image57.jpeg"/><Relationship Id="rId10" Type="http://schemas.microsoft.com/office/2007/relationships/hdphoto" Target="../media/hdphoto12.wdp"/><Relationship Id="rId4" Type="http://schemas.openxmlformats.org/officeDocument/2006/relationships/image" Target="../media/image56.jpe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jpeg"/><Relationship Id="rId7"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jpeg"/><Relationship Id="rId5" Type="http://schemas.openxmlformats.org/officeDocument/2006/relationships/image" Target="../media/image63.jp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2050" name="Picture 2" descr="Image result for animated coronavirus gif">
            <a:extLst>
              <a:ext uri="{FF2B5EF4-FFF2-40B4-BE49-F238E27FC236}">
                <a16:creationId xmlns:a16="http://schemas.microsoft.com/office/drawing/2014/main" id="{90EEE36B-3937-4A56-BE2E-99771D459B08}"/>
              </a:ext>
            </a:extLst>
          </p:cNvPr>
          <p:cNvPicPr>
            <a:picLocks noChangeAspect="1" noChangeArrowheads="1" noCrop="1"/>
          </p:cNvPicPr>
          <p:nvPr/>
        </p:nvPicPr>
        <p:blipFill>
          <a:blip r:embed="rId2">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067146" y="943327"/>
            <a:ext cx="5098472" cy="45919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11DB83-60E7-4ED1-AD2B-C81751383666}"/>
              </a:ext>
            </a:extLst>
          </p:cNvPr>
          <p:cNvSpPr>
            <a:spLocks noGrp="1"/>
          </p:cNvSpPr>
          <p:nvPr>
            <p:ph type="ctrTitle"/>
          </p:nvPr>
        </p:nvSpPr>
        <p:spPr>
          <a:xfrm>
            <a:off x="2029768" y="66620"/>
            <a:ext cx="9025247" cy="1196800"/>
          </a:xfrm>
          <a:ln>
            <a:solidFill>
              <a:schemeClr val="bg2">
                <a:lumMod val="50000"/>
              </a:schemeClr>
            </a:solidFill>
          </a:ln>
        </p:spPr>
        <p:txBody>
          <a:bodyPr>
            <a:normAutofit fontScale="90000"/>
          </a:bodyPr>
          <a:lstStyle/>
          <a:p>
            <a:r>
              <a:rPr lang="en-US" sz="4400" b="1" dirty="0">
                <a:ln w="28575">
                  <a:solidFill>
                    <a:schemeClr val="tx1">
                      <a:lumMod val="95000"/>
                      <a:lumOff val="5000"/>
                    </a:schemeClr>
                  </a:solidFill>
                </a:ln>
                <a:solidFill>
                  <a:schemeClr val="accent2">
                    <a:lumMod val="75000"/>
                  </a:schemeClr>
                </a:solidFill>
                <a:effectLst/>
              </a:rPr>
              <a:t>Biogen Laboratory Educational Series</a:t>
            </a:r>
          </a:p>
        </p:txBody>
      </p:sp>
      <p:pic>
        <p:nvPicPr>
          <p:cNvPr id="5" name="Picture 4">
            <a:extLst>
              <a:ext uri="{FF2B5EF4-FFF2-40B4-BE49-F238E27FC236}">
                <a16:creationId xmlns:a16="http://schemas.microsoft.com/office/drawing/2014/main" id="{31C15C68-B01A-4FFA-A6B3-DDFB0A90EC52}"/>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3427340" y="1263420"/>
            <a:ext cx="6734892" cy="3793989"/>
          </a:xfrm>
          <a:prstGeom prst="rect">
            <a:avLst/>
          </a:prstGeom>
        </p:spPr>
      </p:pic>
      <p:sp>
        <p:nvSpPr>
          <p:cNvPr id="4" name="Title 1">
            <a:extLst>
              <a:ext uri="{FF2B5EF4-FFF2-40B4-BE49-F238E27FC236}">
                <a16:creationId xmlns:a16="http://schemas.microsoft.com/office/drawing/2014/main" id="{1FA619A7-901D-4D35-B5BC-6DF0C1FC611C}"/>
              </a:ext>
            </a:extLst>
          </p:cNvPr>
          <p:cNvSpPr txBox="1">
            <a:spLocks/>
          </p:cNvSpPr>
          <p:nvPr/>
        </p:nvSpPr>
        <p:spPr>
          <a:xfrm>
            <a:off x="4959928" y="4671100"/>
            <a:ext cx="5098472" cy="1005305"/>
          </a:xfrm>
          <a:prstGeom prst="rect">
            <a:avLst/>
          </a:prstGeom>
          <a:ln>
            <a:solidFill>
              <a:schemeClr val="bg2">
                <a:lumMod val="50000"/>
              </a:schemeClr>
            </a:solidFill>
          </a:ln>
          <a:effectLst/>
        </p:spPr>
        <p:txBody>
          <a:bodyPr vert="horz" lIns="91440" tIns="45720" rIns="91440" bIns="45720" rtlCol="0" anchor="b">
            <a:normAutofit fontScale="975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err="1">
                <a:ln w="28575">
                  <a:solidFill>
                    <a:schemeClr val="tx1">
                      <a:lumMod val="95000"/>
                      <a:lumOff val="5000"/>
                    </a:schemeClr>
                  </a:solidFill>
                </a:ln>
                <a:solidFill>
                  <a:srgbClr val="A50021"/>
                </a:solidFill>
                <a:effectLst>
                  <a:glow rad="101600">
                    <a:schemeClr val="accent6">
                      <a:lumMod val="60000"/>
                      <a:lumOff val="40000"/>
                    </a:schemeClr>
                  </a:glow>
                </a:effectLst>
              </a:rPr>
              <a:t>CoronaVirus</a:t>
            </a:r>
            <a:endParaRPr lang="en-US" sz="4400" b="1" dirty="0">
              <a:ln w="28575">
                <a:solidFill>
                  <a:schemeClr val="tx1">
                    <a:lumMod val="95000"/>
                    <a:lumOff val="5000"/>
                  </a:schemeClr>
                </a:solidFill>
              </a:ln>
              <a:solidFill>
                <a:srgbClr val="A50021"/>
              </a:solidFill>
              <a:effectLst>
                <a:glow rad="101600">
                  <a:schemeClr val="accent6">
                    <a:lumMod val="60000"/>
                    <a:lumOff val="40000"/>
                  </a:schemeClr>
                </a:glow>
              </a:effectLst>
            </a:endParaRPr>
          </a:p>
        </p:txBody>
      </p:sp>
      <p:sp>
        <p:nvSpPr>
          <p:cNvPr id="3" name="Rectangle 2">
            <a:extLst>
              <a:ext uri="{FF2B5EF4-FFF2-40B4-BE49-F238E27FC236}">
                <a16:creationId xmlns:a16="http://schemas.microsoft.com/office/drawing/2014/main" id="{EEFDD35B-589C-411A-8D6A-19810ABE5223}"/>
              </a:ext>
            </a:extLst>
          </p:cNvPr>
          <p:cNvSpPr/>
          <p:nvPr/>
        </p:nvSpPr>
        <p:spPr>
          <a:xfrm>
            <a:off x="9000605" y="5933335"/>
            <a:ext cx="282801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3"/>
                </a:solidFill>
              </a:rPr>
              <a:t>Dr Raed Kanan</a:t>
            </a:r>
            <a:endParaRPr lang="en-US" sz="3200" b="1" cap="none" spc="0" dirty="0">
              <a:ln/>
              <a:solidFill>
                <a:schemeClr val="accent3"/>
              </a:solidFill>
              <a:effectLst/>
            </a:endParaRPr>
          </a:p>
        </p:txBody>
      </p:sp>
    </p:spTree>
    <p:extLst>
      <p:ext uri="{BB962C8B-B14F-4D97-AF65-F5344CB8AC3E}">
        <p14:creationId xmlns:p14="http://schemas.microsoft.com/office/powerpoint/2010/main" val="2340799841"/>
      </p:ext>
    </p:extLst>
  </p:cSld>
  <p:clrMapOvr>
    <a:masterClrMapping/>
  </p:clrMapOvr>
  <mc:AlternateContent xmlns:mc="http://schemas.openxmlformats.org/markup-compatibility/2006">
    <mc:Choice xmlns:p14="http://schemas.microsoft.com/office/powerpoint/2010/main" Requires="p14">
      <p:transition spd="slow" p14:dur="1400" advTm="9432">
        <p14:ripple/>
      </p:transition>
    </mc:Choice>
    <mc:Fallback>
      <p:transition spd="slow" advTm="9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52A5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3175" cmpd="sng">
                  <a:noFill/>
                </a:ln>
                <a:solidFill>
                  <a:schemeClr val="accent2">
                    <a:lumMod val="40000"/>
                    <a:lumOff val="60000"/>
                  </a:schemeClr>
                </a:solidFill>
                <a:effectLst/>
                <a:uLnTx/>
                <a:uFillTx/>
                <a:latin typeface="Corbel" panose="020B0503020204020204"/>
                <a:ea typeface="+mj-ea"/>
                <a:cs typeface="+mj-cs"/>
              </a:rPr>
              <a:t>Transmission</a:t>
            </a:r>
          </a:p>
        </p:txBody>
      </p:sp>
      <p:pic>
        <p:nvPicPr>
          <p:cNvPr id="9" name="Picture 8">
            <a:extLst>
              <a:ext uri="{FF2B5EF4-FFF2-40B4-BE49-F238E27FC236}">
                <a16:creationId xmlns:a16="http://schemas.microsoft.com/office/drawing/2014/main" id="{15D3181B-E7A1-49C0-85E2-4A743263F8C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4550" y="2460220"/>
            <a:ext cx="3129848" cy="2347386"/>
          </a:xfrm>
          <a:prstGeom prst="rect">
            <a:avLst/>
          </a:prstGeom>
        </p:spPr>
      </p:pic>
      <p:sp>
        <p:nvSpPr>
          <p:cNvPr id="2" name="Rectangle 1">
            <a:extLst>
              <a:ext uri="{FF2B5EF4-FFF2-40B4-BE49-F238E27FC236}">
                <a16:creationId xmlns:a16="http://schemas.microsoft.com/office/drawing/2014/main" id="{301F9273-4F4A-4913-8730-8CB0D2F00DF2}"/>
              </a:ext>
            </a:extLst>
          </p:cNvPr>
          <p:cNvSpPr/>
          <p:nvPr/>
        </p:nvSpPr>
        <p:spPr>
          <a:xfrm>
            <a:off x="1467485" y="2170843"/>
            <a:ext cx="2467076" cy="769441"/>
          </a:xfrm>
          <a:prstGeom prst="rect">
            <a:avLst/>
          </a:prstGeom>
          <a:noFill/>
        </p:spPr>
        <p:txBody>
          <a:bodyPr wrap="square" lIns="91440" tIns="45720" rIns="91440" bIns="45720">
            <a:spAutoFit/>
          </a:bodyPr>
          <a:lstStyle/>
          <a:p>
            <a:pPr algn="ctr"/>
            <a:r>
              <a:rPr lang="en-US" sz="2800" b="1" cap="none" spc="0" dirty="0">
                <a:ln w="0"/>
                <a:solidFill>
                  <a:schemeClr val="accent6">
                    <a:lumMod val="50000"/>
                  </a:schemeClr>
                </a:solidFill>
              </a:rPr>
              <a:t>Animals</a:t>
            </a:r>
            <a:endParaRPr lang="ar-SA" sz="2800" b="1" cap="none" spc="0" dirty="0">
              <a:ln w="0"/>
              <a:solidFill>
                <a:schemeClr val="accent6">
                  <a:lumMod val="50000"/>
                </a:schemeClr>
              </a:solidFill>
            </a:endParaRPr>
          </a:p>
          <a:p>
            <a:pPr algn="ctr"/>
            <a:r>
              <a:rPr lang="ar-SA" sz="1600" b="1" dirty="0">
                <a:ln w="0"/>
                <a:solidFill>
                  <a:schemeClr val="accent6">
                    <a:lumMod val="50000"/>
                  </a:schemeClr>
                </a:solidFill>
              </a:rPr>
              <a:t>مخالطة وأكل الحيوانات</a:t>
            </a:r>
            <a:endParaRPr lang="en-US" sz="1600" b="1" cap="none" spc="0" dirty="0">
              <a:ln w="0"/>
              <a:solidFill>
                <a:schemeClr val="accent6">
                  <a:lumMod val="50000"/>
                </a:schemeClr>
              </a:solidFill>
            </a:endParaRPr>
          </a:p>
        </p:txBody>
      </p:sp>
      <p:sp>
        <p:nvSpPr>
          <p:cNvPr id="10" name="Rectangle 9">
            <a:extLst>
              <a:ext uri="{FF2B5EF4-FFF2-40B4-BE49-F238E27FC236}">
                <a16:creationId xmlns:a16="http://schemas.microsoft.com/office/drawing/2014/main" id="{2DF42AFD-4B23-4617-B734-A209ED48ECA2}"/>
              </a:ext>
            </a:extLst>
          </p:cNvPr>
          <p:cNvSpPr/>
          <p:nvPr/>
        </p:nvSpPr>
        <p:spPr>
          <a:xfrm>
            <a:off x="2029768" y="3446499"/>
            <a:ext cx="2467076" cy="830997"/>
          </a:xfrm>
          <a:prstGeom prst="rect">
            <a:avLst/>
          </a:prstGeom>
          <a:noFill/>
        </p:spPr>
        <p:txBody>
          <a:bodyPr wrap="square" lIns="91440" tIns="45720" rIns="91440" bIns="45720">
            <a:spAutoFit/>
          </a:bodyPr>
          <a:lstStyle/>
          <a:p>
            <a:pPr algn="ctr"/>
            <a:r>
              <a:rPr lang="en-US" sz="2800" b="1" cap="none" spc="0" dirty="0">
                <a:ln w="0"/>
                <a:solidFill>
                  <a:schemeClr val="accent6">
                    <a:lumMod val="50000"/>
                  </a:schemeClr>
                </a:solidFill>
              </a:rPr>
              <a:t>Direct Contact</a:t>
            </a:r>
            <a:endParaRPr lang="ar-SA" sz="2800" b="1" cap="none" spc="0" dirty="0">
              <a:ln w="0"/>
              <a:solidFill>
                <a:schemeClr val="accent6">
                  <a:lumMod val="50000"/>
                </a:schemeClr>
              </a:solidFill>
            </a:endParaRPr>
          </a:p>
          <a:p>
            <a:pPr algn="ctr"/>
            <a:r>
              <a:rPr lang="ar-SA" sz="2000" b="1" dirty="0">
                <a:ln w="0"/>
                <a:solidFill>
                  <a:schemeClr val="accent6">
                    <a:lumMod val="50000"/>
                  </a:schemeClr>
                </a:solidFill>
              </a:rPr>
              <a:t>الاتصال المباشر</a:t>
            </a:r>
            <a:endParaRPr lang="en-US" sz="2000" b="1" cap="none" spc="0" dirty="0">
              <a:ln w="0"/>
              <a:solidFill>
                <a:schemeClr val="accent6">
                  <a:lumMod val="50000"/>
                </a:schemeClr>
              </a:solidFill>
            </a:endParaRPr>
          </a:p>
        </p:txBody>
      </p:sp>
      <p:sp>
        <p:nvSpPr>
          <p:cNvPr id="11" name="Rectangle 10">
            <a:extLst>
              <a:ext uri="{FF2B5EF4-FFF2-40B4-BE49-F238E27FC236}">
                <a16:creationId xmlns:a16="http://schemas.microsoft.com/office/drawing/2014/main" id="{C850A5BD-FC69-4A33-B18B-D838B6E38040}"/>
              </a:ext>
            </a:extLst>
          </p:cNvPr>
          <p:cNvSpPr/>
          <p:nvPr/>
        </p:nvSpPr>
        <p:spPr>
          <a:xfrm>
            <a:off x="1283484" y="4566610"/>
            <a:ext cx="3682100" cy="830997"/>
          </a:xfrm>
          <a:prstGeom prst="rect">
            <a:avLst/>
          </a:prstGeom>
          <a:noFill/>
        </p:spPr>
        <p:txBody>
          <a:bodyPr wrap="square" lIns="91440" tIns="45720" rIns="91440" bIns="45720">
            <a:spAutoFit/>
          </a:bodyPr>
          <a:lstStyle/>
          <a:p>
            <a:pPr algn="ctr"/>
            <a:r>
              <a:rPr lang="en-US" sz="2800" b="1" cap="none" spc="0" dirty="0">
                <a:ln w="0"/>
                <a:solidFill>
                  <a:schemeClr val="accent6">
                    <a:lumMod val="50000"/>
                  </a:schemeClr>
                </a:solidFill>
              </a:rPr>
              <a:t>Crowded places</a:t>
            </a:r>
            <a:endParaRPr lang="ar-SA" sz="2800" b="1" cap="none" spc="0" dirty="0">
              <a:ln w="0"/>
              <a:solidFill>
                <a:schemeClr val="accent6">
                  <a:lumMod val="50000"/>
                </a:schemeClr>
              </a:solidFill>
            </a:endParaRPr>
          </a:p>
          <a:p>
            <a:pPr algn="ctr"/>
            <a:r>
              <a:rPr lang="ar-SA" sz="2000" b="1" dirty="0">
                <a:ln w="0"/>
                <a:solidFill>
                  <a:schemeClr val="accent6">
                    <a:lumMod val="50000"/>
                  </a:schemeClr>
                </a:solidFill>
              </a:rPr>
              <a:t>الأماكن المزدحمة</a:t>
            </a:r>
            <a:endParaRPr lang="en-US" sz="2000" b="1" cap="none" spc="0" dirty="0">
              <a:ln w="0"/>
              <a:solidFill>
                <a:schemeClr val="accent6">
                  <a:lumMod val="50000"/>
                </a:schemeClr>
              </a:solidFill>
            </a:endParaRPr>
          </a:p>
        </p:txBody>
      </p:sp>
      <p:pic>
        <p:nvPicPr>
          <p:cNvPr id="3" name="Picture 2">
            <a:extLst>
              <a:ext uri="{FF2B5EF4-FFF2-40B4-BE49-F238E27FC236}">
                <a16:creationId xmlns:a16="http://schemas.microsoft.com/office/drawing/2014/main" id="{C994816F-EA86-46A8-8F77-992CE24B562B}"/>
              </a:ext>
            </a:extLst>
          </p:cNvPr>
          <p:cNvPicPr>
            <a:picLocks noChangeAspect="1"/>
          </p:cNvPicPr>
          <p:nvPr/>
        </p:nvPicPr>
        <p:blipFill>
          <a:blip r:embed="rId4">
            <a:clrChange>
              <a:clrFrom>
                <a:srgbClr val="FFFFFF"/>
              </a:clrFrom>
              <a:clrTo>
                <a:srgbClr val="FFFFFF">
                  <a:alpha val="0"/>
                </a:srgbClr>
              </a:clrTo>
            </a:clrChange>
            <a:duotone>
              <a:prstClr val="black"/>
              <a:srgbClr val="D9C3A5">
                <a:tint val="50000"/>
                <a:satMod val="180000"/>
              </a:srgbClr>
            </a:duotone>
          </a:blip>
          <a:stretch>
            <a:fillRect/>
          </a:stretch>
        </p:blipFill>
        <p:spPr>
          <a:xfrm flipH="1">
            <a:off x="4258085" y="1895073"/>
            <a:ext cx="4446464" cy="885886"/>
          </a:xfrm>
          <a:prstGeom prst="rect">
            <a:avLst/>
          </a:prstGeom>
        </p:spPr>
      </p:pic>
      <p:pic>
        <p:nvPicPr>
          <p:cNvPr id="4" name="Picture 3">
            <a:extLst>
              <a:ext uri="{FF2B5EF4-FFF2-40B4-BE49-F238E27FC236}">
                <a16:creationId xmlns:a16="http://schemas.microsoft.com/office/drawing/2014/main" id="{271C578F-31B7-4036-A119-16CE348A9357}"/>
              </a:ext>
            </a:extLst>
          </p:cNvPr>
          <p:cNvPicPr>
            <a:picLocks noChangeAspect="1"/>
          </p:cNvPicPr>
          <p:nvPr/>
        </p:nvPicPr>
        <p:blipFill>
          <a:blip r:embed="rId5">
            <a:clrChange>
              <a:clrFrom>
                <a:srgbClr val="FFFFFF"/>
              </a:clrFrom>
              <a:clrTo>
                <a:srgbClr val="FFFFFF">
                  <a:alpha val="0"/>
                </a:srgbClr>
              </a:clrTo>
            </a:clrChange>
            <a:duotone>
              <a:prstClr val="black"/>
              <a:srgbClr val="D9C3A5">
                <a:tint val="50000"/>
                <a:satMod val="180000"/>
              </a:srgbClr>
            </a:duotone>
          </a:blip>
          <a:stretch>
            <a:fillRect/>
          </a:stretch>
        </p:blipFill>
        <p:spPr>
          <a:xfrm>
            <a:off x="4657943" y="2981616"/>
            <a:ext cx="1767844" cy="1313691"/>
          </a:xfrm>
          <a:prstGeom prst="rect">
            <a:avLst/>
          </a:prstGeom>
        </p:spPr>
      </p:pic>
      <p:pic>
        <p:nvPicPr>
          <p:cNvPr id="7" name="Picture 6">
            <a:extLst>
              <a:ext uri="{FF2B5EF4-FFF2-40B4-BE49-F238E27FC236}">
                <a16:creationId xmlns:a16="http://schemas.microsoft.com/office/drawing/2014/main" id="{F689FB3C-1E40-4E7E-A7B6-01A3CAF4B317}"/>
              </a:ext>
            </a:extLst>
          </p:cNvPr>
          <p:cNvPicPr>
            <a:picLocks noChangeAspect="1"/>
          </p:cNvPicPr>
          <p:nvPr/>
        </p:nvPicPr>
        <p:blipFill>
          <a:blip r:embed="rId6">
            <a:clrChange>
              <a:clrFrom>
                <a:srgbClr val="FFFFFF"/>
              </a:clrFrom>
              <a:clrTo>
                <a:srgbClr val="FFFFFF">
                  <a:alpha val="0"/>
                </a:srgbClr>
              </a:clrTo>
            </a:clrChange>
            <a:duotone>
              <a:prstClr val="black"/>
              <a:srgbClr val="D9C3A5">
                <a:tint val="50000"/>
                <a:satMod val="180000"/>
              </a:srgbClr>
            </a:duotone>
          </a:blip>
          <a:stretch>
            <a:fillRect/>
          </a:stretch>
        </p:blipFill>
        <p:spPr>
          <a:xfrm>
            <a:off x="4354940" y="4371033"/>
            <a:ext cx="1888797" cy="1503059"/>
          </a:xfrm>
          <a:prstGeom prst="rect">
            <a:avLst/>
          </a:prstGeom>
        </p:spPr>
      </p:pic>
      <p:sp>
        <p:nvSpPr>
          <p:cNvPr id="8" name="Rectangle 7">
            <a:extLst>
              <a:ext uri="{FF2B5EF4-FFF2-40B4-BE49-F238E27FC236}">
                <a16:creationId xmlns:a16="http://schemas.microsoft.com/office/drawing/2014/main" id="{8B18F18B-7E16-4488-AFAA-561835E6248D}"/>
              </a:ext>
            </a:extLst>
          </p:cNvPr>
          <p:cNvSpPr/>
          <p:nvPr/>
        </p:nvSpPr>
        <p:spPr>
          <a:xfrm>
            <a:off x="6379490" y="1510352"/>
            <a:ext cx="691215" cy="769441"/>
          </a:xfrm>
          <a:prstGeom prst="rect">
            <a:avLst/>
          </a:prstGeom>
          <a:noFill/>
        </p:spPr>
        <p:txBody>
          <a:bodyPr wrap="non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15" name="Rectangle 14">
            <a:extLst>
              <a:ext uri="{FF2B5EF4-FFF2-40B4-BE49-F238E27FC236}">
                <a16:creationId xmlns:a16="http://schemas.microsoft.com/office/drawing/2014/main" id="{2EBB5355-2C0C-4525-AA7C-A6E6DA0CE079}"/>
              </a:ext>
            </a:extLst>
          </p:cNvPr>
          <p:cNvSpPr/>
          <p:nvPr/>
        </p:nvSpPr>
        <p:spPr>
          <a:xfrm>
            <a:off x="7895804" y="2596895"/>
            <a:ext cx="808745"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pic>
        <p:nvPicPr>
          <p:cNvPr id="12" name="Picture 11">
            <a:extLst>
              <a:ext uri="{FF2B5EF4-FFF2-40B4-BE49-F238E27FC236}">
                <a16:creationId xmlns:a16="http://schemas.microsoft.com/office/drawing/2014/main" id="{A6F91D04-F1F8-4241-B419-F897E473F3C4}"/>
              </a:ext>
            </a:extLst>
          </p:cNvPr>
          <p:cNvPicPr>
            <a:picLocks noChangeAspect="1"/>
          </p:cNvPicPr>
          <p:nvPr/>
        </p:nvPicPr>
        <p:blipFill>
          <a:blip r:embed="rId7">
            <a:clrChange>
              <a:clrFrom>
                <a:srgbClr val="B0AE98"/>
              </a:clrFrom>
              <a:clrTo>
                <a:srgbClr val="B0AE98">
                  <a:alpha val="0"/>
                </a:srgbClr>
              </a:clrTo>
            </a:clrChange>
            <a:duotone>
              <a:schemeClr val="accent6">
                <a:shade val="45000"/>
                <a:satMod val="135000"/>
              </a:schemeClr>
              <a:prstClr val="white"/>
            </a:duotone>
            <a:extLst>
              <a:ext uri="{BEBA8EAE-BF5A-486C-A8C5-ECC9F3942E4B}">
                <a14:imgProps xmlns:a14="http://schemas.microsoft.com/office/drawing/2010/main">
                  <a14:imgLayer r:embed="rId8">
                    <a14:imgEffect>
                      <a14:artisticPhotocopy/>
                    </a14:imgEffect>
                    <a14:imgEffect>
                      <a14:sharpenSoften amount="50000"/>
                    </a14:imgEffect>
                    <a14:imgEffect>
                      <a14:colorTemperature colorTemp="11200"/>
                    </a14:imgEffect>
                    <a14:imgEffect>
                      <a14:saturation sat="400000"/>
                    </a14:imgEffect>
                    <a14:imgEffect>
                      <a14:brightnessContrast bright="-20000"/>
                    </a14:imgEffect>
                  </a14:imgLayer>
                </a14:imgProps>
              </a:ext>
            </a:extLst>
          </a:blip>
          <a:stretch>
            <a:fillRect/>
          </a:stretch>
        </p:blipFill>
        <p:spPr>
          <a:xfrm>
            <a:off x="3631886" y="2094863"/>
            <a:ext cx="771116" cy="664834"/>
          </a:xfrm>
          <a:prstGeom prst="rect">
            <a:avLst/>
          </a:prstGeom>
          <a:solidFill>
            <a:schemeClr val="tx1">
              <a:lumMod val="95000"/>
              <a:lumOff val="5000"/>
              <a:alpha val="0"/>
            </a:schemeClr>
          </a:solidFill>
        </p:spPr>
      </p:pic>
    </p:spTree>
    <p:extLst>
      <p:ext uri="{BB962C8B-B14F-4D97-AF65-F5344CB8AC3E}">
        <p14:creationId xmlns:p14="http://schemas.microsoft.com/office/powerpoint/2010/main" val="1749334075"/>
      </p:ext>
    </p:extLst>
  </p:cSld>
  <p:clrMapOvr>
    <a:masterClrMapping/>
  </p:clrMapOvr>
  <mc:AlternateContent xmlns:mc="http://schemas.openxmlformats.org/markup-compatibility/2006">
    <mc:Choice xmlns:p14="http://schemas.microsoft.com/office/powerpoint/2010/main" Requires="p14">
      <p:transition spd="slow" p14:dur="2000" advTm="14496"/>
    </mc:Choice>
    <mc:Fallback>
      <p:transition spd="slow" advTm="1449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C00000"/>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Symptoms</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pic>
        <p:nvPicPr>
          <p:cNvPr id="21" name="Picture 20">
            <a:extLst>
              <a:ext uri="{FF2B5EF4-FFF2-40B4-BE49-F238E27FC236}">
                <a16:creationId xmlns:a16="http://schemas.microsoft.com/office/drawing/2014/main" id="{081F5933-4E19-47F9-B62E-4197C42750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6338" y="1918605"/>
            <a:ext cx="775013" cy="2017494"/>
          </a:xfrm>
          <a:prstGeom prst="rect">
            <a:avLst/>
          </a:prstGeom>
        </p:spPr>
      </p:pic>
      <p:pic>
        <p:nvPicPr>
          <p:cNvPr id="22" name="Picture 21">
            <a:extLst>
              <a:ext uri="{FF2B5EF4-FFF2-40B4-BE49-F238E27FC236}">
                <a16:creationId xmlns:a16="http://schemas.microsoft.com/office/drawing/2014/main" id="{3BED1606-BFA3-46D4-BFBB-F79B21D3E8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53021" y="3634084"/>
            <a:ext cx="851806" cy="2105177"/>
          </a:xfrm>
          <a:prstGeom prst="rect">
            <a:avLst/>
          </a:prstGeom>
        </p:spPr>
      </p:pic>
      <p:pic>
        <p:nvPicPr>
          <p:cNvPr id="23" name="Picture 22">
            <a:extLst>
              <a:ext uri="{FF2B5EF4-FFF2-40B4-BE49-F238E27FC236}">
                <a16:creationId xmlns:a16="http://schemas.microsoft.com/office/drawing/2014/main" id="{1709A412-0163-45F5-86B3-C970406B8352}"/>
              </a:ext>
            </a:extLst>
          </p:cNvPr>
          <p:cNvPicPr>
            <a:picLocks noChangeAspect="1"/>
          </p:cNvPicPr>
          <p:nvPr/>
        </p:nvPicPr>
        <p:blipFill>
          <a:blip r:embed="rId5">
            <a:clrChange>
              <a:clrFrom>
                <a:srgbClr val="FFFDDB"/>
              </a:clrFrom>
              <a:clrTo>
                <a:srgbClr val="FFFDDB">
                  <a:alpha val="0"/>
                </a:srgbClr>
              </a:clrTo>
            </a:clrChange>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11424" y="1888999"/>
            <a:ext cx="1065583" cy="2105177"/>
          </a:xfrm>
          <a:prstGeom prst="rect">
            <a:avLst/>
          </a:prstGeom>
        </p:spPr>
      </p:pic>
      <p:pic>
        <p:nvPicPr>
          <p:cNvPr id="24" name="Picture 23">
            <a:extLst>
              <a:ext uri="{FF2B5EF4-FFF2-40B4-BE49-F238E27FC236}">
                <a16:creationId xmlns:a16="http://schemas.microsoft.com/office/drawing/2014/main" id="{95D5F309-34AE-4F10-8E57-79F73150B59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91630" y="3523279"/>
            <a:ext cx="926769" cy="2105177"/>
          </a:xfrm>
          <a:prstGeom prst="rect">
            <a:avLst/>
          </a:prstGeom>
        </p:spPr>
      </p:pic>
      <p:grpSp>
        <p:nvGrpSpPr>
          <p:cNvPr id="26" name="Group 25">
            <a:extLst>
              <a:ext uri="{FF2B5EF4-FFF2-40B4-BE49-F238E27FC236}">
                <a16:creationId xmlns:a16="http://schemas.microsoft.com/office/drawing/2014/main" id="{8A2F0BC2-A326-4824-9843-791ED576B084}"/>
              </a:ext>
            </a:extLst>
          </p:cNvPr>
          <p:cNvGrpSpPr/>
          <p:nvPr/>
        </p:nvGrpSpPr>
        <p:grpSpPr>
          <a:xfrm>
            <a:off x="4525619" y="1809000"/>
            <a:ext cx="787866" cy="2105178"/>
            <a:chOff x="5243679" y="1991638"/>
            <a:chExt cx="926769" cy="2489830"/>
          </a:xfrm>
        </p:grpSpPr>
        <p:pic>
          <p:nvPicPr>
            <p:cNvPr id="3074" name="Picture 2" descr="Image result for shortness of breath cartoon gif">
              <a:extLst>
                <a:ext uri="{FF2B5EF4-FFF2-40B4-BE49-F238E27FC236}">
                  <a16:creationId xmlns:a16="http://schemas.microsoft.com/office/drawing/2014/main" id="{F193C517-AE42-4709-B14A-1BC902DBD8F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679" y="1991638"/>
              <a:ext cx="926769" cy="14373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women pants clipart  black">
              <a:extLst>
                <a:ext uri="{FF2B5EF4-FFF2-40B4-BE49-F238E27FC236}">
                  <a16:creationId xmlns:a16="http://schemas.microsoft.com/office/drawing/2014/main" id="{EB95252A-CD50-4FA0-80C5-B1DC48D8C7F3}"/>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3237" y="3284667"/>
              <a:ext cx="616856" cy="1196801"/>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15271FDC-FE61-498E-A274-D14AB4FE1B44}"/>
              </a:ext>
            </a:extLst>
          </p:cNvPr>
          <p:cNvPicPr>
            <a:picLocks noChangeAspect="1"/>
          </p:cNvPicPr>
          <p:nvPr/>
        </p:nvPicPr>
        <p:blipFill>
          <a:blip r:embed="rId10">
            <a:clrChange>
              <a:clrFrom>
                <a:srgbClr val="F1FFFF"/>
              </a:clrFrom>
              <a:clrTo>
                <a:srgbClr val="F1FFFF">
                  <a:alpha val="0"/>
                </a:srgbClr>
              </a:clrTo>
            </a:clrChange>
            <a:extLst>
              <a:ext uri="{BEBA8EAE-BF5A-486C-A8C5-ECC9F3942E4B}">
                <a14:imgProps xmlns:a14="http://schemas.microsoft.com/office/drawing/2010/main">
                  <a14:imgLayer r:embed="rId11">
                    <a14:imgEffect>
                      <a14:artisticLineDrawing/>
                    </a14:imgEffect>
                    <a14:imgEffect>
                      <a14:colorTemperature colorTemp="4700"/>
                    </a14:imgEffect>
                    <a14:imgEffect>
                      <a14:saturation sat="400000"/>
                    </a14:imgEffect>
                    <a14:imgEffect>
                      <a14:brightnessContrast contrast="20000"/>
                    </a14:imgEffect>
                  </a14:imgLayer>
                </a14:imgProps>
              </a:ext>
            </a:extLst>
          </a:blip>
          <a:stretch>
            <a:fillRect/>
          </a:stretch>
        </p:blipFill>
        <p:spPr>
          <a:xfrm>
            <a:off x="8899475" y="3634083"/>
            <a:ext cx="973457" cy="2105177"/>
          </a:xfrm>
          <a:prstGeom prst="rect">
            <a:avLst/>
          </a:prstGeom>
        </p:spPr>
      </p:pic>
      <p:sp>
        <p:nvSpPr>
          <p:cNvPr id="28" name="Rectangle 27">
            <a:extLst>
              <a:ext uri="{FF2B5EF4-FFF2-40B4-BE49-F238E27FC236}">
                <a16:creationId xmlns:a16="http://schemas.microsoft.com/office/drawing/2014/main" id="{C7211AC9-41A0-4340-9BD3-69E8BE6780B8}"/>
              </a:ext>
            </a:extLst>
          </p:cNvPr>
          <p:cNvSpPr/>
          <p:nvPr/>
        </p:nvSpPr>
        <p:spPr>
          <a:xfrm>
            <a:off x="1215516" y="3936099"/>
            <a:ext cx="1505377" cy="18158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Dry Cough</a:t>
            </a:r>
            <a:endParaRPr lang="ar-SA" sz="2800" b="1" dirty="0">
              <a:ln/>
              <a:solidFill>
                <a:schemeClr val="accent3"/>
              </a:solidFill>
            </a:endParaRPr>
          </a:p>
          <a:p>
            <a:pPr algn="ctr"/>
            <a:r>
              <a:rPr lang="ar-SA" sz="2800" b="1" cap="none" spc="0" dirty="0">
                <a:ln/>
                <a:solidFill>
                  <a:schemeClr val="accent3"/>
                </a:solidFill>
                <a:effectLst/>
              </a:rPr>
              <a:t>كجة جافة</a:t>
            </a:r>
            <a:endParaRPr lang="en-US" sz="2800" b="1" cap="none" spc="0" dirty="0">
              <a:ln/>
              <a:solidFill>
                <a:schemeClr val="accent3"/>
              </a:solidFill>
              <a:effectLst/>
            </a:endParaRPr>
          </a:p>
        </p:txBody>
      </p:sp>
      <p:sp>
        <p:nvSpPr>
          <p:cNvPr id="33" name="Rectangle 32">
            <a:extLst>
              <a:ext uri="{FF2B5EF4-FFF2-40B4-BE49-F238E27FC236}">
                <a16:creationId xmlns:a16="http://schemas.microsoft.com/office/drawing/2014/main" id="{41D302E9-06B4-4DBE-A409-24EC25EF403A}"/>
              </a:ext>
            </a:extLst>
          </p:cNvPr>
          <p:cNvSpPr/>
          <p:nvPr/>
        </p:nvSpPr>
        <p:spPr>
          <a:xfrm>
            <a:off x="2720893" y="3994176"/>
            <a:ext cx="1505377" cy="13849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5">
                    <a:lumMod val="50000"/>
                  </a:schemeClr>
                </a:solidFill>
              </a:rPr>
              <a:t>Fever</a:t>
            </a:r>
            <a:endParaRPr lang="ar-SA" sz="2800" b="1" dirty="0">
              <a:ln/>
              <a:solidFill>
                <a:schemeClr val="accent5">
                  <a:lumMod val="50000"/>
                </a:schemeClr>
              </a:solidFill>
            </a:endParaRPr>
          </a:p>
          <a:p>
            <a:pPr algn="ctr"/>
            <a:r>
              <a:rPr lang="ar-SA" sz="2800" b="1" cap="none" spc="0" dirty="0">
                <a:ln/>
                <a:solidFill>
                  <a:schemeClr val="accent5">
                    <a:lumMod val="50000"/>
                  </a:schemeClr>
                </a:solidFill>
                <a:effectLst/>
              </a:rPr>
              <a:t>حرارة مرتفعة</a:t>
            </a:r>
            <a:endParaRPr lang="en-US" sz="2800" b="1" cap="none" spc="0" dirty="0">
              <a:ln/>
              <a:solidFill>
                <a:schemeClr val="accent5">
                  <a:lumMod val="50000"/>
                </a:schemeClr>
              </a:solidFill>
              <a:effectLst/>
            </a:endParaRPr>
          </a:p>
        </p:txBody>
      </p:sp>
      <p:sp>
        <p:nvSpPr>
          <p:cNvPr id="34" name="Rectangle 33">
            <a:extLst>
              <a:ext uri="{FF2B5EF4-FFF2-40B4-BE49-F238E27FC236}">
                <a16:creationId xmlns:a16="http://schemas.microsoft.com/office/drawing/2014/main" id="{EF0FFCD7-1274-4E7B-9E35-E5E3CDC58FE5}"/>
              </a:ext>
            </a:extLst>
          </p:cNvPr>
          <p:cNvSpPr/>
          <p:nvPr/>
        </p:nvSpPr>
        <p:spPr>
          <a:xfrm>
            <a:off x="4468512" y="3994176"/>
            <a:ext cx="1756924" cy="18158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2">
                    <a:lumMod val="50000"/>
                  </a:schemeClr>
                </a:solidFill>
              </a:rPr>
              <a:t>Shortness of breath</a:t>
            </a:r>
            <a:endParaRPr lang="ar-SA" sz="2800" b="1" dirty="0">
              <a:ln/>
              <a:solidFill>
                <a:schemeClr val="accent2">
                  <a:lumMod val="50000"/>
                </a:schemeClr>
              </a:solidFill>
            </a:endParaRPr>
          </a:p>
          <a:p>
            <a:pPr algn="ctr"/>
            <a:r>
              <a:rPr lang="ar-SA" sz="2800" b="1" cap="none" spc="0" dirty="0">
                <a:ln/>
                <a:solidFill>
                  <a:schemeClr val="accent2">
                    <a:lumMod val="50000"/>
                  </a:schemeClr>
                </a:solidFill>
                <a:effectLst/>
              </a:rPr>
              <a:t>ضيق في التنفس</a:t>
            </a:r>
            <a:endParaRPr lang="en-US" sz="2800" b="1" cap="none" spc="0" dirty="0">
              <a:ln/>
              <a:solidFill>
                <a:schemeClr val="accent2">
                  <a:lumMod val="50000"/>
                </a:schemeClr>
              </a:solidFill>
              <a:effectLst/>
            </a:endParaRPr>
          </a:p>
        </p:txBody>
      </p:sp>
      <p:sp>
        <p:nvSpPr>
          <p:cNvPr id="35" name="Rectangle 34">
            <a:extLst>
              <a:ext uri="{FF2B5EF4-FFF2-40B4-BE49-F238E27FC236}">
                <a16:creationId xmlns:a16="http://schemas.microsoft.com/office/drawing/2014/main" id="{082C17D4-3A72-4D60-8335-88195485338C}"/>
              </a:ext>
            </a:extLst>
          </p:cNvPr>
          <p:cNvSpPr/>
          <p:nvPr/>
        </p:nvSpPr>
        <p:spPr>
          <a:xfrm>
            <a:off x="6846614" y="5739261"/>
            <a:ext cx="175785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2">
                    <a:lumMod val="50000"/>
                  </a:schemeClr>
                </a:solidFill>
              </a:rPr>
              <a:t>Headache</a:t>
            </a:r>
            <a:endParaRPr lang="ar-SA" sz="2800" b="1" dirty="0">
              <a:ln/>
              <a:solidFill>
                <a:schemeClr val="accent2">
                  <a:lumMod val="50000"/>
                </a:schemeClr>
              </a:solidFill>
            </a:endParaRPr>
          </a:p>
          <a:p>
            <a:pPr algn="ctr"/>
            <a:r>
              <a:rPr lang="ar-SA" sz="2800" b="1" cap="none" spc="0" dirty="0">
                <a:ln/>
                <a:solidFill>
                  <a:schemeClr val="accent2">
                    <a:lumMod val="50000"/>
                  </a:schemeClr>
                </a:solidFill>
                <a:effectLst/>
              </a:rPr>
              <a:t>صداع</a:t>
            </a:r>
            <a:endParaRPr lang="en-US" sz="2800" b="1" cap="none" spc="0" dirty="0">
              <a:ln/>
              <a:solidFill>
                <a:schemeClr val="accent2">
                  <a:lumMod val="50000"/>
                </a:schemeClr>
              </a:solidFill>
              <a:effectLst/>
            </a:endParaRPr>
          </a:p>
        </p:txBody>
      </p:sp>
      <p:sp>
        <p:nvSpPr>
          <p:cNvPr id="36" name="Rectangle 35">
            <a:extLst>
              <a:ext uri="{FF2B5EF4-FFF2-40B4-BE49-F238E27FC236}">
                <a16:creationId xmlns:a16="http://schemas.microsoft.com/office/drawing/2014/main" id="{B0888D1D-B7A9-4DBC-AF67-B1CAAEE6FF51}"/>
              </a:ext>
            </a:extLst>
          </p:cNvPr>
          <p:cNvSpPr/>
          <p:nvPr/>
        </p:nvSpPr>
        <p:spPr>
          <a:xfrm>
            <a:off x="8612239" y="5810058"/>
            <a:ext cx="175785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2">
                    <a:lumMod val="50000"/>
                  </a:schemeClr>
                </a:solidFill>
              </a:rPr>
              <a:t>Dizziness</a:t>
            </a:r>
            <a:endParaRPr lang="ar-SA" sz="2800" b="1" dirty="0">
              <a:ln/>
              <a:solidFill>
                <a:schemeClr val="accent2">
                  <a:lumMod val="50000"/>
                </a:schemeClr>
              </a:solidFill>
            </a:endParaRPr>
          </a:p>
          <a:p>
            <a:pPr algn="ctr"/>
            <a:r>
              <a:rPr lang="ar-SA" sz="2800" b="1" cap="none" spc="0" dirty="0">
                <a:ln/>
                <a:solidFill>
                  <a:schemeClr val="accent2">
                    <a:lumMod val="50000"/>
                  </a:schemeClr>
                </a:solidFill>
                <a:effectLst/>
              </a:rPr>
              <a:t>دوخة</a:t>
            </a:r>
            <a:endParaRPr lang="en-US" sz="2800" b="1" cap="none" spc="0" dirty="0">
              <a:ln/>
              <a:solidFill>
                <a:schemeClr val="accent2">
                  <a:lumMod val="50000"/>
                </a:schemeClr>
              </a:solidFill>
              <a:effectLst/>
            </a:endParaRPr>
          </a:p>
        </p:txBody>
      </p:sp>
      <p:sp>
        <p:nvSpPr>
          <p:cNvPr id="38" name="Rectangle 37">
            <a:extLst>
              <a:ext uri="{FF2B5EF4-FFF2-40B4-BE49-F238E27FC236}">
                <a16:creationId xmlns:a16="http://schemas.microsoft.com/office/drawing/2014/main" id="{FE924E8C-C762-4CBA-A22F-A1668D9A6F60}"/>
              </a:ext>
            </a:extLst>
          </p:cNvPr>
          <p:cNvSpPr/>
          <p:nvPr/>
        </p:nvSpPr>
        <p:spPr>
          <a:xfrm>
            <a:off x="10370093" y="5810058"/>
            <a:ext cx="175785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2">
                    <a:lumMod val="50000"/>
                  </a:schemeClr>
                </a:solidFill>
              </a:rPr>
              <a:t>Fatigue</a:t>
            </a:r>
            <a:endParaRPr lang="ar-SA" sz="2800" b="1" dirty="0">
              <a:ln/>
              <a:solidFill>
                <a:schemeClr val="accent2">
                  <a:lumMod val="50000"/>
                </a:schemeClr>
              </a:solidFill>
            </a:endParaRPr>
          </a:p>
          <a:p>
            <a:pPr algn="ctr"/>
            <a:r>
              <a:rPr lang="ar-SA" sz="2800" b="1" cap="none" spc="0" dirty="0">
                <a:ln/>
                <a:solidFill>
                  <a:schemeClr val="accent2">
                    <a:lumMod val="50000"/>
                  </a:schemeClr>
                </a:solidFill>
                <a:effectLst/>
              </a:rPr>
              <a:t> تعب</a:t>
            </a:r>
            <a:endParaRPr lang="en-US" sz="2800" b="1" cap="none" spc="0" dirty="0">
              <a:ln/>
              <a:solidFill>
                <a:schemeClr val="accent2">
                  <a:lumMod val="50000"/>
                </a:schemeClr>
              </a:solidFill>
              <a:effectLst/>
            </a:endParaRPr>
          </a:p>
        </p:txBody>
      </p:sp>
      <p:sp>
        <p:nvSpPr>
          <p:cNvPr id="2" name="Rectangle 1">
            <a:extLst>
              <a:ext uri="{FF2B5EF4-FFF2-40B4-BE49-F238E27FC236}">
                <a16:creationId xmlns:a16="http://schemas.microsoft.com/office/drawing/2014/main" id="{ADB96550-F484-42CA-BEA8-C98AA7F69445}"/>
              </a:ext>
            </a:extLst>
          </p:cNvPr>
          <p:cNvSpPr/>
          <p:nvPr/>
        </p:nvSpPr>
        <p:spPr>
          <a:xfrm>
            <a:off x="6536373" y="1953619"/>
            <a:ext cx="4151732" cy="1569660"/>
          </a:xfrm>
          <a:prstGeom prst="rect">
            <a:avLst/>
          </a:prstGeom>
          <a:noFill/>
        </p:spPr>
        <p:txBody>
          <a:bodyPr wrap="square" lIns="91440" tIns="45720" rIns="91440" bIns="45720">
            <a:spAutoFit/>
          </a:bodyPr>
          <a:lstStyle/>
          <a:p>
            <a:r>
              <a:rPr lang="en-US" sz="3200" b="1" dirty="0">
                <a:ln w="0"/>
                <a:solidFill>
                  <a:schemeClr val="accent2">
                    <a:lumMod val="75000"/>
                  </a:schemeClr>
                </a:solidFill>
                <a:effectLst>
                  <a:outerShdw blurRad="38100" dist="19050" dir="2700000" algn="tl" rotWithShape="0">
                    <a:schemeClr val="dk1">
                      <a:alpha val="40000"/>
                    </a:schemeClr>
                  </a:outerShdw>
                </a:effectLst>
              </a:rPr>
              <a:t>Typical (</a:t>
            </a:r>
            <a:r>
              <a:rPr lang="ar-SA" sz="3200" b="1" dirty="0">
                <a:ln w="0"/>
                <a:solidFill>
                  <a:schemeClr val="accent2">
                    <a:lumMod val="75000"/>
                  </a:schemeClr>
                </a:solidFill>
                <a:effectLst>
                  <a:outerShdw blurRad="38100" dist="19050" dir="2700000" algn="tl" rotWithShape="0">
                    <a:schemeClr val="dk1">
                      <a:alpha val="40000"/>
                    </a:schemeClr>
                  </a:outerShdw>
                </a:effectLst>
              </a:rPr>
              <a:t>(الشائعة</a:t>
            </a:r>
            <a:endParaRPr lang="en-US" sz="3200" b="1" cap="none" spc="0" dirty="0">
              <a:ln w="0"/>
              <a:solidFill>
                <a:schemeClr val="accent2">
                  <a:lumMod val="75000"/>
                </a:schemeClr>
              </a:solidFill>
              <a:effectLst>
                <a:outerShdw blurRad="38100" dist="19050" dir="2700000" algn="tl" rotWithShape="0">
                  <a:schemeClr val="dk1">
                    <a:alpha val="40000"/>
                  </a:schemeClr>
                </a:outerShdw>
              </a:effectLst>
            </a:endParaRPr>
          </a:p>
          <a:p>
            <a:endParaRPr lang="ar-SA" sz="3200" b="1" dirty="0">
              <a:ln w="0"/>
              <a:solidFill>
                <a:schemeClr val="accent2">
                  <a:lumMod val="75000"/>
                </a:schemeClr>
              </a:solidFill>
              <a:effectLst>
                <a:outerShdw blurRad="38100" dist="19050" dir="2700000" algn="tl" rotWithShape="0">
                  <a:schemeClr val="dk1">
                    <a:alpha val="40000"/>
                  </a:schemeClr>
                </a:outerShdw>
              </a:effectLst>
            </a:endParaRPr>
          </a:p>
          <a:p>
            <a:r>
              <a:rPr lang="ar-SA" sz="3200" b="1" dirty="0">
                <a:ln w="0"/>
                <a:solidFill>
                  <a:schemeClr val="accent2">
                    <a:lumMod val="75000"/>
                  </a:schemeClr>
                </a:solidFill>
                <a:effectLst>
                  <a:outerShdw blurRad="38100" dist="19050" dir="2700000" algn="tl" rotWithShape="0">
                    <a:schemeClr val="dk1">
                      <a:alpha val="40000"/>
                    </a:schemeClr>
                  </a:outerShdw>
                </a:effectLst>
              </a:rPr>
              <a:t>      </a:t>
            </a:r>
            <a:r>
              <a:rPr lang="en-US" sz="3200" b="1" dirty="0">
                <a:ln w="0"/>
                <a:solidFill>
                  <a:schemeClr val="accent2">
                    <a:lumMod val="75000"/>
                  </a:schemeClr>
                </a:solidFill>
                <a:effectLst>
                  <a:outerShdw blurRad="38100" dist="19050" dir="2700000" algn="tl" rotWithShape="0">
                    <a:schemeClr val="dk1">
                      <a:alpha val="40000"/>
                    </a:schemeClr>
                  </a:outerShdw>
                </a:effectLst>
              </a:rPr>
              <a:t>Rare</a:t>
            </a:r>
            <a:r>
              <a:rPr lang="ar-SA" sz="3200" b="1" dirty="0">
                <a:ln w="0"/>
                <a:solidFill>
                  <a:schemeClr val="accent2">
                    <a:lumMod val="75000"/>
                  </a:schemeClr>
                </a:solidFill>
                <a:effectLst>
                  <a:outerShdw blurRad="38100" dist="19050" dir="2700000" algn="tl" rotWithShape="0">
                    <a:schemeClr val="dk1">
                      <a:alpha val="40000"/>
                    </a:schemeClr>
                  </a:outerShdw>
                </a:effectLst>
              </a:rPr>
              <a:t> (النادرة)</a:t>
            </a:r>
            <a:endParaRPr lang="en-US" sz="3200" b="1"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12" name="Arrow: Right 11">
            <a:extLst>
              <a:ext uri="{FF2B5EF4-FFF2-40B4-BE49-F238E27FC236}">
                <a16:creationId xmlns:a16="http://schemas.microsoft.com/office/drawing/2014/main" id="{0BF7FB20-CD0B-4831-AA61-92776D4CD6E6}"/>
              </a:ext>
            </a:extLst>
          </p:cNvPr>
          <p:cNvSpPr/>
          <p:nvPr/>
        </p:nvSpPr>
        <p:spPr>
          <a:xfrm flipH="1">
            <a:off x="5287678" y="2017764"/>
            <a:ext cx="1186251" cy="511696"/>
          </a:xfrm>
          <a:prstGeom prst="rightArrow">
            <a:avLst>
              <a:gd name="adj1" fmla="val 35312"/>
              <a:gd name="adj2" fmla="val 138126"/>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A910A6F9-55C6-458D-823E-4FD0ACDDF407}"/>
              </a:ext>
            </a:extLst>
          </p:cNvPr>
          <p:cNvSpPr/>
          <p:nvPr/>
        </p:nvSpPr>
        <p:spPr>
          <a:xfrm>
            <a:off x="8352330" y="3676997"/>
            <a:ext cx="295007" cy="954107"/>
          </a:xfrm>
          <a:prstGeom prst="downArrow">
            <a:avLst/>
          </a:prstGeom>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887959"/>
      </p:ext>
    </p:extLst>
  </p:cSld>
  <p:clrMapOvr>
    <a:masterClrMapping/>
  </p:clrMapOvr>
  <mc:AlternateContent xmlns:mc="http://schemas.openxmlformats.org/markup-compatibility/2006">
    <mc:Choice xmlns:p14="http://schemas.microsoft.com/office/powerpoint/2010/main" Requires="p14">
      <p:transition spd="slow" p14:dur="2000" advTm="12943"/>
    </mc:Choice>
    <mc:Fallback>
      <p:transition spd="slow" advTm="129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C00000"/>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Symptoms</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sp>
        <p:nvSpPr>
          <p:cNvPr id="18" name="Content Placeholder 2">
            <a:extLst>
              <a:ext uri="{FF2B5EF4-FFF2-40B4-BE49-F238E27FC236}">
                <a16:creationId xmlns:a16="http://schemas.microsoft.com/office/drawing/2014/main" id="{B5C1C8D9-D6C9-4270-8488-56F4BDAD0983}"/>
              </a:ext>
            </a:extLst>
          </p:cNvPr>
          <p:cNvSpPr>
            <a:spLocks noGrp="1"/>
          </p:cNvSpPr>
          <p:nvPr>
            <p:ph idx="1"/>
          </p:nvPr>
        </p:nvSpPr>
        <p:spPr>
          <a:xfrm>
            <a:off x="1778254" y="2358022"/>
            <a:ext cx="10008737" cy="3942570"/>
          </a:xfrm>
        </p:spPr>
        <p:txBody>
          <a:bodyPr>
            <a:normAutofit fontScale="70000" lnSpcReduction="20000"/>
          </a:bodyPr>
          <a:lstStyle/>
          <a:p>
            <a:r>
              <a:rPr lang="en-US" sz="2800" b="1" dirty="0">
                <a:latin typeface="Arial" panose="020B0604020202020204" pitchFamily="34" charset="0"/>
                <a:cs typeface="Arial" panose="020B0604020202020204" pitchFamily="34" charset="0"/>
              </a:rPr>
              <a:t>COVID-19 typically causes flu-like symptoms including a fever and cough.</a:t>
            </a:r>
            <a:endParaRPr lang="ar-SA" sz="2800" b="1" dirty="0">
              <a:latin typeface="Arial" panose="020B0604020202020204" pitchFamily="34" charset="0"/>
              <a:cs typeface="Arial" panose="020B0604020202020204" pitchFamily="34" charset="0"/>
            </a:endParaRPr>
          </a:p>
          <a:p>
            <a:pPr marL="0" indent="0">
              <a:buNone/>
            </a:pPr>
            <a:r>
              <a:rPr lang="ar-SA" sz="2800" b="1" dirty="0">
                <a:latin typeface="Arial" panose="020B0604020202020204" pitchFamily="34" charset="0"/>
                <a:cs typeface="Arial" panose="020B0604020202020204" pitchFamily="34" charset="0"/>
              </a:rPr>
              <a:t>  </a:t>
            </a:r>
            <a:r>
              <a:rPr lang="ar-SA" sz="28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أعراض مشابهة للأنفلونزا العادية كالحمى والكحة) </a:t>
            </a:r>
            <a:endParaRPr lang="en-US" sz="28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It seems to start with a fever, followed by a dry cough.</a:t>
            </a:r>
          </a:p>
          <a:p>
            <a:r>
              <a:rPr lang="en-US" sz="2800" b="1" dirty="0">
                <a:latin typeface="Arial" panose="020B0604020202020204" pitchFamily="34" charset="0"/>
                <a:cs typeface="Arial" panose="020B0604020202020204" pitchFamily="34" charset="0"/>
              </a:rPr>
              <a:t>After a week, it can lead to shortness of breath, with about 20% of patients requiring hospital treatment.</a:t>
            </a:r>
            <a:r>
              <a:rPr lang="ar-SA" sz="2800" b="1" dirty="0">
                <a:latin typeface="Arial" panose="020B0604020202020204" pitchFamily="34" charset="0"/>
                <a:cs typeface="Arial" panose="020B0604020202020204" pitchFamily="34" charset="0"/>
              </a:rPr>
              <a:t>  </a:t>
            </a:r>
          </a:p>
          <a:p>
            <a:pPr marL="0" indent="0">
              <a:buNone/>
            </a:pPr>
            <a:r>
              <a:rPr lang="ar-SA" sz="28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بمكن أن تؤدي الى  ضيق بالتنفس) </a:t>
            </a:r>
          </a:p>
          <a:p>
            <a:pPr algn="just"/>
            <a:r>
              <a:rPr lang="en-US" sz="2800" b="1" dirty="0">
                <a:latin typeface="Arial" panose="020B0604020202020204" pitchFamily="34" charset="0"/>
                <a:cs typeface="Arial" panose="020B0604020202020204" pitchFamily="34" charset="0"/>
              </a:rPr>
              <a:t>Notably, the COVID-19 infection rarely seems to cause a runny nose, sneezing, or sore throat (these symptoms have been observed in only about 5% of patients). Sore throat, sneezing, and stuffy nose are most often signs of a cold.</a:t>
            </a:r>
            <a:endParaRPr lang="ar-SA" sz="2800" b="1" dirty="0">
              <a:latin typeface="Arial" panose="020B0604020202020204" pitchFamily="34" charset="0"/>
              <a:cs typeface="Arial" panose="020B0604020202020204" pitchFamily="34" charset="0"/>
            </a:endParaRPr>
          </a:p>
          <a:p>
            <a:pPr marL="0" indent="0" algn="just">
              <a:buNone/>
            </a:pPr>
            <a:r>
              <a:rPr lang="en-US" sz="2800" b="1" dirty="0">
                <a:latin typeface="Arial" panose="020B0604020202020204" pitchFamily="34" charset="0"/>
                <a:cs typeface="Arial" panose="020B0604020202020204" pitchFamily="34" charset="0"/>
              </a:rPr>
              <a:t>(</a:t>
            </a:r>
            <a:r>
              <a:rPr lang="ar-SA" sz="28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حالات نادرة جدا يسبب العطاس والرشح و التهاب الحلق</a:t>
            </a:r>
            <a:endParaRPr lang="en-US" sz="2800"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t>Typical Symptoms</a:t>
            </a:r>
          </a:p>
        </p:txBody>
      </p:sp>
    </p:spTree>
    <p:extLst>
      <p:ext uri="{BB962C8B-B14F-4D97-AF65-F5344CB8AC3E}">
        <p14:creationId xmlns:p14="http://schemas.microsoft.com/office/powerpoint/2010/main" val="3034028333"/>
      </p:ext>
    </p:extLst>
  </p:cSld>
  <p:clrMapOvr>
    <a:masterClrMapping/>
  </p:clrMapOvr>
  <mc:AlternateContent xmlns:mc="http://schemas.openxmlformats.org/markup-compatibility/2006">
    <mc:Choice xmlns:p14="http://schemas.microsoft.com/office/powerpoint/2010/main" Requires="p14">
      <p:transition spd="slow" p14:dur="2000" advTm="18407"/>
    </mc:Choice>
    <mc:Fallback>
      <p:transition spd="slow" advTm="184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C00000"/>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Symptoms</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sp>
        <p:nvSpPr>
          <p:cNvPr id="18" name="Content Placeholder 2">
            <a:extLst>
              <a:ext uri="{FF2B5EF4-FFF2-40B4-BE49-F238E27FC236}">
                <a16:creationId xmlns:a16="http://schemas.microsoft.com/office/drawing/2014/main" id="{B5C1C8D9-D6C9-4270-8488-56F4BDAD0983}"/>
              </a:ext>
            </a:extLst>
          </p:cNvPr>
          <p:cNvSpPr>
            <a:spLocks noGrp="1"/>
          </p:cNvSpPr>
          <p:nvPr>
            <p:ph idx="1"/>
          </p:nvPr>
        </p:nvSpPr>
        <p:spPr>
          <a:xfrm>
            <a:off x="1809767" y="2289130"/>
            <a:ext cx="9245248" cy="4362755"/>
          </a:xfrm>
        </p:spPr>
        <p:txBody>
          <a:bodyPr>
            <a:normAutofit/>
          </a:bodyPr>
          <a:lstStyle/>
          <a:p>
            <a:r>
              <a:rPr lang="en-US" b="1" dirty="0"/>
              <a:t>80.9% of infections are mild (with flu-like symptoms) and can recover at home.</a:t>
            </a:r>
          </a:p>
          <a:p>
            <a:r>
              <a:rPr lang="en-US" b="1" dirty="0"/>
              <a:t>13.8% are severe, developing severe diseases including pneumonia and shortness of breath.</a:t>
            </a:r>
          </a:p>
          <a:p>
            <a:r>
              <a:rPr lang="en-US" b="1" dirty="0"/>
              <a:t>4.7% as critical and can include: respiratory failure, septic shock, and multi-organ failure.</a:t>
            </a:r>
          </a:p>
          <a:p>
            <a:r>
              <a:rPr lang="en-US" b="1" dirty="0"/>
              <a:t>in about 3% of reported cases the virus is fatal.</a:t>
            </a:r>
          </a:p>
          <a:p>
            <a:r>
              <a:rPr lang="en-US" b="1" dirty="0"/>
              <a:t>Risk of death increases the older you are.</a:t>
            </a:r>
          </a:p>
          <a:p>
            <a:r>
              <a:rPr lang="en-US" b="1" dirty="0"/>
              <a:t>Relatively few cases are seen among children.</a:t>
            </a:r>
          </a:p>
          <a:p>
            <a:endParaRPr lang="en-US" sz="1800" dirty="0">
              <a:latin typeface="Arial Black" panose="020B0A04020102020204" pitchFamily="34" charset="0"/>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solidFill>
                  <a:schemeClr val="accent6">
                    <a:lumMod val="50000"/>
                  </a:schemeClr>
                </a:solidFill>
              </a:rPr>
              <a:t>80% of cases are mild</a:t>
            </a:r>
          </a:p>
        </p:txBody>
      </p:sp>
    </p:spTree>
    <p:extLst>
      <p:ext uri="{BB962C8B-B14F-4D97-AF65-F5344CB8AC3E}">
        <p14:creationId xmlns:p14="http://schemas.microsoft.com/office/powerpoint/2010/main" val="3174287510"/>
      </p:ext>
    </p:extLst>
  </p:cSld>
  <p:clrMapOvr>
    <a:masterClrMapping/>
  </p:clrMapOvr>
  <mc:AlternateContent xmlns:mc="http://schemas.openxmlformats.org/markup-compatibility/2006">
    <mc:Choice xmlns:p14="http://schemas.microsoft.com/office/powerpoint/2010/main" Requires="p14">
      <p:transition spd="slow" p14:dur="2000" advTm="24389"/>
    </mc:Choice>
    <mc:Fallback>
      <p:transition spd="slow" advTm="243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chemeClr val="tx1">
              <a:lumMod val="95000"/>
              <a:lumOff val="5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Death Rate</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solidFill>
                  <a:schemeClr val="accent6">
                    <a:lumMod val="50000"/>
                  </a:schemeClr>
                </a:solidFill>
              </a:rPr>
              <a:t>Age of Death</a:t>
            </a:r>
          </a:p>
        </p:txBody>
      </p:sp>
      <p:graphicFrame>
        <p:nvGraphicFramePr>
          <p:cNvPr id="4" name="Table 3">
            <a:extLst>
              <a:ext uri="{FF2B5EF4-FFF2-40B4-BE49-F238E27FC236}">
                <a16:creationId xmlns:a16="http://schemas.microsoft.com/office/drawing/2014/main" id="{0A032A3A-375E-4F80-B4AA-33E4CF97F618}"/>
              </a:ext>
            </a:extLst>
          </p:cNvPr>
          <p:cNvGraphicFramePr>
            <a:graphicFrameLocks noGrp="1"/>
          </p:cNvGraphicFramePr>
          <p:nvPr>
            <p:extLst>
              <p:ext uri="{D42A27DB-BD31-4B8C-83A1-F6EECF244321}">
                <p14:modId xmlns:p14="http://schemas.microsoft.com/office/powerpoint/2010/main" val="2063352848"/>
              </p:ext>
            </p:extLst>
          </p:nvPr>
        </p:nvGraphicFramePr>
        <p:xfrm>
          <a:off x="2229633" y="2289130"/>
          <a:ext cx="8041709" cy="4076367"/>
        </p:xfrm>
        <a:graphic>
          <a:graphicData uri="http://schemas.openxmlformats.org/drawingml/2006/table">
            <a:tbl>
              <a:tblPr>
                <a:tableStyleId>{69CF1AB2-1976-4502-BF36-3FF5EA218861}</a:tableStyleId>
              </a:tblPr>
              <a:tblGrid>
                <a:gridCol w="1763367">
                  <a:extLst>
                    <a:ext uri="{9D8B030D-6E8A-4147-A177-3AD203B41FA5}">
                      <a16:colId xmlns:a16="http://schemas.microsoft.com/office/drawing/2014/main" val="1709782513"/>
                    </a:ext>
                  </a:extLst>
                </a:gridCol>
                <a:gridCol w="2974672">
                  <a:extLst>
                    <a:ext uri="{9D8B030D-6E8A-4147-A177-3AD203B41FA5}">
                      <a16:colId xmlns:a16="http://schemas.microsoft.com/office/drawing/2014/main" val="1682145384"/>
                    </a:ext>
                  </a:extLst>
                </a:gridCol>
                <a:gridCol w="3303670">
                  <a:extLst>
                    <a:ext uri="{9D8B030D-6E8A-4147-A177-3AD203B41FA5}">
                      <a16:colId xmlns:a16="http://schemas.microsoft.com/office/drawing/2014/main" val="3057419023"/>
                    </a:ext>
                  </a:extLst>
                </a:gridCol>
              </a:tblGrid>
              <a:tr h="729643">
                <a:tc>
                  <a:txBody>
                    <a:bodyPr/>
                    <a:lstStyle/>
                    <a:p>
                      <a:pPr algn="l" fontAlgn="t"/>
                      <a:r>
                        <a:rPr lang="en-US" sz="1800" b="1" dirty="0">
                          <a:effectLst/>
                        </a:rPr>
                        <a:t>AGE</a:t>
                      </a:r>
                    </a:p>
                  </a:txBody>
                  <a:tcPr marL="29363" marR="29363" marT="29363" marB="29363"/>
                </a:tc>
                <a:tc>
                  <a:txBody>
                    <a:bodyPr/>
                    <a:lstStyle/>
                    <a:p>
                      <a:pPr algn="l" fontAlgn="t"/>
                      <a:r>
                        <a:rPr lang="en-US" sz="1800" b="1">
                          <a:effectLst/>
                        </a:rPr>
                        <a:t>DEATH RATE</a:t>
                      </a:r>
                      <a:br>
                        <a:rPr lang="en-US" sz="1800" b="1">
                          <a:effectLst/>
                        </a:rPr>
                      </a:br>
                      <a:r>
                        <a:rPr lang="en-US" sz="1800" b="1">
                          <a:effectLst/>
                        </a:rPr>
                        <a:t>confirmed cases</a:t>
                      </a:r>
                      <a:br>
                        <a:rPr lang="en-US" sz="1800" b="1">
                          <a:effectLst/>
                        </a:rPr>
                      </a:br>
                      <a:endParaRPr lang="en-US" sz="1800" b="1">
                        <a:effectLst/>
                      </a:endParaRPr>
                    </a:p>
                  </a:txBody>
                  <a:tcPr marL="29363" marR="29363" marT="29363" marB="29363"/>
                </a:tc>
                <a:tc>
                  <a:txBody>
                    <a:bodyPr/>
                    <a:lstStyle/>
                    <a:p>
                      <a:pPr algn="l" fontAlgn="t"/>
                      <a:r>
                        <a:rPr lang="en-US" sz="1800" b="1">
                          <a:effectLst/>
                        </a:rPr>
                        <a:t>DEATH RATE</a:t>
                      </a:r>
                      <a:br>
                        <a:rPr lang="en-US" sz="1800" b="1">
                          <a:effectLst/>
                        </a:rPr>
                      </a:br>
                      <a:r>
                        <a:rPr lang="en-US" sz="1800" b="1">
                          <a:effectLst/>
                        </a:rPr>
                        <a:t>all cases</a:t>
                      </a:r>
                    </a:p>
                  </a:txBody>
                  <a:tcPr marL="29363" marR="29363" marT="29363" marB="29363"/>
                </a:tc>
                <a:extLst>
                  <a:ext uri="{0D108BD9-81ED-4DB2-BD59-A6C34878D82A}">
                    <a16:rowId xmlns:a16="http://schemas.microsoft.com/office/drawing/2014/main" val="4233136080"/>
                  </a:ext>
                </a:extLst>
              </a:tr>
              <a:tr h="289672">
                <a:tc>
                  <a:txBody>
                    <a:bodyPr/>
                    <a:lstStyle/>
                    <a:p>
                      <a:pPr algn="l" fontAlgn="t"/>
                      <a:r>
                        <a:rPr lang="en-US" sz="1800" b="1" dirty="0">
                          <a:solidFill>
                            <a:schemeClr val="accent4">
                              <a:lumMod val="50000"/>
                            </a:schemeClr>
                          </a:solidFill>
                          <a:effectLst/>
                        </a:rPr>
                        <a:t>80+ years old</a:t>
                      </a:r>
                    </a:p>
                  </a:txBody>
                  <a:tcPr marL="29363" marR="29363" marT="29363" marB="29363">
                    <a:solidFill>
                      <a:srgbClr val="D00000"/>
                    </a:solidFill>
                  </a:tcPr>
                </a:tc>
                <a:tc>
                  <a:txBody>
                    <a:bodyPr/>
                    <a:lstStyle/>
                    <a:p>
                      <a:pPr algn="l" fontAlgn="t"/>
                      <a:r>
                        <a:rPr lang="en-US" sz="1800" b="1">
                          <a:solidFill>
                            <a:schemeClr val="accent4">
                              <a:lumMod val="50000"/>
                            </a:schemeClr>
                          </a:solidFill>
                          <a:effectLst/>
                        </a:rPr>
                        <a:t>21.9%</a:t>
                      </a:r>
                    </a:p>
                  </a:txBody>
                  <a:tcPr marL="29363" marR="29363" marT="29363" marB="29363">
                    <a:solidFill>
                      <a:srgbClr val="D00000"/>
                    </a:solidFill>
                  </a:tcPr>
                </a:tc>
                <a:tc>
                  <a:txBody>
                    <a:bodyPr/>
                    <a:lstStyle/>
                    <a:p>
                      <a:pPr algn="l" fontAlgn="t"/>
                      <a:r>
                        <a:rPr lang="en-US" sz="1800" b="1" dirty="0">
                          <a:solidFill>
                            <a:schemeClr val="accent4">
                              <a:lumMod val="50000"/>
                            </a:schemeClr>
                          </a:solidFill>
                          <a:effectLst/>
                        </a:rPr>
                        <a:t>14.8%</a:t>
                      </a:r>
                    </a:p>
                  </a:txBody>
                  <a:tcPr marL="29363" marR="29363" marT="29363" marB="29363">
                    <a:solidFill>
                      <a:srgbClr val="D00000"/>
                    </a:solidFill>
                  </a:tcPr>
                </a:tc>
                <a:extLst>
                  <a:ext uri="{0D108BD9-81ED-4DB2-BD59-A6C34878D82A}">
                    <a16:rowId xmlns:a16="http://schemas.microsoft.com/office/drawing/2014/main" val="1774068890"/>
                  </a:ext>
                </a:extLst>
              </a:tr>
              <a:tr h="289672">
                <a:tc>
                  <a:txBody>
                    <a:bodyPr/>
                    <a:lstStyle/>
                    <a:p>
                      <a:pPr algn="l" fontAlgn="t"/>
                      <a:r>
                        <a:rPr lang="en-US" sz="1800" b="1" dirty="0">
                          <a:solidFill>
                            <a:schemeClr val="accent4">
                              <a:lumMod val="50000"/>
                            </a:schemeClr>
                          </a:solidFill>
                          <a:effectLst/>
                        </a:rPr>
                        <a:t>70-79 years old</a:t>
                      </a:r>
                    </a:p>
                  </a:txBody>
                  <a:tcPr marL="29363" marR="29363" marT="29363" marB="29363">
                    <a:solidFill>
                      <a:srgbClr val="EC4642"/>
                    </a:solidFill>
                  </a:tcPr>
                </a:tc>
                <a:tc>
                  <a:txBody>
                    <a:bodyPr/>
                    <a:lstStyle/>
                    <a:p>
                      <a:pPr algn="l" fontAlgn="t"/>
                      <a:endParaRPr lang="en-US" sz="1800" b="1">
                        <a:solidFill>
                          <a:schemeClr val="accent4">
                            <a:lumMod val="50000"/>
                          </a:schemeClr>
                        </a:solidFill>
                        <a:effectLst/>
                      </a:endParaRPr>
                    </a:p>
                  </a:txBody>
                  <a:tcPr marL="29363" marR="29363" marT="29363" marB="29363">
                    <a:solidFill>
                      <a:srgbClr val="EC4642"/>
                    </a:solidFill>
                  </a:tcPr>
                </a:tc>
                <a:tc>
                  <a:txBody>
                    <a:bodyPr/>
                    <a:lstStyle/>
                    <a:p>
                      <a:pPr algn="l" fontAlgn="t"/>
                      <a:r>
                        <a:rPr lang="en-US" sz="1800" b="1" dirty="0">
                          <a:solidFill>
                            <a:schemeClr val="accent4">
                              <a:lumMod val="50000"/>
                            </a:schemeClr>
                          </a:solidFill>
                          <a:effectLst/>
                        </a:rPr>
                        <a:t>8.0%</a:t>
                      </a:r>
                    </a:p>
                  </a:txBody>
                  <a:tcPr marL="29363" marR="29363" marT="29363" marB="29363">
                    <a:solidFill>
                      <a:srgbClr val="EC4642"/>
                    </a:solidFill>
                  </a:tcPr>
                </a:tc>
                <a:extLst>
                  <a:ext uri="{0D108BD9-81ED-4DB2-BD59-A6C34878D82A}">
                    <a16:rowId xmlns:a16="http://schemas.microsoft.com/office/drawing/2014/main" val="3729105414"/>
                  </a:ext>
                </a:extLst>
              </a:tr>
              <a:tr h="289672">
                <a:tc>
                  <a:txBody>
                    <a:bodyPr/>
                    <a:lstStyle/>
                    <a:p>
                      <a:pPr algn="l" fontAlgn="t"/>
                      <a:r>
                        <a:rPr lang="en-US" sz="1800" b="1" dirty="0">
                          <a:solidFill>
                            <a:schemeClr val="accent4">
                              <a:lumMod val="50000"/>
                            </a:schemeClr>
                          </a:solidFill>
                          <a:effectLst/>
                        </a:rPr>
                        <a:t>60-69 years old</a:t>
                      </a:r>
                    </a:p>
                  </a:txBody>
                  <a:tcPr marL="29363" marR="29363" marT="29363" marB="29363">
                    <a:solidFill>
                      <a:srgbClr val="E8614A"/>
                    </a:solidFill>
                  </a:tcPr>
                </a:tc>
                <a:tc>
                  <a:txBody>
                    <a:bodyPr/>
                    <a:lstStyle/>
                    <a:p>
                      <a:pPr algn="l" fontAlgn="t"/>
                      <a:endParaRPr lang="en-US" sz="1800" b="1" dirty="0">
                        <a:solidFill>
                          <a:schemeClr val="accent4">
                            <a:lumMod val="50000"/>
                          </a:schemeClr>
                        </a:solidFill>
                        <a:effectLst/>
                      </a:endParaRPr>
                    </a:p>
                  </a:txBody>
                  <a:tcPr marL="29363" marR="29363" marT="29363" marB="29363">
                    <a:solidFill>
                      <a:srgbClr val="E8614A"/>
                    </a:solidFill>
                  </a:tcPr>
                </a:tc>
                <a:tc>
                  <a:txBody>
                    <a:bodyPr/>
                    <a:lstStyle/>
                    <a:p>
                      <a:pPr algn="l" fontAlgn="t"/>
                      <a:r>
                        <a:rPr lang="en-US" sz="1800" b="1" dirty="0">
                          <a:solidFill>
                            <a:schemeClr val="accent4">
                              <a:lumMod val="50000"/>
                            </a:schemeClr>
                          </a:solidFill>
                          <a:effectLst/>
                        </a:rPr>
                        <a:t>3.6%</a:t>
                      </a:r>
                    </a:p>
                  </a:txBody>
                  <a:tcPr marL="29363" marR="29363" marT="29363" marB="29363">
                    <a:solidFill>
                      <a:srgbClr val="E8614A"/>
                    </a:solidFill>
                  </a:tcPr>
                </a:tc>
                <a:extLst>
                  <a:ext uri="{0D108BD9-81ED-4DB2-BD59-A6C34878D82A}">
                    <a16:rowId xmlns:a16="http://schemas.microsoft.com/office/drawing/2014/main" val="3410140067"/>
                  </a:ext>
                </a:extLst>
              </a:tr>
              <a:tr h="358672">
                <a:tc>
                  <a:txBody>
                    <a:bodyPr/>
                    <a:lstStyle/>
                    <a:p>
                      <a:pPr algn="l" fontAlgn="t"/>
                      <a:r>
                        <a:rPr lang="en-US" sz="1800" b="1" dirty="0">
                          <a:solidFill>
                            <a:schemeClr val="accent4">
                              <a:lumMod val="50000"/>
                            </a:schemeClr>
                          </a:solidFill>
                          <a:effectLst/>
                        </a:rPr>
                        <a:t>50-59 years old</a:t>
                      </a:r>
                    </a:p>
                  </a:txBody>
                  <a:tcPr marL="29363" marR="29363" marT="29363" marB="29363">
                    <a:solidFill>
                      <a:srgbClr val="F1A39D"/>
                    </a:solidFill>
                  </a:tcPr>
                </a:tc>
                <a:tc>
                  <a:txBody>
                    <a:bodyPr/>
                    <a:lstStyle/>
                    <a:p>
                      <a:pPr algn="l" fontAlgn="t"/>
                      <a:endParaRPr lang="en-US" sz="1800" b="1">
                        <a:solidFill>
                          <a:schemeClr val="accent4">
                            <a:lumMod val="50000"/>
                          </a:schemeClr>
                        </a:solidFill>
                        <a:effectLst/>
                      </a:endParaRPr>
                    </a:p>
                  </a:txBody>
                  <a:tcPr marL="29363" marR="29363" marT="29363" marB="29363">
                    <a:solidFill>
                      <a:srgbClr val="F1A39D"/>
                    </a:solidFill>
                  </a:tcPr>
                </a:tc>
                <a:tc>
                  <a:txBody>
                    <a:bodyPr/>
                    <a:lstStyle/>
                    <a:p>
                      <a:pPr algn="l" fontAlgn="t"/>
                      <a:r>
                        <a:rPr lang="en-US" sz="1800" b="1" dirty="0">
                          <a:solidFill>
                            <a:schemeClr val="accent4">
                              <a:lumMod val="50000"/>
                            </a:schemeClr>
                          </a:solidFill>
                          <a:effectLst/>
                        </a:rPr>
                        <a:t>1.3%</a:t>
                      </a:r>
                    </a:p>
                  </a:txBody>
                  <a:tcPr marL="29363" marR="29363" marT="29363" marB="29363">
                    <a:solidFill>
                      <a:srgbClr val="F1A39D"/>
                    </a:solidFill>
                  </a:tcPr>
                </a:tc>
                <a:extLst>
                  <a:ext uri="{0D108BD9-81ED-4DB2-BD59-A6C34878D82A}">
                    <a16:rowId xmlns:a16="http://schemas.microsoft.com/office/drawing/2014/main" val="2030848581"/>
                  </a:ext>
                </a:extLst>
              </a:tr>
              <a:tr h="289672">
                <a:tc>
                  <a:txBody>
                    <a:bodyPr/>
                    <a:lstStyle/>
                    <a:p>
                      <a:pPr algn="l" fontAlgn="t"/>
                      <a:r>
                        <a:rPr lang="en-US" sz="1800" b="1" dirty="0">
                          <a:solidFill>
                            <a:schemeClr val="accent4">
                              <a:lumMod val="50000"/>
                            </a:schemeClr>
                          </a:solidFill>
                          <a:effectLst/>
                        </a:rPr>
                        <a:t>40-49 years old</a:t>
                      </a:r>
                    </a:p>
                  </a:txBody>
                  <a:tcPr marL="29363" marR="29363" marT="29363" marB="29363">
                    <a:solidFill>
                      <a:srgbClr val="FACDC6"/>
                    </a:solidFill>
                  </a:tcPr>
                </a:tc>
                <a:tc>
                  <a:txBody>
                    <a:bodyPr/>
                    <a:lstStyle/>
                    <a:p>
                      <a:pPr algn="l" fontAlgn="t"/>
                      <a:endParaRPr lang="en-US" sz="1800" b="1" dirty="0">
                        <a:solidFill>
                          <a:schemeClr val="accent4">
                            <a:lumMod val="50000"/>
                          </a:schemeClr>
                        </a:solidFill>
                        <a:effectLst/>
                      </a:endParaRPr>
                    </a:p>
                  </a:txBody>
                  <a:tcPr marL="29363" marR="29363" marT="29363" marB="29363">
                    <a:solidFill>
                      <a:srgbClr val="FACDC6"/>
                    </a:solidFill>
                  </a:tcPr>
                </a:tc>
                <a:tc>
                  <a:txBody>
                    <a:bodyPr/>
                    <a:lstStyle/>
                    <a:p>
                      <a:pPr algn="l" fontAlgn="t"/>
                      <a:r>
                        <a:rPr lang="en-US" sz="1800" b="1" dirty="0">
                          <a:solidFill>
                            <a:schemeClr val="accent4">
                              <a:lumMod val="50000"/>
                            </a:schemeClr>
                          </a:solidFill>
                          <a:effectLst/>
                        </a:rPr>
                        <a:t>0.4%</a:t>
                      </a:r>
                    </a:p>
                  </a:txBody>
                  <a:tcPr marL="29363" marR="29363" marT="29363" marB="29363">
                    <a:solidFill>
                      <a:srgbClr val="FACDC6"/>
                    </a:solidFill>
                  </a:tcPr>
                </a:tc>
                <a:extLst>
                  <a:ext uri="{0D108BD9-81ED-4DB2-BD59-A6C34878D82A}">
                    <a16:rowId xmlns:a16="http://schemas.microsoft.com/office/drawing/2014/main" val="3236636794"/>
                  </a:ext>
                </a:extLst>
              </a:tr>
              <a:tr h="289672">
                <a:tc>
                  <a:txBody>
                    <a:bodyPr/>
                    <a:lstStyle/>
                    <a:p>
                      <a:pPr algn="l" fontAlgn="t"/>
                      <a:r>
                        <a:rPr lang="en-US" sz="1800" b="1" dirty="0">
                          <a:solidFill>
                            <a:schemeClr val="accent4">
                              <a:lumMod val="50000"/>
                            </a:schemeClr>
                          </a:solidFill>
                          <a:effectLst/>
                        </a:rPr>
                        <a:t>30-39 years old</a:t>
                      </a:r>
                    </a:p>
                  </a:txBody>
                  <a:tcPr marL="29363" marR="29363" marT="29363" marB="29363">
                    <a:solidFill>
                      <a:srgbClr val="F3DFD9"/>
                    </a:solidFill>
                  </a:tcPr>
                </a:tc>
                <a:tc>
                  <a:txBody>
                    <a:bodyPr/>
                    <a:lstStyle/>
                    <a:p>
                      <a:pPr algn="l" fontAlgn="t"/>
                      <a:endParaRPr lang="en-US" sz="1800" b="1" dirty="0">
                        <a:solidFill>
                          <a:schemeClr val="accent4">
                            <a:lumMod val="50000"/>
                          </a:schemeClr>
                        </a:solidFill>
                        <a:effectLst/>
                      </a:endParaRPr>
                    </a:p>
                  </a:txBody>
                  <a:tcPr marL="29363" marR="29363" marT="29363" marB="29363">
                    <a:solidFill>
                      <a:srgbClr val="F3DFD9"/>
                    </a:solidFill>
                  </a:tcPr>
                </a:tc>
                <a:tc>
                  <a:txBody>
                    <a:bodyPr/>
                    <a:lstStyle/>
                    <a:p>
                      <a:pPr algn="l" fontAlgn="t"/>
                      <a:r>
                        <a:rPr lang="en-US" sz="1800" b="1" dirty="0">
                          <a:solidFill>
                            <a:schemeClr val="accent4">
                              <a:lumMod val="50000"/>
                            </a:schemeClr>
                          </a:solidFill>
                          <a:effectLst/>
                        </a:rPr>
                        <a:t>0.2%</a:t>
                      </a:r>
                    </a:p>
                  </a:txBody>
                  <a:tcPr marL="29363" marR="29363" marT="29363" marB="29363">
                    <a:solidFill>
                      <a:srgbClr val="F3DFD9"/>
                    </a:solidFill>
                  </a:tcPr>
                </a:tc>
                <a:extLst>
                  <a:ext uri="{0D108BD9-81ED-4DB2-BD59-A6C34878D82A}">
                    <a16:rowId xmlns:a16="http://schemas.microsoft.com/office/drawing/2014/main" val="137764267"/>
                  </a:ext>
                </a:extLst>
              </a:tr>
              <a:tr h="289672">
                <a:tc>
                  <a:txBody>
                    <a:bodyPr/>
                    <a:lstStyle/>
                    <a:p>
                      <a:pPr algn="l" fontAlgn="t"/>
                      <a:r>
                        <a:rPr lang="en-US" sz="1800" b="1" dirty="0">
                          <a:solidFill>
                            <a:schemeClr val="accent4">
                              <a:lumMod val="50000"/>
                            </a:schemeClr>
                          </a:solidFill>
                          <a:effectLst/>
                        </a:rPr>
                        <a:t>20-29 years old</a:t>
                      </a:r>
                    </a:p>
                  </a:txBody>
                  <a:tcPr marL="29363" marR="29363" marT="29363" marB="29363">
                    <a:solidFill>
                      <a:srgbClr val="F3DFD9"/>
                    </a:solidFill>
                  </a:tcPr>
                </a:tc>
                <a:tc>
                  <a:txBody>
                    <a:bodyPr/>
                    <a:lstStyle/>
                    <a:p>
                      <a:pPr algn="l" fontAlgn="t"/>
                      <a:endParaRPr lang="en-US" sz="1800" b="1">
                        <a:solidFill>
                          <a:schemeClr val="accent4">
                            <a:lumMod val="50000"/>
                          </a:schemeClr>
                        </a:solidFill>
                        <a:effectLst/>
                      </a:endParaRPr>
                    </a:p>
                  </a:txBody>
                  <a:tcPr marL="29363" marR="29363" marT="29363" marB="29363">
                    <a:solidFill>
                      <a:srgbClr val="F3DFD9"/>
                    </a:solidFill>
                  </a:tcPr>
                </a:tc>
                <a:tc>
                  <a:txBody>
                    <a:bodyPr/>
                    <a:lstStyle/>
                    <a:p>
                      <a:pPr algn="l" fontAlgn="t"/>
                      <a:r>
                        <a:rPr lang="en-US" sz="1800" b="1">
                          <a:solidFill>
                            <a:schemeClr val="accent4">
                              <a:lumMod val="50000"/>
                            </a:schemeClr>
                          </a:solidFill>
                          <a:effectLst/>
                        </a:rPr>
                        <a:t>0.2%</a:t>
                      </a:r>
                    </a:p>
                  </a:txBody>
                  <a:tcPr marL="29363" marR="29363" marT="29363" marB="29363">
                    <a:solidFill>
                      <a:srgbClr val="F3DFD9"/>
                    </a:solidFill>
                  </a:tcPr>
                </a:tc>
                <a:extLst>
                  <a:ext uri="{0D108BD9-81ED-4DB2-BD59-A6C34878D82A}">
                    <a16:rowId xmlns:a16="http://schemas.microsoft.com/office/drawing/2014/main" val="3397426812"/>
                  </a:ext>
                </a:extLst>
              </a:tr>
              <a:tr h="289672">
                <a:tc>
                  <a:txBody>
                    <a:bodyPr/>
                    <a:lstStyle/>
                    <a:p>
                      <a:pPr algn="l" fontAlgn="t"/>
                      <a:r>
                        <a:rPr lang="en-US" sz="1800" b="1" dirty="0">
                          <a:solidFill>
                            <a:schemeClr val="accent4">
                              <a:lumMod val="50000"/>
                            </a:schemeClr>
                          </a:solidFill>
                          <a:effectLst/>
                        </a:rPr>
                        <a:t>10-19 years old</a:t>
                      </a:r>
                    </a:p>
                  </a:txBody>
                  <a:tcPr marL="29363" marR="29363" marT="29363" marB="29363">
                    <a:solidFill>
                      <a:srgbClr val="F3DFD9"/>
                    </a:solidFill>
                  </a:tcPr>
                </a:tc>
                <a:tc>
                  <a:txBody>
                    <a:bodyPr/>
                    <a:lstStyle/>
                    <a:p>
                      <a:pPr algn="l" fontAlgn="t"/>
                      <a:endParaRPr lang="en-US" sz="1800" b="1" dirty="0">
                        <a:solidFill>
                          <a:schemeClr val="accent4">
                            <a:lumMod val="50000"/>
                          </a:schemeClr>
                        </a:solidFill>
                        <a:effectLst/>
                      </a:endParaRPr>
                    </a:p>
                  </a:txBody>
                  <a:tcPr marL="29363" marR="29363" marT="29363" marB="29363">
                    <a:solidFill>
                      <a:srgbClr val="F3DFD9"/>
                    </a:solidFill>
                  </a:tcPr>
                </a:tc>
                <a:tc>
                  <a:txBody>
                    <a:bodyPr/>
                    <a:lstStyle/>
                    <a:p>
                      <a:pPr algn="l" fontAlgn="t"/>
                      <a:r>
                        <a:rPr lang="en-US" sz="1800" b="1" dirty="0">
                          <a:solidFill>
                            <a:schemeClr val="accent4">
                              <a:lumMod val="50000"/>
                            </a:schemeClr>
                          </a:solidFill>
                          <a:effectLst/>
                        </a:rPr>
                        <a:t>0.2%</a:t>
                      </a:r>
                    </a:p>
                  </a:txBody>
                  <a:tcPr marL="29363" marR="29363" marT="29363" marB="29363">
                    <a:solidFill>
                      <a:srgbClr val="F3DFD9"/>
                    </a:solidFill>
                  </a:tcPr>
                </a:tc>
                <a:extLst>
                  <a:ext uri="{0D108BD9-81ED-4DB2-BD59-A6C34878D82A}">
                    <a16:rowId xmlns:a16="http://schemas.microsoft.com/office/drawing/2014/main" val="3149741684"/>
                  </a:ext>
                </a:extLst>
              </a:tr>
              <a:tr h="504687">
                <a:tc>
                  <a:txBody>
                    <a:bodyPr/>
                    <a:lstStyle/>
                    <a:p>
                      <a:pPr algn="l" fontAlgn="t"/>
                      <a:r>
                        <a:rPr lang="en-US" sz="1800" b="1" dirty="0">
                          <a:solidFill>
                            <a:schemeClr val="accent4">
                              <a:lumMod val="50000"/>
                            </a:schemeClr>
                          </a:solidFill>
                          <a:effectLst/>
                        </a:rPr>
                        <a:t>0-9 years old</a:t>
                      </a:r>
                    </a:p>
                  </a:txBody>
                  <a:tcPr marL="29363" marR="29363" marT="29363" marB="29363"/>
                </a:tc>
                <a:tc>
                  <a:txBody>
                    <a:bodyPr/>
                    <a:lstStyle/>
                    <a:p>
                      <a:pPr algn="l" fontAlgn="t"/>
                      <a:endParaRPr lang="en-US" sz="1800" b="1">
                        <a:solidFill>
                          <a:schemeClr val="accent4">
                            <a:lumMod val="50000"/>
                          </a:schemeClr>
                        </a:solidFill>
                        <a:effectLst/>
                      </a:endParaRPr>
                    </a:p>
                  </a:txBody>
                  <a:tcPr marL="29363" marR="29363" marT="29363" marB="29363"/>
                </a:tc>
                <a:tc>
                  <a:txBody>
                    <a:bodyPr/>
                    <a:lstStyle/>
                    <a:p>
                      <a:pPr algn="l" fontAlgn="t"/>
                      <a:r>
                        <a:rPr lang="en-US" sz="1800" b="1" dirty="0">
                          <a:solidFill>
                            <a:schemeClr val="accent4">
                              <a:lumMod val="50000"/>
                            </a:schemeClr>
                          </a:solidFill>
                          <a:effectLst/>
                        </a:rPr>
                        <a:t>no fatalities</a:t>
                      </a:r>
                    </a:p>
                  </a:txBody>
                  <a:tcPr marL="29363" marR="29363" marT="29363" marB="29363"/>
                </a:tc>
                <a:extLst>
                  <a:ext uri="{0D108BD9-81ED-4DB2-BD59-A6C34878D82A}">
                    <a16:rowId xmlns:a16="http://schemas.microsoft.com/office/drawing/2014/main" val="3152291298"/>
                  </a:ext>
                </a:extLst>
              </a:tr>
            </a:tbl>
          </a:graphicData>
        </a:graphic>
      </p:graphicFrame>
    </p:spTree>
    <p:extLst>
      <p:ext uri="{BB962C8B-B14F-4D97-AF65-F5344CB8AC3E}">
        <p14:creationId xmlns:p14="http://schemas.microsoft.com/office/powerpoint/2010/main" val="1606737744"/>
      </p:ext>
    </p:extLst>
  </p:cSld>
  <p:clrMapOvr>
    <a:masterClrMapping/>
  </p:clrMapOvr>
  <mc:AlternateContent xmlns:mc="http://schemas.openxmlformats.org/markup-compatibility/2006">
    <mc:Choice xmlns:p14="http://schemas.microsoft.com/office/powerpoint/2010/main" Requires="p14">
      <p:transition spd="slow" p14:dur="2000" advTm="15018"/>
    </mc:Choice>
    <mc:Fallback>
      <p:transition spd="slow" advTm="150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solidFill>
                  <a:schemeClr val="accent6">
                    <a:lumMod val="50000"/>
                  </a:schemeClr>
                </a:solidFill>
              </a:rPr>
              <a:t>Gender</a:t>
            </a:r>
          </a:p>
        </p:txBody>
      </p:sp>
      <p:sp>
        <p:nvSpPr>
          <p:cNvPr id="7" name="Title 1">
            <a:extLst>
              <a:ext uri="{FF2B5EF4-FFF2-40B4-BE49-F238E27FC236}">
                <a16:creationId xmlns:a16="http://schemas.microsoft.com/office/drawing/2014/main" id="{CA178A4B-2D5A-469C-B9ED-B3B981000E1D}"/>
              </a:ext>
            </a:extLst>
          </p:cNvPr>
          <p:cNvSpPr txBox="1">
            <a:spLocks/>
          </p:cNvSpPr>
          <p:nvPr/>
        </p:nvSpPr>
        <p:spPr>
          <a:xfrm>
            <a:off x="7209526" y="1263420"/>
            <a:ext cx="3625488" cy="728218"/>
          </a:xfrm>
          <a:prstGeom prst="rect">
            <a:avLst/>
          </a:prstGeom>
          <a:solidFill>
            <a:schemeClr val="tx1">
              <a:lumMod val="95000"/>
              <a:lumOff val="5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Death Rate</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graphicFrame>
        <p:nvGraphicFramePr>
          <p:cNvPr id="2" name="Table 1">
            <a:extLst>
              <a:ext uri="{FF2B5EF4-FFF2-40B4-BE49-F238E27FC236}">
                <a16:creationId xmlns:a16="http://schemas.microsoft.com/office/drawing/2014/main" id="{26E0754B-BF68-4833-9CCA-5D7CD9E59B64}"/>
              </a:ext>
            </a:extLst>
          </p:cNvPr>
          <p:cNvGraphicFramePr>
            <a:graphicFrameLocks noGrp="1"/>
          </p:cNvGraphicFramePr>
          <p:nvPr>
            <p:extLst>
              <p:ext uri="{D42A27DB-BD31-4B8C-83A1-F6EECF244321}">
                <p14:modId xmlns:p14="http://schemas.microsoft.com/office/powerpoint/2010/main" val="739380607"/>
              </p:ext>
            </p:extLst>
          </p:nvPr>
        </p:nvGraphicFramePr>
        <p:xfrm>
          <a:off x="2267210" y="2251611"/>
          <a:ext cx="7089732" cy="2125224"/>
        </p:xfrm>
        <a:graphic>
          <a:graphicData uri="http://schemas.openxmlformats.org/drawingml/2006/table">
            <a:tbl>
              <a:tblPr>
                <a:tableStyleId>{8A107856-5554-42FB-B03E-39F5DBC370BA}</a:tableStyleId>
              </a:tblPr>
              <a:tblGrid>
                <a:gridCol w="1703540">
                  <a:extLst>
                    <a:ext uri="{9D8B030D-6E8A-4147-A177-3AD203B41FA5}">
                      <a16:colId xmlns:a16="http://schemas.microsoft.com/office/drawing/2014/main" val="1857032991"/>
                    </a:ext>
                  </a:extLst>
                </a:gridCol>
                <a:gridCol w="2705623">
                  <a:extLst>
                    <a:ext uri="{9D8B030D-6E8A-4147-A177-3AD203B41FA5}">
                      <a16:colId xmlns:a16="http://schemas.microsoft.com/office/drawing/2014/main" val="995525029"/>
                    </a:ext>
                  </a:extLst>
                </a:gridCol>
                <a:gridCol w="2680569">
                  <a:extLst>
                    <a:ext uri="{9D8B030D-6E8A-4147-A177-3AD203B41FA5}">
                      <a16:colId xmlns:a16="http://schemas.microsoft.com/office/drawing/2014/main" val="3960113616"/>
                    </a:ext>
                  </a:extLst>
                </a:gridCol>
              </a:tblGrid>
              <a:tr h="674884">
                <a:tc>
                  <a:txBody>
                    <a:bodyPr/>
                    <a:lstStyle/>
                    <a:p>
                      <a:pPr algn="ctr" fontAlgn="t"/>
                      <a:r>
                        <a:rPr lang="en-US" b="1" dirty="0">
                          <a:solidFill>
                            <a:schemeClr val="tx1">
                              <a:lumMod val="95000"/>
                              <a:lumOff val="5000"/>
                            </a:schemeClr>
                          </a:solidFill>
                          <a:effectLst/>
                        </a:rPr>
                        <a:t>SEX</a:t>
                      </a:r>
                    </a:p>
                  </a:txBody>
                  <a:tcPr marL="47625" marR="47625" marT="47625" marB="47625"/>
                </a:tc>
                <a:tc>
                  <a:txBody>
                    <a:bodyPr/>
                    <a:lstStyle/>
                    <a:p>
                      <a:pPr algn="ctr" fontAlgn="t"/>
                      <a:r>
                        <a:rPr lang="en-US" b="1" dirty="0">
                          <a:solidFill>
                            <a:schemeClr val="tx1">
                              <a:lumMod val="95000"/>
                              <a:lumOff val="5000"/>
                            </a:schemeClr>
                          </a:solidFill>
                          <a:effectLst/>
                        </a:rPr>
                        <a:t>DEATH RATE</a:t>
                      </a:r>
                      <a:br>
                        <a:rPr lang="en-US" b="1" dirty="0">
                          <a:solidFill>
                            <a:schemeClr val="tx1">
                              <a:lumMod val="95000"/>
                              <a:lumOff val="5000"/>
                            </a:schemeClr>
                          </a:solidFill>
                          <a:effectLst/>
                        </a:rPr>
                      </a:br>
                      <a:r>
                        <a:rPr lang="en-US" b="1" dirty="0">
                          <a:solidFill>
                            <a:schemeClr val="tx1">
                              <a:lumMod val="95000"/>
                              <a:lumOff val="5000"/>
                            </a:schemeClr>
                          </a:solidFill>
                          <a:effectLst/>
                        </a:rPr>
                        <a:t>confirmed cases</a:t>
                      </a:r>
                      <a:br>
                        <a:rPr lang="en-US" b="1" dirty="0">
                          <a:solidFill>
                            <a:schemeClr val="tx1">
                              <a:lumMod val="95000"/>
                              <a:lumOff val="5000"/>
                            </a:schemeClr>
                          </a:solidFill>
                          <a:effectLst/>
                        </a:rPr>
                      </a:br>
                      <a:endParaRPr lang="en-US" b="1" dirty="0">
                        <a:solidFill>
                          <a:schemeClr val="tx1">
                            <a:lumMod val="95000"/>
                            <a:lumOff val="5000"/>
                          </a:schemeClr>
                        </a:solidFill>
                        <a:effectLst/>
                      </a:endParaRPr>
                    </a:p>
                  </a:txBody>
                  <a:tcPr marL="47625" marR="47625" marT="47625" marB="47625"/>
                </a:tc>
                <a:tc>
                  <a:txBody>
                    <a:bodyPr/>
                    <a:lstStyle/>
                    <a:p>
                      <a:pPr algn="ctr" fontAlgn="t"/>
                      <a:r>
                        <a:rPr lang="en-US" b="1" dirty="0">
                          <a:solidFill>
                            <a:schemeClr val="tx1">
                              <a:lumMod val="95000"/>
                              <a:lumOff val="5000"/>
                            </a:schemeClr>
                          </a:solidFill>
                          <a:effectLst/>
                        </a:rPr>
                        <a:t>DEATH RATE</a:t>
                      </a:r>
                      <a:br>
                        <a:rPr lang="en-US" b="1" dirty="0">
                          <a:solidFill>
                            <a:schemeClr val="tx1">
                              <a:lumMod val="95000"/>
                              <a:lumOff val="5000"/>
                            </a:schemeClr>
                          </a:solidFill>
                          <a:effectLst/>
                        </a:rPr>
                      </a:br>
                      <a:r>
                        <a:rPr lang="en-US" b="1" dirty="0">
                          <a:solidFill>
                            <a:schemeClr val="tx1">
                              <a:lumMod val="95000"/>
                              <a:lumOff val="5000"/>
                            </a:schemeClr>
                          </a:solidFill>
                          <a:effectLst/>
                        </a:rPr>
                        <a:t>all cases</a:t>
                      </a:r>
                    </a:p>
                  </a:txBody>
                  <a:tcPr marL="47625" marR="47625" marT="47625" marB="47625"/>
                </a:tc>
                <a:extLst>
                  <a:ext uri="{0D108BD9-81ED-4DB2-BD59-A6C34878D82A}">
                    <a16:rowId xmlns:a16="http://schemas.microsoft.com/office/drawing/2014/main" val="560924063"/>
                  </a:ext>
                </a:extLst>
              </a:tr>
              <a:tr h="603507">
                <a:tc>
                  <a:txBody>
                    <a:bodyPr/>
                    <a:lstStyle/>
                    <a:p>
                      <a:pPr algn="ctr" fontAlgn="t"/>
                      <a:r>
                        <a:rPr lang="en-US" b="1" dirty="0">
                          <a:solidFill>
                            <a:schemeClr val="accent1">
                              <a:lumMod val="50000"/>
                            </a:schemeClr>
                          </a:solidFill>
                          <a:effectLst/>
                        </a:rPr>
                        <a:t>Male</a:t>
                      </a:r>
                      <a:endParaRPr lang="en-US" dirty="0">
                        <a:solidFill>
                          <a:schemeClr val="accent1">
                            <a:lumMod val="50000"/>
                          </a:schemeClr>
                        </a:solidFill>
                        <a:effectLst/>
                      </a:endParaRPr>
                    </a:p>
                  </a:txBody>
                  <a:tcPr marL="47625" marR="47625" marT="47625" marB="47625"/>
                </a:tc>
                <a:tc>
                  <a:txBody>
                    <a:bodyPr/>
                    <a:lstStyle/>
                    <a:p>
                      <a:pPr algn="ctr" fontAlgn="t"/>
                      <a:r>
                        <a:rPr lang="en-US" b="1">
                          <a:solidFill>
                            <a:schemeClr val="accent3">
                              <a:lumMod val="75000"/>
                            </a:schemeClr>
                          </a:solidFill>
                          <a:effectLst/>
                        </a:rPr>
                        <a:t>4.7%</a:t>
                      </a:r>
                      <a:endParaRPr lang="en-US">
                        <a:solidFill>
                          <a:schemeClr val="accent3">
                            <a:lumMod val="75000"/>
                          </a:schemeClr>
                        </a:solidFill>
                        <a:effectLst/>
                      </a:endParaRPr>
                    </a:p>
                  </a:txBody>
                  <a:tcPr marL="47625" marR="47625" marT="47625" marB="47625"/>
                </a:tc>
                <a:tc>
                  <a:txBody>
                    <a:bodyPr/>
                    <a:lstStyle/>
                    <a:p>
                      <a:pPr algn="ctr" fontAlgn="t"/>
                      <a:r>
                        <a:rPr lang="en-US" b="1" dirty="0">
                          <a:solidFill>
                            <a:schemeClr val="accent3">
                              <a:lumMod val="75000"/>
                            </a:schemeClr>
                          </a:solidFill>
                          <a:effectLst/>
                        </a:rPr>
                        <a:t>2.8%</a:t>
                      </a:r>
                      <a:endParaRPr lang="en-US" dirty="0">
                        <a:solidFill>
                          <a:schemeClr val="accent3">
                            <a:lumMod val="75000"/>
                          </a:schemeClr>
                        </a:solidFill>
                        <a:effectLst/>
                      </a:endParaRPr>
                    </a:p>
                  </a:txBody>
                  <a:tcPr marL="47625" marR="47625" marT="47625" marB="47625"/>
                </a:tc>
                <a:extLst>
                  <a:ext uri="{0D108BD9-81ED-4DB2-BD59-A6C34878D82A}">
                    <a16:rowId xmlns:a16="http://schemas.microsoft.com/office/drawing/2014/main" val="2661760432"/>
                  </a:ext>
                </a:extLst>
              </a:tr>
              <a:tr h="603507">
                <a:tc>
                  <a:txBody>
                    <a:bodyPr/>
                    <a:lstStyle/>
                    <a:p>
                      <a:pPr algn="ctr" fontAlgn="t"/>
                      <a:r>
                        <a:rPr lang="en-US" b="1" dirty="0">
                          <a:solidFill>
                            <a:schemeClr val="accent1">
                              <a:lumMod val="50000"/>
                            </a:schemeClr>
                          </a:solidFill>
                          <a:effectLst/>
                        </a:rPr>
                        <a:t>Female</a:t>
                      </a:r>
                      <a:endParaRPr lang="en-US" dirty="0">
                        <a:solidFill>
                          <a:schemeClr val="accent1">
                            <a:lumMod val="50000"/>
                          </a:schemeClr>
                        </a:solidFill>
                        <a:effectLst/>
                      </a:endParaRPr>
                    </a:p>
                  </a:txBody>
                  <a:tcPr marL="47625" marR="47625" marT="47625" marB="47625"/>
                </a:tc>
                <a:tc>
                  <a:txBody>
                    <a:bodyPr/>
                    <a:lstStyle/>
                    <a:p>
                      <a:pPr algn="ctr" fontAlgn="t"/>
                      <a:r>
                        <a:rPr lang="en-US" b="1" dirty="0">
                          <a:solidFill>
                            <a:schemeClr val="accent3">
                              <a:lumMod val="75000"/>
                            </a:schemeClr>
                          </a:solidFill>
                          <a:effectLst/>
                        </a:rPr>
                        <a:t>2.8%</a:t>
                      </a:r>
                      <a:endParaRPr lang="en-US" dirty="0">
                        <a:solidFill>
                          <a:schemeClr val="accent3">
                            <a:lumMod val="75000"/>
                          </a:schemeClr>
                        </a:solidFill>
                        <a:effectLst/>
                      </a:endParaRPr>
                    </a:p>
                  </a:txBody>
                  <a:tcPr marL="47625" marR="47625" marT="47625" marB="47625"/>
                </a:tc>
                <a:tc>
                  <a:txBody>
                    <a:bodyPr/>
                    <a:lstStyle/>
                    <a:p>
                      <a:pPr algn="ctr" fontAlgn="t"/>
                      <a:r>
                        <a:rPr lang="en-US" b="1" dirty="0">
                          <a:solidFill>
                            <a:schemeClr val="accent3">
                              <a:lumMod val="75000"/>
                            </a:schemeClr>
                          </a:solidFill>
                          <a:effectLst/>
                        </a:rPr>
                        <a:t>1.7%</a:t>
                      </a:r>
                      <a:endParaRPr lang="en-US" dirty="0">
                        <a:solidFill>
                          <a:schemeClr val="accent3">
                            <a:lumMod val="75000"/>
                          </a:schemeClr>
                        </a:solidFill>
                        <a:effectLst/>
                      </a:endParaRPr>
                    </a:p>
                  </a:txBody>
                  <a:tcPr marL="47625" marR="47625" marT="47625" marB="47625"/>
                </a:tc>
                <a:extLst>
                  <a:ext uri="{0D108BD9-81ED-4DB2-BD59-A6C34878D82A}">
                    <a16:rowId xmlns:a16="http://schemas.microsoft.com/office/drawing/2014/main" val="2644350522"/>
                  </a:ext>
                </a:extLst>
              </a:tr>
            </a:tbl>
          </a:graphicData>
        </a:graphic>
      </p:graphicFrame>
      <p:pic>
        <p:nvPicPr>
          <p:cNvPr id="2050" name="Picture 2" descr="Image result for female animation">
            <a:extLst>
              <a:ext uri="{FF2B5EF4-FFF2-40B4-BE49-F238E27FC236}">
                <a16:creationId xmlns:a16="http://schemas.microsoft.com/office/drawing/2014/main" id="{9B8F41F9-FE1C-4E41-A27B-97DDCC220781}"/>
              </a:ext>
            </a:extLst>
          </p:cNvPr>
          <p:cNvPicPr>
            <a:picLocks noChangeAspect="1" noChangeArrowheads="1" noCrop="1"/>
          </p:cNvPicPr>
          <p:nvPr/>
        </p:nvPicPr>
        <p:blipFill>
          <a:blip r:embed="rId4">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4733490" y="4376835"/>
            <a:ext cx="3308219" cy="24811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17776"/>
      </p:ext>
    </p:extLst>
  </p:cSld>
  <p:clrMapOvr>
    <a:masterClrMapping/>
  </p:clrMapOvr>
  <mc:AlternateContent xmlns:mc="http://schemas.openxmlformats.org/markup-compatibility/2006">
    <mc:Choice xmlns:p14="http://schemas.microsoft.com/office/powerpoint/2010/main" Requires="p14">
      <p:transition spd="slow" p14:dur="2000" advTm="7828"/>
    </mc:Choice>
    <mc:Fallback>
      <p:transition spd="slow" advTm="78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18" name="Content Placeholder 2">
            <a:extLst>
              <a:ext uri="{FF2B5EF4-FFF2-40B4-BE49-F238E27FC236}">
                <a16:creationId xmlns:a16="http://schemas.microsoft.com/office/drawing/2014/main" id="{B5C1C8D9-D6C9-4270-8488-56F4BDAD0983}"/>
              </a:ext>
            </a:extLst>
          </p:cNvPr>
          <p:cNvSpPr>
            <a:spLocks noGrp="1"/>
          </p:cNvSpPr>
          <p:nvPr>
            <p:ph idx="1"/>
          </p:nvPr>
        </p:nvSpPr>
        <p:spPr>
          <a:xfrm>
            <a:off x="1809766" y="2289130"/>
            <a:ext cx="7860327" cy="4687867"/>
          </a:xfrm>
        </p:spPr>
        <p:txBody>
          <a:bodyPr>
            <a:normAutofit/>
          </a:bodyPr>
          <a:lstStyle/>
          <a:p>
            <a:pPr>
              <a:buFont typeface="Wingdings" panose="05000000000000000000" pitchFamily="2" charset="2"/>
              <a:buChar char="q"/>
            </a:pPr>
            <a:r>
              <a:rPr lang="en-US" sz="4400" b="1" dirty="0"/>
              <a:t>Cardiovascular disease</a:t>
            </a:r>
          </a:p>
          <a:p>
            <a:pPr>
              <a:buFont typeface="Wingdings" panose="05000000000000000000" pitchFamily="2" charset="2"/>
              <a:buChar char="q"/>
            </a:pPr>
            <a:r>
              <a:rPr lang="en-US" sz="4400" b="1" dirty="0"/>
              <a:t>Diabetes</a:t>
            </a:r>
          </a:p>
          <a:p>
            <a:pPr>
              <a:buFont typeface="Wingdings" panose="05000000000000000000" pitchFamily="2" charset="2"/>
              <a:buChar char="q"/>
            </a:pPr>
            <a:r>
              <a:rPr lang="en-US" sz="4400" b="1" dirty="0"/>
              <a:t>Chronic respiratory disease</a:t>
            </a:r>
          </a:p>
          <a:p>
            <a:pPr>
              <a:buFont typeface="Wingdings" panose="05000000000000000000" pitchFamily="2" charset="2"/>
              <a:buChar char="q"/>
            </a:pPr>
            <a:r>
              <a:rPr lang="en-US" sz="4400" b="1" dirty="0"/>
              <a:t>Hypertension</a:t>
            </a:r>
          </a:p>
          <a:p>
            <a:endParaRPr lang="en-US" sz="2000" b="1" dirty="0">
              <a:latin typeface="Arial Black" panose="020B0A04020102020204" pitchFamily="34" charset="0"/>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solidFill>
                  <a:schemeClr val="accent6">
                    <a:lumMod val="50000"/>
                  </a:schemeClr>
                </a:solidFill>
              </a:rPr>
              <a:t>Pre-existing conditions</a:t>
            </a:r>
          </a:p>
        </p:txBody>
      </p:sp>
      <p:sp>
        <p:nvSpPr>
          <p:cNvPr id="8" name="Title 1">
            <a:extLst>
              <a:ext uri="{FF2B5EF4-FFF2-40B4-BE49-F238E27FC236}">
                <a16:creationId xmlns:a16="http://schemas.microsoft.com/office/drawing/2014/main" id="{ECC7B8E6-C337-4BD4-B442-7AADE248FBFD}"/>
              </a:ext>
            </a:extLst>
          </p:cNvPr>
          <p:cNvSpPr txBox="1">
            <a:spLocks/>
          </p:cNvSpPr>
          <p:nvPr/>
        </p:nvSpPr>
        <p:spPr>
          <a:xfrm>
            <a:off x="7209526" y="1263420"/>
            <a:ext cx="3625488" cy="728218"/>
          </a:xfrm>
          <a:prstGeom prst="rect">
            <a:avLst/>
          </a:prstGeom>
          <a:solidFill>
            <a:schemeClr val="tx1">
              <a:lumMod val="95000"/>
              <a:lumOff val="5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Death Rate</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spTree>
    <p:extLst>
      <p:ext uri="{BB962C8B-B14F-4D97-AF65-F5344CB8AC3E}">
        <p14:creationId xmlns:p14="http://schemas.microsoft.com/office/powerpoint/2010/main" val="1188459687"/>
      </p:ext>
    </p:extLst>
  </p:cSld>
  <p:clrMapOvr>
    <a:masterClrMapping/>
  </p:clrMapOvr>
  <mc:AlternateContent xmlns:mc="http://schemas.openxmlformats.org/markup-compatibility/2006">
    <mc:Choice xmlns:p14="http://schemas.microsoft.com/office/powerpoint/2010/main" Requires="p14">
      <p:transition spd="slow" p14:dur="2000" advTm="8625"/>
    </mc:Choice>
    <mc:Fallback>
      <p:transition spd="slow" advTm="86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19" name="Title 1">
            <a:extLst>
              <a:ext uri="{FF2B5EF4-FFF2-40B4-BE49-F238E27FC236}">
                <a16:creationId xmlns:a16="http://schemas.microsoft.com/office/drawing/2014/main" id="{69DF656E-BDA5-4389-8F10-3CDDBC8383C0}"/>
              </a:ext>
            </a:extLst>
          </p:cNvPr>
          <p:cNvSpPr>
            <a:spLocks noGrp="1"/>
          </p:cNvSpPr>
          <p:nvPr>
            <p:ph type="title"/>
          </p:nvPr>
        </p:nvSpPr>
        <p:spPr>
          <a:xfrm>
            <a:off x="1484312" y="1560912"/>
            <a:ext cx="4891437" cy="499618"/>
          </a:xfrm>
          <a:solidFill>
            <a:schemeClr val="bg1"/>
          </a:solidFill>
        </p:spPr>
        <p:txBody>
          <a:bodyPr>
            <a:normAutofit fontScale="90000"/>
          </a:bodyPr>
          <a:lstStyle/>
          <a:p>
            <a:r>
              <a:rPr lang="en-US" b="1" dirty="0">
                <a:solidFill>
                  <a:schemeClr val="accent6">
                    <a:lumMod val="50000"/>
                  </a:schemeClr>
                </a:solidFill>
              </a:rPr>
              <a:t>Pre-existing conditions</a:t>
            </a:r>
          </a:p>
        </p:txBody>
      </p:sp>
      <p:graphicFrame>
        <p:nvGraphicFramePr>
          <p:cNvPr id="10" name="Table 9">
            <a:extLst>
              <a:ext uri="{FF2B5EF4-FFF2-40B4-BE49-F238E27FC236}">
                <a16:creationId xmlns:a16="http://schemas.microsoft.com/office/drawing/2014/main" id="{AE3FA3FC-FB09-4D59-9689-0FB30E00FCA8}"/>
              </a:ext>
            </a:extLst>
          </p:cNvPr>
          <p:cNvGraphicFramePr>
            <a:graphicFrameLocks noGrp="1"/>
          </p:cNvGraphicFramePr>
          <p:nvPr>
            <p:extLst>
              <p:ext uri="{D42A27DB-BD31-4B8C-83A1-F6EECF244321}">
                <p14:modId xmlns:p14="http://schemas.microsoft.com/office/powerpoint/2010/main" val="3948164059"/>
              </p:ext>
            </p:extLst>
          </p:nvPr>
        </p:nvGraphicFramePr>
        <p:xfrm>
          <a:off x="1753644" y="2190619"/>
          <a:ext cx="9557358" cy="4309579"/>
        </p:xfrm>
        <a:graphic>
          <a:graphicData uri="http://schemas.openxmlformats.org/drawingml/2006/table">
            <a:tbl>
              <a:tblPr>
                <a:tableStyleId>{BDBED569-4797-4DF1-A0F4-6AAB3CD982D8}</a:tableStyleId>
              </a:tblPr>
              <a:tblGrid>
                <a:gridCol w="4817620">
                  <a:extLst>
                    <a:ext uri="{9D8B030D-6E8A-4147-A177-3AD203B41FA5}">
                      <a16:colId xmlns:a16="http://schemas.microsoft.com/office/drawing/2014/main" val="2062052854"/>
                    </a:ext>
                  </a:extLst>
                </a:gridCol>
                <a:gridCol w="2541075">
                  <a:extLst>
                    <a:ext uri="{9D8B030D-6E8A-4147-A177-3AD203B41FA5}">
                      <a16:colId xmlns:a16="http://schemas.microsoft.com/office/drawing/2014/main" val="1105977765"/>
                    </a:ext>
                  </a:extLst>
                </a:gridCol>
                <a:gridCol w="2198663">
                  <a:extLst>
                    <a:ext uri="{9D8B030D-6E8A-4147-A177-3AD203B41FA5}">
                      <a16:colId xmlns:a16="http://schemas.microsoft.com/office/drawing/2014/main" val="37849696"/>
                    </a:ext>
                  </a:extLst>
                </a:gridCol>
              </a:tblGrid>
              <a:tr h="698329">
                <a:tc>
                  <a:txBody>
                    <a:bodyPr/>
                    <a:lstStyle/>
                    <a:p>
                      <a:pPr algn="l" fontAlgn="t"/>
                      <a:r>
                        <a:rPr lang="en-US" sz="2400" b="1" dirty="0">
                          <a:effectLst/>
                        </a:rPr>
                        <a:t>PRE-EXISTING CONDITION</a:t>
                      </a:r>
                    </a:p>
                  </a:txBody>
                  <a:tcPr marL="35151" marR="35151" marT="35151" marB="35151">
                    <a:solidFill>
                      <a:schemeClr val="accent2">
                        <a:lumMod val="60000"/>
                        <a:lumOff val="40000"/>
                      </a:schemeClr>
                    </a:solidFill>
                  </a:tcPr>
                </a:tc>
                <a:tc>
                  <a:txBody>
                    <a:bodyPr/>
                    <a:lstStyle/>
                    <a:p>
                      <a:pPr algn="l" fontAlgn="t"/>
                      <a:r>
                        <a:rPr lang="en-US" sz="2400" b="1" dirty="0">
                          <a:effectLst/>
                        </a:rPr>
                        <a:t>DEATH RATE</a:t>
                      </a:r>
                      <a:br>
                        <a:rPr lang="en-US" sz="2400" b="1" dirty="0">
                          <a:effectLst/>
                        </a:rPr>
                      </a:br>
                      <a:r>
                        <a:rPr lang="en-US" sz="2400" b="1" dirty="0">
                          <a:effectLst/>
                        </a:rPr>
                        <a:t>confirmed cases</a:t>
                      </a:r>
                      <a:br>
                        <a:rPr lang="en-US" sz="2400" b="1" dirty="0">
                          <a:effectLst/>
                        </a:rPr>
                      </a:br>
                      <a:endParaRPr lang="en-US" sz="2400" b="1" dirty="0">
                        <a:effectLst/>
                      </a:endParaRPr>
                    </a:p>
                  </a:txBody>
                  <a:tcPr marL="35151" marR="35151" marT="35151" marB="35151">
                    <a:solidFill>
                      <a:schemeClr val="accent2">
                        <a:lumMod val="60000"/>
                        <a:lumOff val="40000"/>
                      </a:schemeClr>
                    </a:solidFill>
                  </a:tcPr>
                </a:tc>
                <a:tc>
                  <a:txBody>
                    <a:bodyPr/>
                    <a:lstStyle/>
                    <a:p>
                      <a:pPr algn="l" fontAlgn="t"/>
                      <a:r>
                        <a:rPr lang="en-US" sz="2400" b="1" dirty="0">
                          <a:effectLst/>
                        </a:rPr>
                        <a:t>DEATH RATE</a:t>
                      </a:r>
                      <a:br>
                        <a:rPr lang="en-US" sz="2400" b="1" dirty="0">
                          <a:effectLst/>
                        </a:rPr>
                      </a:br>
                      <a:r>
                        <a:rPr lang="en-US" sz="2400" b="1" dirty="0">
                          <a:effectLst/>
                        </a:rPr>
                        <a:t>all cases</a:t>
                      </a:r>
                    </a:p>
                  </a:txBody>
                  <a:tcPr marL="35151" marR="35151" marT="35151" marB="35151">
                    <a:solidFill>
                      <a:schemeClr val="accent2">
                        <a:lumMod val="60000"/>
                        <a:lumOff val="40000"/>
                      </a:schemeClr>
                    </a:solidFill>
                  </a:tcPr>
                </a:tc>
                <a:extLst>
                  <a:ext uri="{0D108BD9-81ED-4DB2-BD59-A6C34878D82A}">
                    <a16:rowId xmlns:a16="http://schemas.microsoft.com/office/drawing/2014/main" val="3875527795"/>
                  </a:ext>
                </a:extLst>
              </a:tr>
              <a:tr h="377030">
                <a:tc>
                  <a:txBody>
                    <a:bodyPr/>
                    <a:lstStyle/>
                    <a:p>
                      <a:pPr algn="l" fontAlgn="t"/>
                      <a:r>
                        <a:rPr lang="en-US" sz="2400" b="1" dirty="0">
                          <a:effectLst/>
                        </a:rPr>
                        <a:t>Cardiovascular disease </a:t>
                      </a:r>
                      <a:r>
                        <a:rPr lang="en-US" sz="2000" b="1" dirty="0">
                          <a:effectLst/>
                        </a:rPr>
                        <a:t>(</a:t>
                      </a:r>
                      <a:r>
                        <a:rPr lang="ar-SA" sz="2000" b="1" dirty="0">
                          <a:effectLst/>
                        </a:rPr>
                        <a:t>أمراض القلب</a:t>
                      </a:r>
                      <a:r>
                        <a:rPr lang="en-US" sz="2000" b="1" dirty="0">
                          <a:effectLst/>
                        </a:rPr>
                        <a:t>)</a:t>
                      </a:r>
                      <a:endParaRPr lang="en-US" sz="2400" b="1" dirty="0">
                        <a:effectLst/>
                      </a:endParaRPr>
                    </a:p>
                  </a:txBody>
                  <a:tcPr marL="35151" marR="35151" marT="35151" marB="35151"/>
                </a:tc>
                <a:tc>
                  <a:txBody>
                    <a:bodyPr/>
                    <a:lstStyle/>
                    <a:p>
                      <a:pPr algn="l" fontAlgn="t"/>
                      <a:r>
                        <a:rPr lang="en-US" sz="2400" b="1">
                          <a:effectLst/>
                        </a:rPr>
                        <a:t>13.2%</a:t>
                      </a:r>
                    </a:p>
                  </a:txBody>
                  <a:tcPr marL="35151" marR="35151" marT="35151" marB="35151"/>
                </a:tc>
                <a:tc>
                  <a:txBody>
                    <a:bodyPr/>
                    <a:lstStyle/>
                    <a:p>
                      <a:pPr algn="l" fontAlgn="t"/>
                      <a:r>
                        <a:rPr lang="en-US" sz="2400" b="1">
                          <a:effectLst/>
                        </a:rPr>
                        <a:t>10.5%</a:t>
                      </a:r>
                    </a:p>
                  </a:txBody>
                  <a:tcPr marL="35151" marR="35151" marT="35151" marB="35151"/>
                </a:tc>
                <a:extLst>
                  <a:ext uri="{0D108BD9-81ED-4DB2-BD59-A6C34878D82A}">
                    <a16:rowId xmlns:a16="http://schemas.microsoft.com/office/drawing/2014/main" val="3830079867"/>
                  </a:ext>
                </a:extLst>
              </a:tr>
              <a:tr h="377030">
                <a:tc>
                  <a:txBody>
                    <a:bodyPr/>
                    <a:lstStyle/>
                    <a:p>
                      <a:pPr algn="l" fontAlgn="t"/>
                      <a:r>
                        <a:rPr lang="en-US" sz="2400" b="1" dirty="0">
                          <a:effectLst/>
                        </a:rPr>
                        <a:t>Diabetes</a:t>
                      </a:r>
                      <a:r>
                        <a:rPr lang="ar-SA" sz="2400" b="1" dirty="0">
                          <a:effectLst/>
                        </a:rPr>
                        <a:t> </a:t>
                      </a:r>
                      <a:r>
                        <a:rPr lang="ar-SA" sz="2000" b="1" dirty="0">
                          <a:effectLst/>
                        </a:rPr>
                        <a:t>(مرض السكري)  </a:t>
                      </a:r>
                      <a:endParaRPr lang="en-US" sz="2400" b="1" dirty="0">
                        <a:effectLst/>
                      </a:endParaRPr>
                    </a:p>
                  </a:txBody>
                  <a:tcPr marL="35151" marR="35151" marT="35151" marB="35151"/>
                </a:tc>
                <a:tc>
                  <a:txBody>
                    <a:bodyPr/>
                    <a:lstStyle/>
                    <a:p>
                      <a:pPr algn="l" fontAlgn="t"/>
                      <a:r>
                        <a:rPr lang="en-US" sz="2400" b="1" dirty="0">
                          <a:effectLst/>
                        </a:rPr>
                        <a:t>9.2%</a:t>
                      </a:r>
                    </a:p>
                  </a:txBody>
                  <a:tcPr marL="35151" marR="35151" marT="35151" marB="35151"/>
                </a:tc>
                <a:tc>
                  <a:txBody>
                    <a:bodyPr/>
                    <a:lstStyle/>
                    <a:p>
                      <a:pPr algn="l" fontAlgn="t"/>
                      <a:r>
                        <a:rPr lang="en-US" sz="2400" b="1">
                          <a:effectLst/>
                        </a:rPr>
                        <a:t>7.3%</a:t>
                      </a:r>
                    </a:p>
                  </a:txBody>
                  <a:tcPr marL="35151" marR="35151" marT="35151" marB="35151"/>
                </a:tc>
                <a:extLst>
                  <a:ext uri="{0D108BD9-81ED-4DB2-BD59-A6C34878D82A}">
                    <a16:rowId xmlns:a16="http://schemas.microsoft.com/office/drawing/2014/main" val="540892250"/>
                  </a:ext>
                </a:extLst>
              </a:tr>
              <a:tr h="429357">
                <a:tc>
                  <a:txBody>
                    <a:bodyPr/>
                    <a:lstStyle/>
                    <a:p>
                      <a:pPr algn="l" fontAlgn="t"/>
                      <a:r>
                        <a:rPr lang="en-US" sz="2400" b="1" dirty="0">
                          <a:effectLst/>
                        </a:rPr>
                        <a:t>Chronic respiratory disease</a:t>
                      </a:r>
                      <a:endParaRPr lang="ar-SA" sz="2400" b="1" dirty="0">
                        <a:effectLst/>
                      </a:endParaRPr>
                    </a:p>
                    <a:p>
                      <a:pPr algn="l" fontAlgn="t"/>
                      <a:r>
                        <a:rPr lang="ar-SA" sz="2000" b="1" dirty="0">
                          <a:effectLst/>
                        </a:rPr>
                        <a:t>(أمراض في الجهاز التنفسي)</a:t>
                      </a:r>
                      <a:endParaRPr lang="en-US" sz="2000" b="1" dirty="0">
                        <a:effectLst/>
                      </a:endParaRPr>
                    </a:p>
                  </a:txBody>
                  <a:tcPr marL="35151" marR="35151" marT="35151" marB="35151"/>
                </a:tc>
                <a:tc>
                  <a:txBody>
                    <a:bodyPr/>
                    <a:lstStyle/>
                    <a:p>
                      <a:pPr algn="l" fontAlgn="t"/>
                      <a:r>
                        <a:rPr lang="en-US" sz="2400" b="1" dirty="0">
                          <a:effectLst/>
                        </a:rPr>
                        <a:t>8.0%</a:t>
                      </a:r>
                    </a:p>
                  </a:txBody>
                  <a:tcPr marL="35151" marR="35151" marT="35151" marB="35151"/>
                </a:tc>
                <a:tc>
                  <a:txBody>
                    <a:bodyPr/>
                    <a:lstStyle/>
                    <a:p>
                      <a:pPr algn="l" fontAlgn="t"/>
                      <a:r>
                        <a:rPr lang="en-US" sz="2400" b="1">
                          <a:effectLst/>
                        </a:rPr>
                        <a:t>6.3%</a:t>
                      </a:r>
                    </a:p>
                  </a:txBody>
                  <a:tcPr marL="35151" marR="35151" marT="35151" marB="35151"/>
                </a:tc>
                <a:extLst>
                  <a:ext uri="{0D108BD9-81ED-4DB2-BD59-A6C34878D82A}">
                    <a16:rowId xmlns:a16="http://schemas.microsoft.com/office/drawing/2014/main" val="4149006709"/>
                  </a:ext>
                </a:extLst>
              </a:tr>
              <a:tr h="377030">
                <a:tc>
                  <a:txBody>
                    <a:bodyPr/>
                    <a:lstStyle/>
                    <a:p>
                      <a:pPr algn="l" fontAlgn="t"/>
                      <a:r>
                        <a:rPr lang="en-US" sz="2400" b="1" dirty="0">
                          <a:effectLst/>
                        </a:rPr>
                        <a:t>Hypertension</a:t>
                      </a:r>
                      <a:r>
                        <a:rPr lang="ar-SA" sz="2400" b="1" dirty="0">
                          <a:effectLst/>
                        </a:rPr>
                        <a:t>   </a:t>
                      </a:r>
                      <a:r>
                        <a:rPr lang="ar-SA" sz="2000" b="1" dirty="0">
                          <a:effectLst/>
                        </a:rPr>
                        <a:t>(مرض الضغط) </a:t>
                      </a:r>
                      <a:endParaRPr lang="en-US" sz="2400" b="1" dirty="0">
                        <a:effectLst/>
                      </a:endParaRPr>
                    </a:p>
                  </a:txBody>
                  <a:tcPr marL="35151" marR="35151" marT="35151" marB="35151"/>
                </a:tc>
                <a:tc>
                  <a:txBody>
                    <a:bodyPr/>
                    <a:lstStyle/>
                    <a:p>
                      <a:pPr algn="l" fontAlgn="t"/>
                      <a:r>
                        <a:rPr lang="en-US" sz="2400" b="1" dirty="0">
                          <a:effectLst/>
                        </a:rPr>
                        <a:t>8.4%</a:t>
                      </a:r>
                    </a:p>
                  </a:txBody>
                  <a:tcPr marL="35151" marR="35151" marT="35151" marB="35151"/>
                </a:tc>
                <a:tc>
                  <a:txBody>
                    <a:bodyPr/>
                    <a:lstStyle/>
                    <a:p>
                      <a:pPr algn="l" fontAlgn="t"/>
                      <a:r>
                        <a:rPr lang="en-US" sz="2400" b="1">
                          <a:effectLst/>
                        </a:rPr>
                        <a:t>6.0%</a:t>
                      </a:r>
                    </a:p>
                  </a:txBody>
                  <a:tcPr marL="35151" marR="35151" marT="35151" marB="35151"/>
                </a:tc>
                <a:extLst>
                  <a:ext uri="{0D108BD9-81ED-4DB2-BD59-A6C34878D82A}">
                    <a16:rowId xmlns:a16="http://schemas.microsoft.com/office/drawing/2014/main" val="125280349"/>
                  </a:ext>
                </a:extLst>
              </a:tr>
              <a:tr h="377030">
                <a:tc>
                  <a:txBody>
                    <a:bodyPr/>
                    <a:lstStyle/>
                    <a:p>
                      <a:pPr algn="l" fontAlgn="t"/>
                      <a:r>
                        <a:rPr lang="en-US" sz="2400" b="1" dirty="0">
                          <a:effectLst/>
                        </a:rPr>
                        <a:t>Cancer</a:t>
                      </a:r>
                      <a:r>
                        <a:rPr lang="ar-SA" sz="2400" b="1" dirty="0">
                          <a:effectLst/>
                        </a:rPr>
                        <a:t>   </a:t>
                      </a:r>
                      <a:r>
                        <a:rPr lang="ar-SA" sz="2000" b="1" dirty="0">
                          <a:effectLst/>
                        </a:rPr>
                        <a:t>(مرض السرطان) </a:t>
                      </a:r>
                      <a:endParaRPr lang="en-US" sz="2400" b="1" dirty="0">
                        <a:effectLst/>
                      </a:endParaRPr>
                    </a:p>
                  </a:txBody>
                  <a:tcPr marL="35151" marR="35151" marT="35151" marB="35151"/>
                </a:tc>
                <a:tc>
                  <a:txBody>
                    <a:bodyPr/>
                    <a:lstStyle/>
                    <a:p>
                      <a:pPr algn="l" fontAlgn="t"/>
                      <a:r>
                        <a:rPr lang="en-US" sz="2400" b="1">
                          <a:effectLst/>
                        </a:rPr>
                        <a:t>7.6%</a:t>
                      </a:r>
                    </a:p>
                  </a:txBody>
                  <a:tcPr marL="35151" marR="35151" marT="35151" marB="35151"/>
                </a:tc>
                <a:tc>
                  <a:txBody>
                    <a:bodyPr/>
                    <a:lstStyle/>
                    <a:p>
                      <a:pPr algn="l" fontAlgn="t"/>
                      <a:r>
                        <a:rPr lang="en-US" sz="2400" b="1">
                          <a:effectLst/>
                        </a:rPr>
                        <a:t>5.6%</a:t>
                      </a:r>
                    </a:p>
                  </a:txBody>
                  <a:tcPr marL="35151" marR="35151" marT="35151" marB="35151"/>
                </a:tc>
                <a:extLst>
                  <a:ext uri="{0D108BD9-81ED-4DB2-BD59-A6C34878D82A}">
                    <a16:rowId xmlns:a16="http://schemas.microsoft.com/office/drawing/2014/main" val="3336290749"/>
                  </a:ext>
                </a:extLst>
              </a:tr>
              <a:tr h="656887">
                <a:tc>
                  <a:txBody>
                    <a:bodyPr/>
                    <a:lstStyle/>
                    <a:p>
                      <a:pPr algn="l" fontAlgn="t"/>
                      <a:r>
                        <a:rPr lang="en-US" sz="2400" b="1" dirty="0">
                          <a:effectLst/>
                        </a:rPr>
                        <a:t>no pre-existing conditions</a:t>
                      </a:r>
                    </a:p>
                  </a:txBody>
                  <a:tcPr marL="35151" marR="35151" marT="35151" marB="35151"/>
                </a:tc>
                <a:tc>
                  <a:txBody>
                    <a:bodyPr/>
                    <a:lstStyle/>
                    <a:p>
                      <a:pPr algn="l" fontAlgn="t"/>
                      <a:endParaRPr lang="en-US" sz="2400" b="1">
                        <a:effectLst/>
                      </a:endParaRPr>
                    </a:p>
                  </a:txBody>
                  <a:tcPr marL="35151" marR="35151" marT="35151" marB="35151"/>
                </a:tc>
                <a:tc>
                  <a:txBody>
                    <a:bodyPr/>
                    <a:lstStyle/>
                    <a:p>
                      <a:pPr algn="l" fontAlgn="t"/>
                      <a:r>
                        <a:rPr lang="en-US" sz="2400" b="1" dirty="0">
                          <a:effectLst/>
                        </a:rPr>
                        <a:t>0.9%</a:t>
                      </a:r>
                    </a:p>
                  </a:txBody>
                  <a:tcPr marL="35151" marR="35151" marT="35151" marB="35151"/>
                </a:tc>
                <a:extLst>
                  <a:ext uri="{0D108BD9-81ED-4DB2-BD59-A6C34878D82A}">
                    <a16:rowId xmlns:a16="http://schemas.microsoft.com/office/drawing/2014/main" val="1872101549"/>
                  </a:ext>
                </a:extLst>
              </a:tr>
            </a:tbl>
          </a:graphicData>
        </a:graphic>
      </p:graphicFrame>
      <p:sp>
        <p:nvSpPr>
          <p:cNvPr id="7" name="Title 1">
            <a:extLst>
              <a:ext uri="{FF2B5EF4-FFF2-40B4-BE49-F238E27FC236}">
                <a16:creationId xmlns:a16="http://schemas.microsoft.com/office/drawing/2014/main" id="{DFE6AB07-4D8F-4813-983C-C80E2E581501}"/>
              </a:ext>
            </a:extLst>
          </p:cNvPr>
          <p:cNvSpPr txBox="1">
            <a:spLocks/>
          </p:cNvSpPr>
          <p:nvPr/>
        </p:nvSpPr>
        <p:spPr>
          <a:xfrm>
            <a:off x="7209526" y="1263420"/>
            <a:ext cx="3625488" cy="728218"/>
          </a:xfrm>
          <a:prstGeom prst="rect">
            <a:avLst/>
          </a:prstGeom>
          <a:solidFill>
            <a:schemeClr val="tx1">
              <a:lumMod val="95000"/>
              <a:lumOff val="5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Death Rate</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spTree>
    <p:extLst>
      <p:ext uri="{BB962C8B-B14F-4D97-AF65-F5344CB8AC3E}">
        <p14:creationId xmlns:p14="http://schemas.microsoft.com/office/powerpoint/2010/main" val="569203787"/>
      </p:ext>
    </p:extLst>
  </p:cSld>
  <p:clrMapOvr>
    <a:masterClrMapping/>
  </p:clrMapOvr>
  <mc:AlternateContent xmlns:mc="http://schemas.openxmlformats.org/markup-compatibility/2006">
    <mc:Choice xmlns:p14="http://schemas.microsoft.com/office/powerpoint/2010/main" Requires="p14">
      <p:transition spd="slow" p14:dur="2000" advTm="13089"/>
    </mc:Choice>
    <mc:Fallback>
      <p:transition spd="slow" advTm="1308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rgbClr val="52A5FF"/>
                </a:solidFill>
                <a:latin typeface="Corbel" panose="020B0503020204020204"/>
              </a:rPr>
              <a:t>Diagnosis</a:t>
            </a:r>
            <a:endParaRPr kumimoji="0" lang="en-US" sz="4000" b="1" i="0" u="none" strike="noStrike" kern="1200" cap="none" spc="0" normalizeH="0" baseline="0" noProof="0" dirty="0">
              <a:ln w="3175" cmpd="sng">
                <a:noFill/>
              </a:ln>
              <a:solidFill>
                <a:srgbClr val="52A5FF"/>
              </a:solidFill>
              <a:effectLst/>
              <a:uLnTx/>
              <a:uFillTx/>
              <a:latin typeface="Corbel" panose="020B0503020204020204"/>
            </a:endParaRPr>
          </a:p>
        </p:txBody>
      </p:sp>
      <p:pic>
        <p:nvPicPr>
          <p:cNvPr id="5122" name="Picture 2" descr="Image result for Applied Biosystems 7500 Fast DX Real-Time PCR Instrument">
            <a:extLst>
              <a:ext uri="{FF2B5EF4-FFF2-40B4-BE49-F238E27FC236}">
                <a16:creationId xmlns:a16="http://schemas.microsoft.com/office/drawing/2014/main" id="{193F689B-398D-4EDA-81E9-55E140B2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325" y="1819952"/>
            <a:ext cx="5043259" cy="36789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is is a picture of CDC’s laboratory test kit for the severe acute respiratory syndrome coronavirus 2 (SARS-CoV-2). CDC is shipping the test kits to laboratories CDC has designated as qualified, including U.S. state and local public health laboratories, Department of Defense (DOD) laboratories and select international laboratories. The test kits are bolstering global laboratory capacity for detecting SARS-CoV-2.">
            <a:extLst>
              <a:ext uri="{FF2B5EF4-FFF2-40B4-BE49-F238E27FC236}">
                <a16:creationId xmlns:a16="http://schemas.microsoft.com/office/drawing/2014/main" id="{29DFD6F6-D1E8-48C1-9D91-255E006DB7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686104" y="2141951"/>
            <a:ext cx="4086620" cy="2724412"/>
          </a:xfrm>
          <a:prstGeom prst="rect">
            <a:avLst/>
          </a:prstGeom>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F643B7-4A09-4570-89C5-48BDC2673278}"/>
              </a:ext>
            </a:extLst>
          </p:cNvPr>
          <p:cNvSpPr/>
          <p:nvPr/>
        </p:nvSpPr>
        <p:spPr>
          <a:xfrm>
            <a:off x="1303084" y="5001109"/>
            <a:ext cx="3086038" cy="369332"/>
          </a:xfrm>
          <a:prstGeom prst="rect">
            <a:avLst/>
          </a:prstGeom>
        </p:spPr>
        <p:txBody>
          <a:bodyPr wrap="square">
            <a:spAutoFit/>
          </a:bodyPr>
          <a:lstStyle/>
          <a:p>
            <a:r>
              <a:rPr lang="en-US" b="1" dirty="0">
                <a:solidFill>
                  <a:schemeClr val="accent1">
                    <a:lumMod val="75000"/>
                  </a:schemeClr>
                </a:solidFill>
                <a:latin typeface="Open Sans" panose="020B0606030504020204" pitchFamily="34" charset="0"/>
              </a:rPr>
              <a:t>Real-Time PCR Instrument </a:t>
            </a:r>
            <a:endParaRPr lang="en-US" b="1" dirty="0">
              <a:solidFill>
                <a:schemeClr val="accent1">
                  <a:lumMod val="75000"/>
                </a:schemeClr>
              </a:solidFill>
            </a:endParaRPr>
          </a:p>
        </p:txBody>
      </p:sp>
      <p:sp>
        <p:nvSpPr>
          <p:cNvPr id="25" name="Rectangle 24">
            <a:extLst>
              <a:ext uri="{FF2B5EF4-FFF2-40B4-BE49-F238E27FC236}">
                <a16:creationId xmlns:a16="http://schemas.microsoft.com/office/drawing/2014/main" id="{07880983-6EA2-4B77-BCCB-C8EB5B2E4B7C}"/>
              </a:ext>
            </a:extLst>
          </p:cNvPr>
          <p:cNvSpPr/>
          <p:nvPr/>
        </p:nvSpPr>
        <p:spPr>
          <a:xfrm>
            <a:off x="6760631" y="5029507"/>
            <a:ext cx="3086038" cy="369332"/>
          </a:xfrm>
          <a:prstGeom prst="rect">
            <a:avLst/>
          </a:prstGeom>
        </p:spPr>
        <p:txBody>
          <a:bodyPr wrap="square">
            <a:spAutoFit/>
          </a:bodyPr>
          <a:lstStyle/>
          <a:p>
            <a:r>
              <a:rPr lang="en-US" b="1" dirty="0">
                <a:solidFill>
                  <a:schemeClr val="accent6">
                    <a:lumMod val="50000"/>
                  </a:schemeClr>
                </a:solidFill>
                <a:latin typeface="Open Sans" panose="020B0606030504020204" pitchFamily="34" charset="0"/>
              </a:rPr>
              <a:t>COVID-19 test Kit</a:t>
            </a:r>
            <a:endParaRPr lang="en-US" b="1" dirty="0">
              <a:solidFill>
                <a:schemeClr val="accent6">
                  <a:lumMod val="50000"/>
                </a:schemeClr>
              </a:solidFill>
            </a:endParaRPr>
          </a:p>
        </p:txBody>
      </p:sp>
    </p:spTree>
    <p:extLst>
      <p:ext uri="{BB962C8B-B14F-4D97-AF65-F5344CB8AC3E}">
        <p14:creationId xmlns:p14="http://schemas.microsoft.com/office/powerpoint/2010/main" val="2020092602"/>
      </p:ext>
    </p:extLst>
  </p:cSld>
  <p:clrMapOvr>
    <a:masterClrMapping/>
  </p:clrMapOvr>
  <mc:AlternateContent xmlns:mc="http://schemas.openxmlformats.org/markup-compatibility/2006">
    <mc:Choice xmlns:p14="http://schemas.microsoft.com/office/powerpoint/2010/main" Requires="p14">
      <p:transition spd="slow" p14:dur="2000" advTm="8109"/>
    </mc:Choice>
    <mc:Fallback>
      <p:transition spd="slow" advTm="810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8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4">
                    <a:lumMod val="60000"/>
                    <a:lumOff val="40000"/>
                  </a:schemeClr>
                </a:solidFill>
                <a:latin typeface="Corbel" panose="020B0503020204020204"/>
              </a:rPr>
              <a:t>Incubation Period</a:t>
            </a:r>
            <a:endParaRPr kumimoji="0" lang="en-US" sz="4000" b="1" i="0" u="none" strike="noStrike" kern="1200" cap="none" spc="0" normalizeH="0" baseline="0" noProof="0" dirty="0">
              <a:ln w="3175" cmpd="sng">
                <a:noFill/>
              </a:ln>
              <a:solidFill>
                <a:schemeClr val="accent4">
                  <a:lumMod val="60000"/>
                  <a:lumOff val="40000"/>
                </a:schemeClr>
              </a:solidFill>
              <a:effectLst/>
              <a:uLnTx/>
              <a:uFillTx/>
              <a:latin typeface="Corbel" panose="020B0503020204020204"/>
            </a:endParaRPr>
          </a:p>
        </p:txBody>
      </p:sp>
      <p:graphicFrame>
        <p:nvGraphicFramePr>
          <p:cNvPr id="3" name="Table 2">
            <a:extLst>
              <a:ext uri="{FF2B5EF4-FFF2-40B4-BE49-F238E27FC236}">
                <a16:creationId xmlns:a16="http://schemas.microsoft.com/office/drawing/2014/main" id="{45901DB3-F809-4460-858F-F0A17D3E510D}"/>
              </a:ext>
            </a:extLst>
          </p:cNvPr>
          <p:cNvGraphicFramePr>
            <a:graphicFrameLocks noGrp="1"/>
          </p:cNvGraphicFramePr>
          <p:nvPr>
            <p:extLst>
              <p:ext uri="{D42A27DB-BD31-4B8C-83A1-F6EECF244321}">
                <p14:modId xmlns:p14="http://schemas.microsoft.com/office/powerpoint/2010/main" val="4282473069"/>
              </p:ext>
            </p:extLst>
          </p:nvPr>
        </p:nvGraphicFramePr>
        <p:xfrm>
          <a:off x="2482613" y="2460220"/>
          <a:ext cx="8352401" cy="3860034"/>
        </p:xfrm>
        <a:graphic>
          <a:graphicData uri="http://schemas.openxmlformats.org/drawingml/2006/table">
            <a:tbl>
              <a:tblPr>
                <a:tableStyleId>{22838BEF-8BB2-4498-84A7-C5851F593DF1}</a:tableStyleId>
              </a:tblPr>
              <a:tblGrid>
                <a:gridCol w="3949822">
                  <a:extLst>
                    <a:ext uri="{9D8B030D-6E8A-4147-A177-3AD203B41FA5}">
                      <a16:colId xmlns:a16="http://schemas.microsoft.com/office/drawing/2014/main" val="2212776049"/>
                    </a:ext>
                  </a:extLst>
                </a:gridCol>
                <a:gridCol w="4402579">
                  <a:extLst>
                    <a:ext uri="{9D8B030D-6E8A-4147-A177-3AD203B41FA5}">
                      <a16:colId xmlns:a16="http://schemas.microsoft.com/office/drawing/2014/main" val="1571734293"/>
                    </a:ext>
                  </a:extLst>
                </a:gridCol>
              </a:tblGrid>
              <a:tr h="631272">
                <a:tc>
                  <a:txBody>
                    <a:bodyPr/>
                    <a:lstStyle/>
                    <a:p>
                      <a:pPr lvl="0" algn="l" rtl="0" fontAlgn="b"/>
                      <a:r>
                        <a:rPr lang="en-US" sz="1700" b="1" dirty="0">
                          <a:effectLst/>
                          <a:latin typeface="Arial" panose="020B0604020202020204" pitchFamily="34" charset="0"/>
                          <a:cs typeface="Arial" panose="020B0604020202020204" pitchFamily="34" charset="0"/>
                        </a:rPr>
                        <a:t>Virus</a:t>
                      </a:r>
                    </a:p>
                  </a:txBody>
                  <a:tcPr marL="44888" marR="44888" marT="44888" marB="44888">
                    <a:solidFill>
                      <a:schemeClr val="accent4">
                        <a:lumMod val="40000"/>
                        <a:lumOff val="60000"/>
                      </a:schemeClr>
                    </a:solidFill>
                  </a:tcPr>
                </a:tc>
                <a:tc>
                  <a:txBody>
                    <a:bodyPr/>
                    <a:lstStyle/>
                    <a:p>
                      <a:pPr algn="l" fontAlgn="b"/>
                      <a:r>
                        <a:rPr lang="en-US" sz="1700" b="1" dirty="0">
                          <a:effectLst/>
                          <a:latin typeface="Arial" panose="020B0604020202020204" pitchFamily="34" charset="0"/>
                          <a:cs typeface="Arial" panose="020B0604020202020204" pitchFamily="34" charset="0"/>
                        </a:rPr>
                        <a:t>Incubation Period</a:t>
                      </a:r>
                      <a:r>
                        <a:rPr lang="ar-SA" sz="1700" b="1" dirty="0">
                          <a:effectLst/>
                          <a:latin typeface="Arial" panose="020B0604020202020204" pitchFamily="34" charset="0"/>
                          <a:cs typeface="Arial" panose="020B0604020202020204" pitchFamily="34" charset="0"/>
                        </a:rPr>
                        <a:t>  </a:t>
                      </a:r>
                      <a:r>
                        <a:rPr lang="en-US" sz="1700" b="1" dirty="0">
                          <a:effectLst/>
                          <a:latin typeface="Arial" panose="020B0604020202020204" pitchFamily="34" charset="0"/>
                          <a:cs typeface="Arial" panose="020B0604020202020204" pitchFamily="34" charset="0"/>
                        </a:rPr>
                        <a:t>(typical cases)</a:t>
                      </a:r>
                    </a:p>
                  </a:txBody>
                  <a:tcPr marL="44888" marR="44888" marT="44888" marB="44888">
                    <a:solidFill>
                      <a:schemeClr val="accent4">
                        <a:lumMod val="40000"/>
                        <a:lumOff val="60000"/>
                      </a:schemeClr>
                    </a:solidFill>
                  </a:tcPr>
                </a:tc>
                <a:extLst>
                  <a:ext uri="{0D108BD9-81ED-4DB2-BD59-A6C34878D82A}">
                    <a16:rowId xmlns:a16="http://schemas.microsoft.com/office/drawing/2014/main" val="1840955020"/>
                  </a:ext>
                </a:extLst>
              </a:tr>
              <a:tr h="505018">
                <a:tc>
                  <a:txBody>
                    <a:bodyPr/>
                    <a:lstStyle/>
                    <a:p>
                      <a:pPr algn="l" fontAlgn="t"/>
                      <a:r>
                        <a:rPr lang="en-US" sz="1700" b="1" dirty="0">
                          <a:effectLst/>
                          <a:latin typeface="Arial" panose="020B0604020202020204" pitchFamily="34" charset="0"/>
                          <a:cs typeface="Arial" panose="020B0604020202020204" pitchFamily="34" charset="0"/>
                        </a:rPr>
                        <a:t>2019-nCoV</a:t>
                      </a:r>
                    </a:p>
                  </a:txBody>
                  <a:tcPr marL="44888" marR="44888" marT="44888" marB="44888"/>
                </a:tc>
                <a:tc>
                  <a:txBody>
                    <a:bodyPr/>
                    <a:lstStyle/>
                    <a:p>
                      <a:pPr algn="l" fontAlgn="t"/>
                      <a:r>
                        <a:rPr lang="en-US" sz="1700" b="1" dirty="0">
                          <a:effectLst/>
                          <a:latin typeface="Arial" panose="020B0604020202020204" pitchFamily="34" charset="0"/>
                          <a:cs typeface="Arial" panose="020B0604020202020204" pitchFamily="34" charset="0"/>
                        </a:rPr>
                        <a:t>2-14 or 0-24 days </a:t>
                      </a:r>
                      <a:r>
                        <a:rPr lang="en-US" sz="1700" b="1" dirty="0">
                          <a:solidFill>
                            <a:srgbClr val="666666"/>
                          </a:solidFill>
                          <a:effectLst/>
                          <a:latin typeface="Arial" panose="020B0604020202020204" pitchFamily="34" charset="0"/>
                          <a:cs typeface="Arial" panose="020B0604020202020204" pitchFamily="34" charset="0"/>
                        </a:rPr>
                        <a:t>(very rare cases)</a:t>
                      </a:r>
                      <a:endParaRPr lang="en-US" sz="1700" b="1" dirty="0">
                        <a:effectLst/>
                        <a:latin typeface="Arial" panose="020B0604020202020204" pitchFamily="34" charset="0"/>
                        <a:cs typeface="Arial" panose="020B0604020202020204" pitchFamily="34" charset="0"/>
                      </a:endParaRPr>
                    </a:p>
                  </a:txBody>
                  <a:tcPr marL="44888" marR="44888" marT="44888" marB="44888"/>
                </a:tc>
                <a:extLst>
                  <a:ext uri="{0D108BD9-81ED-4DB2-BD59-A6C34878D82A}">
                    <a16:rowId xmlns:a16="http://schemas.microsoft.com/office/drawing/2014/main" val="2292963979"/>
                  </a:ext>
                </a:extLst>
              </a:tr>
              <a:tr h="781490">
                <a:tc>
                  <a:txBody>
                    <a:bodyPr/>
                    <a:lstStyle/>
                    <a:p>
                      <a:pPr algn="l" fontAlgn="t"/>
                      <a:r>
                        <a:rPr lang="en-US" sz="1700" b="1" dirty="0">
                          <a:effectLst/>
                          <a:latin typeface="Arial" panose="020B0604020202020204" pitchFamily="34" charset="0"/>
                          <a:cs typeface="Arial" panose="020B0604020202020204" pitchFamily="34" charset="0"/>
                        </a:rPr>
                        <a:t>SARS</a:t>
                      </a:r>
                    </a:p>
                  </a:txBody>
                  <a:tcPr marL="44888" marR="44888" marT="44888" marB="44888"/>
                </a:tc>
                <a:tc>
                  <a:txBody>
                    <a:bodyPr/>
                    <a:lstStyle/>
                    <a:p>
                      <a:pPr algn="l" fontAlgn="t"/>
                      <a:r>
                        <a:rPr lang="en-US" sz="1700" b="1" u="sng" dirty="0">
                          <a:solidFill>
                            <a:srgbClr val="699A21"/>
                          </a:solidFill>
                          <a:effectLst/>
                          <a:latin typeface="Arial" panose="020B0604020202020204" pitchFamily="34" charset="0"/>
                          <a:cs typeface="Arial" panose="020B0604020202020204" pitchFamily="34" charset="0"/>
                          <a:hlinkClick r:id="rId3"/>
                        </a:rPr>
                        <a:t>2-7 days</a:t>
                      </a:r>
                      <a:r>
                        <a:rPr lang="en-US" sz="1700" b="1" dirty="0">
                          <a:effectLst/>
                          <a:latin typeface="Arial" panose="020B0604020202020204" pitchFamily="34" charset="0"/>
                          <a:cs typeface="Arial" panose="020B0604020202020204" pitchFamily="34" charset="0"/>
                        </a:rPr>
                        <a:t>,</a:t>
                      </a:r>
                      <a:br>
                        <a:rPr lang="en-US" sz="1700" b="1" dirty="0">
                          <a:effectLst/>
                          <a:latin typeface="Arial" panose="020B0604020202020204" pitchFamily="34" charset="0"/>
                          <a:cs typeface="Arial" panose="020B0604020202020204" pitchFamily="34" charset="0"/>
                        </a:rPr>
                      </a:br>
                      <a:r>
                        <a:rPr lang="en-US" sz="1700" b="1" dirty="0">
                          <a:effectLst/>
                          <a:latin typeface="Arial" panose="020B0604020202020204" pitchFamily="34" charset="0"/>
                          <a:cs typeface="Arial" panose="020B0604020202020204" pitchFamily="34" charset="0"/>
                        </a:rPr>
                        <a:t>as long as 10 days</a:t>
                      </a:r>
                    </a:p>
                  </a:txBody>
                  <a:tcPr marL="44888" marR="44888" marT="44888" marB="44888"/>
                </a:tc>
                <a:extLst>
                  <a:ext uri="{0D108BD9-81ED-4DB2-BD59-A6C34878D82A}">
                    <a16:rowId xmlns:a16="http://schemas.microsoft.com/office/drawing/2014/main" val="3017207596"/>
                  </a:ext>
                </a:extLst>
              </a:tr>
              <a:tr h="498887">
                <a:tc>
                  <a:txBody>
                    <a:bodyPr/>
                    <a:lstStyle/>
                    <a:p>
                      <a:pPr algn="l" fontAlgn="t"/>
                      <a:r>
                        <a:rPr lang="en-US" sz="1700" b="1">
                          <a:effectLst/>
                          <a:latin typeface="Arial" panose="020B0604020202020204" pitchFamily="34" charset="0"/>
                          <a:cs typeface="Arial" panose="020B0604020202020204" pitchFamily="34" charset="0"/>
                        </a:rPr>
                        <a:t>MERS</a:t>
                      </a:r>
                    </a:p>
                  </a:txBody>
                  <a:tcPr marL="44888" marR="44888" marT="44888" marB="44888"/>
                </a:tc>
                <a:tc>
                  <a:txBody>
                    <a:bodyPr/>
                    <a:lstStyle/>
                    <a:p>
                      <a:pPr algn="l" fontAlgn="t"/>
                      <a:r>
                        <a:rPr lang="en-US" sz="1700" b="1" u="sng">
                          <a:solidFill>
                            <a:srgbClr val="699A21"/>
                          </a:solidFill>
                          <a:effectLst/>
                          <a:latin typeface="Arial" panose="020B0604020202020204" pitchFamily="34" charset="0"/>
                          <a:cs typeface="Arial" panose="020B0604020202020204" pitchFamily="34" charset="0"/>
                          <a:hlinkClick r:id="rId4"/>
                        </a:rPr>
                        <a:t>5 days</a:t>
                      </a:r>
                      <a:r>
                        <a:rPr lang="en-US" sz="1700" b="1">
                          <a:effectLst/>
                          <a:latin typeface="Arial" panose="020B0604020202020204" pitchFamily="34" charset="0"/>
                          <a:cs typeface="Arial" panose="020B0604020202020204" pitchFamily="34" charset="0"/>
                        </a:rPr>
                        <a:t> (range: 2-14)</a:t>
                      </a:r>
                    </a:p>
                  </a:txBody>
                  <a:tcPr marL="44888" marR="44888" marT="44888" marB="44888"/>
                </a:tc>
                <a:extLst>
                  <a:ext uri="{0D108BD9-81ED-4DB2-BD59-A6C34878D82A}">
                    <a16:rowId xmlns:a16="http://schemas.microsoft.com/office/drawing/2014/main" val="2716290998"/>
                  </a:ext>
                </a:extLst>
              </a:tr>
              <a:tr h="788563">
                <a:tc>
                  <a:txBody>
                    <a:bodyPr/>
                    <a:lstStyle/>
                    <a:p>
                      <a:pPr algn="l" fontAlgn="t"/>
                      <a:r>
                        <a:rPr lang="en-US" sz="1700" b="1">
                          <a:effectLst/>
                          <a:latin typeface="Arial" panose="020B0604020202020204" pitchFamily="34" charset="0"/>
                          <a:cs typeface="Arial" panose="020B0604020202020204" pitchFamily="34" charset="0"/>
                        </a:rPr>
                        <a:t>Swine Flu</a:t>
                      </a:r>
                    </a:p>
                  </a:txBody>
                  <a:tcPr marL="44888" marR="44888" marT="44888" marB="44888"/>
                </a:tc>
                <a:tc>
                  <a:txBody>
                    <a:bodyPr/>
                    <a:lstStyle/>
                    <a:p>
                      <a:pPr algn="l" fontAlgn="t"/>
                      <a:r>
                        <a:rPr lang="en-US" sz="1700" b="1" u="sng">
                          <a:solidFill>
                            <a:srgbClr val="699A21"/>
                          </a:solidFill>
                          <a:effectLst/>
                          <a:latin typeface="Arial" panose="020B0604020202020204" pitchFamily="34" charset="0"/>
                          <a:cs typeface="Arial" panose="020B0604020202020204" pitchFamily="34" charset="0"/>
                          <a:hlinkClick r:id="rId5"/>
                        </a:rPr>
                        <a:t>1-4 days</a:t>
                      </a:r>
                      <a:r>
                        <a:rPr lang="en-US" sz="1700" b="1">
                          <a:effectLst/>
                          <a:latin typeface="Arial" panose="020B0604020202020204" pitchFamily="34" charset="0"/>
                          <a:cs typeface="Arial" panose="020B0604020202020204" pitchFamily="34" charset="0"/>
                        </a:rPr>
                        <a:t>,</a:t>
                      </a:r>
                      <a:br>
                        <a:rPr lang="en-US" sz="1700" b="1">
                          <a:effectLst/>
                          <a:latin typeface="Arial" panose="020B0604020202020204" pitchFamily="34" charset="0"/>
                          <a:cs typeface="Arial" panose="020B0604020202020204" pitchFamily="34" charset="0"/>
                        </a:rPr>
                      </a:br>
                      <a:r>
                        <a:rPr lang="en-US" sz="1700" b="1">
                          <a:effectLst/>
                          <a:latin typeface="Arial" panose="020B0604020202020204" pitchFamily="34" charset="0"/>
                          <a:cs typeface="Arial" panose="020B0604020202020204" pitchFamily="34" charset="0"/>
                        </a:rPr>
                        <a:t>as long as 7 days</a:t>
                      </a:r>
                    </a:p>
                  </a:txBody>
                  <a:tcPr marL="44888" marR="44888" marT="44888" marB="44888"/>
                </a:tc>
                <a:extLst>
                  <a:ext uri="{0D108BD9-81ED-4DB2-BD59-A6C34878D82A}">
                    <a16:rowId xmlns:a16="http://schemas.microsoft.com/office/drawing/2014/main" val="2435508016"/>
                  </a:ext>
                </a:extLst>
              </a:tr>
              <a:tr h="654804">
                <a:tc>
                  <a:txBody>
                    <a:bodyPr/>
                    <a:lstStyle/>
                    <a:p>
                      <a:pPr algn="l" fontAlgn="t"/>
                      <a:r>
                        <a:rPr lang="en-US" sz="1700" b="1">
                          <a:effectLst/>
                          <a:latin typeface="Arial" panose="020B0604020202020204" pitchFamily="34" charset="0"/>
                          <a:cs typeface="Arial" panose="020B0604020202020204" pitchFamily="34" charset="0"/>
                        </a:rPr>
                        <a:t>Seasonal Flu</a:t>
                      </a:r>
                    </a:p>
                  </a:txBody>
                  <a:tcPr marL="44888" marR="44888" marT="44888" marB="44888"/>
                </a:tc>
                <a:tc>
                  <a:txBody>
                    <a:bodyPr/>
                    <a:lstStyle/>
                    <a:p>
                      <a:pPr algn="l" fontAlgn="t"/>
                      <a:r>
                        <a:rPr lang="en-US" sz="1700" b="1" dirty="0">
                          <a:effectLst/>
                          <a:latin typeface="Arial" panose="020B0604020202020204" pitchFamily="34" charset="0"/>
                          <a:cs typeface="Arial" panose="020B0604020202020204" pitchFamily="34" charset="0"/>
                        </a:rPr>
                        <a:t>2 days (1-4 range)</a:t>
                      </a:r>
                    </a:p>
                  </a:txBody>
                  <a:tcPr marL="44888" marR="44888" marT="44888" marB="44888"/>
                </a:tc>
                <a:extLst>
                  <a:ext uri="{0D108BD9-81ED-4DB2-BD59-A6C34878D82A}">
                    <a16:rowId xmlns:a16="http://schemas.microsoft.com/office/drawing/2014/main" val="36745154"/>
                  </a:ext>
                </a:extLst>
              </a:tr>
            </a:tbl>
          </a:graphicData>
        </a:graphic>
      </p:graphicFrame>
    </p:spTree>
    <p:extLst>
      <p:ext uri="{BB962C8B-B14F-4D97-AF65-F5344CB8AC3E}">
        <p14:creationId xmlns:p14="http://schemas.microsoft.com/office/powerpoint/2010/main" val="3938440833"/>
      </p:ext>
    </p:extLst>
  </p:cSld>
  <p:clrMapOvr>
    <a:masterClrMapping/>
  </p:clrMapOvr>
  <mc:AlternateContent xmlns:mc="http://schemas.openxmlformats.org/markup-compatibility/2006">
    <mc:Choice xmlns:p14="http://schemas.microsoft.com/office/powerpoint/2010/main" Requires="p14">
      <p:transition spd="slow" p14:dur="2000" advTm="6655"/>
    </mc:Choice>
    <mc:Fallback>
      <p:transition spd="slow" advTm="66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0FA2-F25A-473D-AD16-D9B651A2D59A}"/>
              </a:ext>
            </a:extLst>
          </p:cNvPr>
          <p:cNvSpPr>
            <a:spLocks noGrp="1"/>
          </p:cNvSpPr>
          <p:nvPr>
            <p:ph type="ctrTitle"/>
          </p:nvPr>
        </p:nvSpPr>
        <p:spPr>
          <a:xfrm>
            <a:off x="7197000" y="1263421"/>
            <a:ext cx="3625488" cy="728218"/>
          </a:xfrm>
          <a:solidFill>
            <a:schemeClr val="accent3">
              <a:lumMod val="20000"/>
              <a:lumOff val="80000"/>
            </a:schemeClr>
          </a:solidFill>
        </p:spPr>
        <p:txBody>
          <a:bodyPr>
            <a:normAutofit fontScale="90000"/>
          </a:bodyPr>
          <a:lstStyle/>
          <a:p>
            <a:r>
              <a:rPr lang="en-US" dirty="0">
                <a:solidFill>
                  <a:schemeClr val="accent1">
                    <a:lumMod val="75000"/>
                  </a:schemeClr>
                </a:solidFill>
              </a:rPr>
              <a:t>Objectives</a:t>
            </a:r>
          </a:p>
        </p:txBody>
      </p:sp>
      <p:sp>
        <p:nvSpPr>
          <p:cNvPr id="3" name="Subtitle 2">
            <a:extLst>
              <a:ext uri="{FF2B5EF4-FFF2-40B4-BE49-F238E27FC236}">
                <a16:creationId xmlns:a16="http://schemas.microsoft.com/office/drawing/2014/main" id="{36F64F51-DF72-44D0-A1DA-129AFBDFB7E9}"/>
              </a:ext>
            </a:extLst>
          </p:cNvPr>
          <p:cNvSpPr>
            <a:spLocks noGrp="1"/>
          </p:cNvSpPr>
          <p:nvPr>
            <p:ph type="subTitle" idx="1"/>
          </p:nvPr>
        </p:nvSpPr>
        <p:spPr>
          <a:xfrm>
            <a:off x="2599796" y="1991639"/>
            <a:ext cx="4790410" cy="2275730"/>
          </a:xfrm>
        </p:spPr>
        <p:txBody>
          <a:bodyPr>
            <a:normAutofit/>
          </a:bodyPr>
          <a:lstStyle/>
          <a:p>
            <a:pPr marL="342900" indent="-342900" algn="l">
              <a:buFont typeface="Arial" panose="020B0604020202020204" pitchFamily="34" charset="0"/>
              <a:buChar char="•"/>
            </a:pPr>
            <a:r>
              <a:rPr lang="en-US" b="1" dirty="0">
                <a:solidFill>
                  <a:schemeClr val="accent4">
                    <a:lumMod val="75000"/>
                  </a:schemeClr>
                </a:solidFill>
              </a:rPr>
              <a:t>Brief Outbreak Background</a:t>
            </a:r>
          </a:p>
          <a:p>
            <a:pPr marL="342900" indent="-342900" algn="l">
              <a:buFont typeface="Arial" panose="020B0604020202020204" pitchFamily="34" charset="0"/>
              <a:buChar char="•"/>
            </a:pPr>
            <a:r>
              <a:rPr lang="en-US" b="1" dirty="0">
                <a:solidFill>
                  <a:schemeClr val="accent4">
                    <a:lumMod val="75000"/>
                  </a:schemeClr>
                </a:solidFill>
              </a:rPr>
              <a:t>What are Coronaviruses?</a:t>
            </a:r>
          </a:p>
          <a:p>
            <a:pPr marL="342900" indent="-342900" algn="l">
              <a:buFont typeface="Arial" panose="020B0604020202020204" pitchFamily="34" charset="0"/>
              <a:buChar char="•"/>
            </a:pPr>
            <a:r>
              <a:rPr lang="en-US" b="1" dirty="0">
                <a:solidFill>
                  <a:schemeClr val="accent4">
                    <a:lumMod val="75000"/>
                  </a:schemeClr>
                </a:solidFill>
              </a:rPr>
              <a:t>Family Members and Migration</a:t>
            </a:r>
          </a:p>
          <a:p>
            <a:pPr marL="342900" indent="-342900" algn="l">
              <a:buFont typeface="Arial" panose="020B0604020202020204" pitchFamily="34" charset="0"/>
              <a:buChar char="•"/>
            </a:pPr>
            <a:r>
              <a:rPr lang="en-US" b="1" dirty="0">
                <a:solidFill>
                  <a:schemeClr val="accent4">
                    <a:lumMod val="75000"/>
                  </a:schemeClr>
                </a:solidFill>
              </a:rPr>
              <a:t>Structure of Coronaviruses</a:t>
            </a:r>
          </a:p>
          <a:p>
            <a:pPr marL="342900" indent="-342900" algn="l">
              <a:buFont typeface="Arial" panose="020B0604020202020204" pitchFamily="34" charset="0"/>
              <a:buChar char="•"/>
            </a:pPr>
            <a:r>
              <a:rPr lang="en-US" b="1" dirty="0">
                <a:solidFill>
                  <a:schemeClr val="accent4">
                    <a:lumMod val="75000"/>
                  </a:schemeClr>
                </a:solidFill>
              </a:rPr>
              <a:t>How does the virus attack the Cells?</a:t>
            </a:r>
          </a:p>
        </p:txBody>
      </p:sp>
      <p:sp>
        <p:nvSpPr>
          <p:cNvPr id="5" name="Title 1">
            <a:extLst>
              <a:ext uri="{FF2B5EF4-FFF2-40B4-BE49-F238E27FC236}">
                <a16:creationId xmlns:a16="http://schemas.microsoft.com/office/drawing/2014/main" id="{7F6D85D7-7A11-4217-9C88-A290DF11F105}"/>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7" name="Rectangle 6">
            <a:extLst>
              <a:ext uri="{FF2B5EF4-FFF2-40B4-BE49-F238E27FC236}">
                <a16:creationId xmlns:a16="http://schemas.microsoft.com/office/drawing/2014/main" id="{B6F25CFA-1A63-481D-B8B2-09FD99029836}"/>
              </a:ext>
            </a:extLst>
          </p:cNvPr>
          <p:cNvSpPr/>
          <p:nvPr/>
        </p:nvSpPr>
        <p:spPr>
          <a:xfrm>
            <a:off x="7697338" y="3129504"/>
            <a:ext cx="4089778" cy="2274469"/>
          </a:xfrm>
          <a:prstGeom prst="rect">
            <a:avLst/>
          </a:prstGeom>
        </p:spPr>
        <p:txBody>
          <a:bodyPr wrap="square">
            <a:spAutoFit/>
          </a:bodyPr>
          <a:lstStyle/>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2100" b="1" dirty="0">
                <a:solidFill>
                  <a:schemeClr val="accent5">
                    <a:lumMod val="75000"/>
                  </a:schemeClr>
                </a:solidFill>
              </a:rPr>
              <a:t>How it is Transmitted</a:t>
            </a:r>
          </a:p>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2100" b="1" dirty="0">
                <a:solidFill>
                  <a:schemeClr val="accent5">
                    <a:lumMod val="75000"/>
                  </a:schemeClr>
                </a:solidFill>
              </a:rPr>
              <a:t>Symptoms of the disease</a:t>
            </a:r>
          </a:p>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2100" b="1" dirty="0">
                <a:solidFill>
                  <a:schemeClr val="accent5">
                    <a:lumMod val="75000"/>
                  </a:schemeClr>
                </a:solidFill>
              </a:rPr>
              <a:t>Diagnosis of the disease</a:t>
            </a:r>
          </a:p>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2100" b="1" dirty="0">
                <a:solidFill>
                  <a:schemeClr val="accent5">
                    <a:lumMod val="75000"/>
                  </a:schemeClr>
                </a:solidFill>
              </a:rPr>
              <a:t>Treatment of the disease</a:t>
            </a:r>
          </a:p>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2100" b="1" dirty="0">
                <a:solidFill>
                  <a:schemeClr val="accent5">
                    <a:lumMod val="75000"/>
                  </a:schemeClr>
                </a:solidFill>
              </a:rPr>
              <a:t>Prevention of Transmission</a:t>
            </a:r>
          </a:p>
        </p:txBody>
      </p:sp>
    </p:spTree>
    <p:custDataLst>
      <p:tags r:id="rId1"/>
    </p:custDataLst>
    <p:extLst>
      <p:ext uri="{BB962C8B-B14F-4D97-AF65-F5344CB8AC3E}">
        <p14:creationId xmlns:p14="http://schemas.microsoft.com/office/powerpoint/2010/main" val="3224990164"/>
      </p:ext>
    </p:extLst>
  </p:cSld>
  <p:clrMapOvr>
    <a:masterClrMapping/>
  </p:clrMapOvr>
  <mc:AlternateContent xmlns:mc="http://schemas.openxmlformats.org/markup-compatibility/2006">
    <mc:Choice xmlns:p14="http://schemas.microsoft.com/office/powerpoint/2010/main" Requires="p14">
      <p:transition spd="slow" p14:dur="2000" advTm="18241"/>
    </mc:Choice>
    <mc:Fallback>
      <p:transition spd="slow" advTm="1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out)">
                                      <p:cBhvr>
                                        <p:cTn id="7" dur="2000"/>
                                        <p:tgtEl>
                                          <p:spTgt spid="3">
                                            <p:txEl>
                                              <p:pRg st="0" end="0"/>
                                            </p:txEl>
                                          </p:spTgt>
                                        </p:tgtEl>
                                      </p:cBhvr>
                                    </p:animEffect>
                                  </p:childTnLst>
                                </p:cTn>
                              </p:par>
                            </p:childTnLst>
                          </p:cTn>
                        </p:par>
                        <p:par>
                          <p:cTn id="8" fill="hold">
                            <p:stCondLst>
                              <p:cond delay="2000"/>
                            </p:stCondLst>
                            <p:childTnLst>
                              <p:par>
                                <p:cTn id="9" presetID="8" presetClass="entr" presetSubtype="32"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amond(out)">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amond(out)">
                                      <p:cBhvr>
                                        <p:cTn id="16" dur="2000"/>
                                        <p:tgtEl>
                                          <p:spTgt spid="3">
                                            <p:txEl>
                                              <p:pRg st="2" end="2"/>
                                            </p:txEl>
                                          </p:spTgt>
                                        </p:tgtEl>
                                      </p:cBhvr>
                                    </p:animEffect>
                                  </p:childTnLst>
                                </p:cTn>
                              </p:par>
                            </p:childTnLst>
                          </p:cTn>
                        </p:par>
                        <p:par>
                          <p:cTn id="17" fill="hold">
                            <p:stCondLst>
                              <p:cond delay="2000"/>
                            </p:stCondLst>
                            <p:childTnLst>
                              <p:par>
                                <p:cTn id="18" presetID="8" presetClass="entr" presetSubtype="32"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amond(out)">
                                      <p:cBhvr>
                                        <p:cTn id="20" dur="2000"/>
                                        <p:tgtEl>
                                          <p:spTgt spid="3">
                                            <p:txEl>
                                              <p:pRg st="3" end="3"/>
                                            </p:txEl>
                                          </p:spTgt>
                                        </p:tgtEl>
                                      </p:cBhvr>
                                    </p:animEffect>
                                  </p:childTnLst>
                                </p:cTn>
                              </p:par>
                            </p:childTnLst>
                          </p:cTn>
                        </p:par>
                        <p:par>
                          <p:cTn id="21" fill="hold">
                            <p:stCondLst>
                              <p:cond delay="4000"/>
                            </p:stCondLst>
                            <p:childTnLst>
                              <p:par>
                                <p:cTn id="22" presetID="8" presetClass="entr" presetSubtype="32"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amond(out)">
                                      <p:cBhvr>
                                        <p:cTn id="24" dur="2000"/>
                                        <p:tgtEl>
                                          <p:spTgt spid="3">
                                            <p:txEl>
                                              <p:pRg st="4" end="4"/>
                                            </p:txEl>
                                          </p:spTgt>
                                        </p:tgtEl>
                                      </p:cBhvr>
                                    </p:animEffect>
                                  </p:childTnLst>
                                </p:cTn>
                              </p:par>
                              <p:par>
                                <p:cTn id="25" presetID="25" presetClass="emph" presetSubtype="0" fill="hold" grpId="1" nodeType="withEffect">
                                  <p:stCondLst>
                                    <p:cond delay="0"/>
                                  </p:stCondLst>
                                  <p:childTnLst>
                                    <p:animClr clrSpc="hsl" dir="cw">
                                      <p:cBhvr override="childStyle">
                                        <p:cTn id="26" dur="500" fill="hold"/>
                                        <p:tgtEl>
                                          <p:spTgt spid="3">
                                            <p:txEl>
                                              <p:pRg st="0" end="0"/>
                                            </p:txEl>
                                          </p:spTgt>
                                        </p:tgtEl>
                                        <p:attrNameLst>
                                          <p:attrName>style.color</p:attrName>
                                        </p:attrNameLst>
                                      </p:cBhvr>
                                      <p:by>
                                        <p:hsl h="0" s="-70588" l="0"/>
                                      </p:by>
                                    </p:animClr>
                                    <p:animClr clrSpc="hsl" dir="cw">
                                      <p:cBhvr>
                                        <p:cTn id="27" dur="500" fill="hold"/>
                                        <p:tgtEl>
                                          <p:spTgt spid="3">
                                            <p:txEl>
                                              <p:pRg st="0" end="0"/>
                                            </p:txEl>
                                          </p:spTgt>
                                        </p:tgtEl>
                                        <p:attrNameLst>
                                          <p:attrName>fillcolor</p:attrName>
                                        </p:attrNameLst>
                                      </p:cBhvr>
                                      <p:by>
                                        <p:hsl h="0" s="-70588" l="0"/>
                                      </p:by>
                                    </p:animClr>
                                    <p:animClr clrSpc="hsl" dir="cw">
                                      <p:cBhvr>
                                        <p:cTn id="28" dur="500" fill="hold"/>
                                        <p:tgtEl>
                                          <p:spTgt spid="3">
                                            <p:txEl>
                                              <p:pRg st="0" end="0"/>
                                            </p:txEl>
                                          </p:spTgt>
                                        </p:tgtEl>
                                        <p:attrNameLst>
                                          <p:attrName>stroke.color</p:attrName>
                                        </p:attrNameLst>
                                      </p:cBhvr>
                                      <p:by>
                                        <p:hsl h="0" s="-70588" l="0"/>
                                      </p:by>
                                    </p:animClr>
                                    <p:set>
                                      <p:cBhvr>
                                        <p:cTn id="29" dur="500" fill="hold"/>
                                        <p:tgtEl>
                                          <p:spTgt spid="3">
                                            <p:txEl>
                                              <p:pRg st="0" end="0"/>
                                            </p:txEl>
                                          </p:spTgt>
                                        </p:tgtEl>
                                        <p:attrNameLst>
                                          <p:attrName>fill.type</p:attrName>
                                        </p:attrNameLst>
                                      </p:cBhvr>
                                      <p:to>
                                        <p:strVal val="solid"/>
                                      </p:to>
                                    </p:set>
                                  </p:childTnLst>
                                </p:cTn>
                              </p:par>
                              <p:par>
                                <p:cTn id="30" presetID="25" presetClass="emph" presetSubtype="0" fill="hold" grpId="1" nodeType="withEffect">
                                  <p:stCondLst>
                                    <p:cond delay="0"/>
                                  </p:stCondLst>
                                  <p:childTnLst>
                                    <p:animClr clrSpc="hsl" dir="cw">
                                      <p:cBhvr override="childStyle">
                                        <p:cTn id="31" dur="500" fill="hold"/>
                                        <p:tgtEl>
                                          <p:spTgt spid="3">
                                            <p:txEl>
                                              <p:pRg st="1" end="1"/>
                                            </p:txEl>
                                          </p:spTgt>
                                        </p:tgtEl>
                                        <p:attrNameLst>
                                          <p:attrName>style.color</p:attrName>
                                        </p:attrNameLst>
                                      </p:cBhvr>
                                      <p:by>
                                        <p:hsl h="0" s="-70588" l="0"/>
                                      </p:by>
                                    </p:animClr>
                                    <p:animClr clrSpc="hsl" dir="cw">
                                      <p:cBhvr>
                                        <p:cTn id="32" dur="500" fill="hold"/>
                                        <p:tgtEl>
                                          <p:spTgt spid="3">
                                            <p:txEl>
                                              <p:pRg st="1" end="1"/>
                                            </p:txEl>
                                          </p:spTgt>
                                        </p:tgtEl>
                                        <p:attrNameLst>
                                          <p:attrName>fillcolor</p:attrName>
                                        </p:attrNameLst>
                                      </p:cBhvr>
                                      <p:by>
                                        <p:hsl h="0" s="-70588" l="0"/>
                                      </p:by>
                                    </p:animClr>
                                    <p:animClr clrSpc="hsl" dir="cw">
                                      <p:cBhvr>
                                        <p:cTn id="33" dur="500" fill="hold"/>
                                        <p:tgtEl>
                                          <p:spTgt spid="3">
                                            <p:txEl>
                                              <p:pRg st="1" end="1"/>
                                            </p:txEl>
                                          </p:spTgt>
                                        </p:tgtEl>
                                        <p:attrNameLst>
                                          <p:attrName>stroke.color</p:attrName>
                                        </p:attrNameLst>
                                      </p:cBhvr>
                                      <p:by>
                                        <p:hsl h="0" s="-70588" l="0"/>
                                      </p:by>
                                    </p:animClr>
                                    <p:set>
                                      <p:cBhvr>
                                        <p:cTn id="34" dur="500" fill="hold"/>
                                        <p:tgtEl>
                                          <p:spTgt spid="3">
                                            <p:txEl>
                                              <p:pRg st="1" end="1"/>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5" presetClass="emph" presetSubtype="0" fill="hold" grpId="1" nodeType="clickEffect">
                                  <p:stCondLst>
                                    <p:cond delay="0"/>
                                  </p:stCondLst>
                                  <p:childTnLst>
                                    <p:animClr clrSpc="hsl" dir="cw">
                                      <p:cBhvr override="childStyle">
                                        <p:cTn id="38" dur="500" fill="hold"/>
                                        <p:tgtEl>
                                          <p:spTgt spid="3">
                                            <p:txEl>
                                              <p:pRg st="2" end="2"/>
                                            </p:txEl>
                                          </p:spTgt>
                                        </p:tgtEl>
                                        <p:attrNameLst>
                                          <p:attrName>style.color</p:attrName>
                                        </p:attrNameLst>
                                      </p:cBhvr>
                                      <p:by>
                                        <p:hsl h="0" s="-70588" l="0"/>
                                      </p:by>
                                    </p:animClr>
                                    <p:animClr clrSpc="hsl" dir="cw">
                                      <p:cBhvr>
                                        <p:cTn id="39" dur="500" fill="hold"/>
                                        <p:tgtEl>
                                          <p:spTgt spid="3">
                                            <p:txEl>
                                              <p:pRg st="2" end="2"/>
                                            </p:txEl>
                                          </p:spTgt>
                                        </p:tgtEl>
                                        <p:attrNameLst>
                                          <p:attrName>fillcolor</p:attrName>
                                        </p:attrNameLst>
                                      </p:cBhvr>
                                      <p:by>
                                        <p:hsl h="0" s="-70588" l="0"/>
                                      </p:by>
                                    </p:animClr>
                                    <p:animClr clrSpc="hsl" dir="cw">
                                      <p:cBhvr>
                                        <p:cTn id="40" dur="500" fill="hold"/>
                                        <p:tgtEl>
                                          <p:spTgt spid="3">
                                            <p:txEl>
                                              <p:pRg st="2" end="2"/>
                                            </p:txEl>
                                          </p:spTgt>
                                        </p:tgtEl>
                                        <p:attrNameLst>
                                          <p:attrName>stroke.color</p:attrName>
                                        </p:attrNameLst>
                                      </p:cBhvr>
                                      <p:by>
                                        <p:hsl h="0" s="-70588" l="0"/>
                                      </p:by>
                                    </p:animClr>
                                    <p:set>
                                      <p:cBhvr>
                                        <p:cTn id="41" dur="500" fill="hold"/>
                                        <p:tgtEl>
                                          <p:spTgt spid="3">
                                            <p:txEl>
                                              <p:pRg st="2" end="2"/>
                                            </p:txEl>
                                          </p:spTgt>
                                        </p:tgtEl>
                                        <p:attrNameLst>
                                          <p:attrName>fill.type</p:attrName>
                                        </p:attrNameLst>
                                      </p:cBhvr>
                                      <p:to>
                                        <p:strVal val="solid"/>
                                      </p:to>
                                    </p:set>
                                  </p:childTnLst>
                                </p:cTn>
                              </p:par>
                              <p:par>
                                <p:cTn id="42" presetID="25" presetClass="emph" presetSubtype="0" fill="hold" grpId="1" nodeType="withEffect">
                                  <p:stCondLst>
                                    <p:cond delay="0"/>
                                  </p:stCondLst>
                                  <p:childTnLst>
                                    <p:animClr clrSpc="hsl" dir="cw">
                                      <p:cBhvr override="childStyle">
                                        <p:cTn id="43" dur="500" fill="hold"/>
                                        <p:tgtEl>
                                          <p:spTgt spid="3">
                                            <p:txEl>
                                              <p:pRg st="3" end="3"/>
                                            </p:txEl>
                                          </p:spTgt>
                                        </p:tgtEl>
                                        <p:attrNameLst>
                                          <p:attrName>style.color</p:attrName>
                                        </p:attrNameLst>
                                      </p:cBhvr>
                                      <p:by>
                                        <p:hsl h="0" s="-70588" l="0"/>
                                      </p:by>
                                    </p:animClr>
                                    <p:animClr clrSpc="hsl" dir="cw">
                                      <p:cBhvr>
                                        <p:cTn id="44" dur="500" fill="hold"/>
                                        <p:tgtEl>
                                          <p:spTgt spid="3">
                                            <p:txEl>
                                              <p:pRg st="3" end="3"/>
                                            </p:txEl>
                                          </p:spTgt>
                                        </p:tgtEl>
                                        <p:attrNameLst>
                                          <p:attrName>fillcolor</p:attrName>
                                        </p:attrNameLst>
                                      </p:cBhvr>
                                      <p:by>
                                        <p:hsl h="0" s="-70588" l="0"/>
                                      </p:by>
                                    </p:animClr>
                                    <p:animClr clrSpc="hsl" dir="cw">
                                      <p:cBhvr>
                                        <p:cTn id="45" dur="500" fill="hold"/>
                                        <p:tgtEl>
                                          <p:spTgt spid="3">
                                            <p:txEl>
                                              <p:pRg st="3" end="3"/>
                                            </p:txEl>
                                          </p:spTgt>
                                        </p:tgtEl>
                                        <p:attrNameLst>
                                          <p:attrName>stroke.color</p:attrName>
                                        </p:attrNameLst>
                                      </p:cBhvr>
                                      <p:by>
                                        <p:hsl h="0" s="-70588" l="0"/>
                                      </p:by>
                                    </p:animClr>
                                    <p:set>
                                      <p:cBhvr>
                                        <p:cTn id="46" dur="500" fill="hold"/>
                                        <p:tgtEl>
                                          <p:spTgt spid="3">
                                            <p:txEl>
                                              <p:pRg st="3" end="3"/>
                                            </p:txEl>
                                          </p:spTgt>
                                        </p:tgtEl>
                                        <p:attrNameLst>
                                          <p:attrName>fill.type</p:attrName>
                                        </p:attrNameLst>
                                      </p:cBhvr>
                                      <p:to>
                                        <p:strVal val="solid"/>
                                      </p:to>
                                    </p:set>
                                  </p:childTnLst>
                                </p:cTn>
                              </p:par>
                              <p:par>
                                <p:cTn id="47" presetID="25" presetClass="emph" presetSubtype="0" fill="hold" grpId="1" nodeType="withEffect">
                                  <p:stCondLst>
                                    <p:cond delay="0"/>
                                  </p:stCondLst>
                                  <p:childTnLst>
                                    <p:animClr clrSpc="hsl" dir="cw">
                                      <p:cBhvr override="childStyle">
                                        <p:cTn id="48" dur="500" fill="hold"/>
                                        <p:tgtEl>
                                          <p:spTgt spid="3">
                                            <p:txEl>
                                              <p:pRg st="4" end="4"/>
                                            </p:txEl>
                                          </p:spTgt>
                                        </p:tgtEl>
                                        <p:attrNameLst>
                                          <p:attrName>style.color</p:attrName>
                                        </p:attrNameLst>
                                      </p:cBhvr>
                                      <p:by>
                                        <p:hsl h="0" s="-70588" l="0"/>
                                      </p:by>
                                    </p:animClr>
                                    <p:animClr clrSpc="hsl" dir="cw">
                                      <p:cBhvr>
                                        <p:cTn id="49" dur="500" fill="hold"/>
                                        <p:tgtEl>
                                          <p:spTgt spid="3">
                                            <p:txEl>
                                              <p:pRg st="4" end="4"/>
                                            </p:txEl>
                                          </p:spTgt>
                                        </p:tgtEl>
                                        <p:attrNameLst>
                                          <p:attrName>fillcolor</p:attrName>
                                        </p:attrNameLst>
                                      </p:cBhvr>
                                      <p:by>
                                        <p:hsl h="0" s="-70588" l="0"/>
                                      </p:by>
                                    </p:animClr>
                                    <p:animClr clrSpc="hsl" dir="cw">
                                      <p:cBhvr>
                                        <p:cTn id="50" dur="500" fill="hold"/>
                                        <p:tgtEl>
                                          <p:spTgt spid="3">
                                            <p:txEl>
                                              <p:pRg st="4" end="4"/>
                                            </p:txEl>
                                          </p:spTgt>
                                        </p:tgtEl>
                                        <p:attrNameLst>
                                          <p:attrName>stroke.color</p:attrName>
                                        </p:attrNameLst>
                                      </p:cBhvr>
                                      <p:by>
                                        <p:hsl h="0" s="-70588" l="0"/>
                                      </p:by>
                                    </p:animClr>
                                    <p:set>
                                      <p:cBhvr>
                                        <p:cTn id="51" dur="500" fill="hold"/>
                                        <p:tgtEl>
                                          <p:spTgt spid="3">
                                            <p:txEl>
                                              <p:pRg st="4" end="4"/>
                                            </p:txEl>
                                          </p:spTgt>
                                        </p:tgtEl>
                                        <p:attrNameLst>
                                          <p:attrName>fill.type</p:attrName>
                                        </p:attrNameLst>
                                      </p:cBhvr>
                                      <p:to>
                                        <p:strVal val="solid"/>
                                      </p:to>
                                    </p:set>
                                  </p:childTnLst>
                                </p:cTn>
                              </p:par>
                            </p:childTnLst>
                          </p:cTn>
                        </p:par>
                        <p:par>
                          <p:cTn id="52" fill="hold">
                            <p:stCondLst>
                              <p:cond delay="500"/>
                            </p:stCondLst>
                            <p:childTnLst>
                              <p:par>
                                <p:cTn id="53" presetID="14" presetClass="entr" presetSubtype="10" fill="hold" grpId="0" nodeType="afterEffect">
                                  <p:stCondLst>
                                    <p:cond delay="0"/>
                                  </p:stCondLst>
                                  <p:iterate type="lt">
                                    <p:tmPct val="0"/>
                                  </p:iterate>
                                  <p:childTnLst>
                                    <p:set>
                                      <p:cBhvr>
                                        <p:cTn id="5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55" dur="500"/>
                                        <p:tgtEl>
                                          <p:spTgt spid="7">
                                            <p:txEl>
                                              <p:pRg st="0" end="0"/>
                                            </p:txEl>
                                          </p:spTgt>
                                        </p:tgtEl>
                                      </p:cBhvr>
                                    </p:animEffect>
                                  </p:childTnLst>
                                </p:cTn>
                              </p:par>
                            </p:childTnLst>
                          </p:cTn>
                        </p:par>
                        <p:par>
                          <p:cTn id="56" fill="hold">
                            <p:stCondLst>
                              <p:cond delay="1000"/>
                            </p:stCondLst>
                            <p:childTnLst>
                              <p:par>
                                <p:cTn id="57" presetID="14" presetClass="entr" presetSubtype="10" fill="hold" grpId="0" nodeType="afterEffect">
                                  <p:stCondLst>
                                    <p:cond delay="0"/>
                                  </p:stCondLst>
                                  <p:iterate type="lt">
                                    <p:tmPct val="0"/>
                                  </p:iterate>
                                  <p:childTnLst>
                                    <p:set>
                                      <p:cBhvr>
                                        <p:cTn id="5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59" dur="500"/>
                                        <p:tgtEl>
                                          <p:spTgt spid="7">
                                            <p:txEl>
                                              <p:pRg st="1" end="1"/>
                                            </p:txEl>
                                          </p:spTgt>
                                        </p:tgtEl>
                                      </p:cBhvr>
                                    </p:animEffect>
                                  </p:childTnLst>
                                </p:cTn>
                              </p:par>
                            </p:childTnLst>
                          </p:cTn>
                        </p:par>
                        <p:par>
                          <p:cTn id="60" fill="hold">
                            <p:stCondLst>
                              <p:cond delay="1500"/>
                            </p:stCondLst>
                            <p:childTnLst>
                              <p:par>
                                <p:cTn id="61" presetID="14" presetClass="entr" presetSubtype="10" fill="hold" grpId="0" nodeType="afterEffect">
                                  <p:stCondLst>
                                    <p:cond delay="0"/>
                                  </p:stCondLst>
                                  <p:iterate type="lt">
                                    <p:tmPct val="0"/>
                                  </p:iterate>
                                  <p:childTnLst>
                                    <p:set>
                                      <p:cBhvr>
                                        <p:cTn id="6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63" dur="500"/>
                                        <p:tgtEl>
                                          <p:spTgt spid="7">
                                            <p:txEl>
                                              <p:pRg st="2" end="2"/>
                                            </p:txEl>
                                          </p:spTgt>
                                        </p:tgtEl>
                                      </p:cBhvr>
                                    </p:animEffect>
                                  </p:childTnLst>
                                </p:cTn>
                              </p:par>
                            </p:childTnLst>
                          </p:cTn>
                        </p:par>
                        <p:par>
                          <p:cTn id="64" fill="hold">
                            <p:stCondLst>
                              <p:cond delay="2000"/>
                            </p:stCondLst>
                            <p:childTnLst>
                              <p:par>
                                <p:cTn id="65" presetID="14" presetClass="entr" presetSubtype="10" fill="hold" grpId="0" nodeType="afterEffect">
                                  <p:stCondLst>
                                    <p:cond delay="0"/>
                                  </p:stCondLst>
                                  <p:iterate type="lt">
                                    <p:tmPct val="0"/>
                                  </p:iterate>
                                  <p:childTnLst>
                                    <p:set>
                                      <p:cBhvr>
                                        <p:cTn id="6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7" dur="500"/>
                                        <p:tgtEl>
                                          <p:spTgt spid="7">
                                            <p:txEl>
                                              <p:pRg st="3" end="3"/>
                                            </p:txEl>
                                          </p:spTgt>
                                        </p:tgtEl>
                                      </p:cBhvr>
                                    </p:animEffect>
                                  </p:childTnLst>
                                </p:cTn>
                              </p:par>
                            </p:childTnLst>
                          </p:cTn>
                        </p:par>
                        <p:par>
                          <p:cTn id="68" fill="hold">
                            <p:stCondLst>
                              <p:cond delay="2500"/>
                            </p:stCondLst>
                            <p:childTnLst>
                              <p:par>
                                <p:cTn id="69" presetID="14" presetClass="entr" presetSubtype="10" fill="hold" grpId="0" nodeType="afterEffect">
                                  <p:stCondLst>
                                    <p:cond delay="0"/>
                                  </p:stCondLst>
                                  <p:iterate type="lt">
                                    <p:tmPct val="0"/>
                                  </p:iterate>
                                  <p:childTnLst>
                                    <p:set>
                                      <p:cBhvr>
                                        <p:cTn id="70" dur="1" fill="hold">
                                          <p:stCondLst>
                                            <p:cond delay="0"/>
                                          </p:stCondLst>
                                        </p:cTn>
                                        <p:tgtEl>
                                          <p:spTgt spid="7">
                                            <p:txEl>
                                              <p:pRg st="4" end="4"/>
                                            </p:txEl>
                                          </p:spTgt>
                                        </p:tgtEl>
                                        <p:attrNameLst>
                                          <p:attrName>style.visibility</p:attrName>
                                        </p:attrNameLst>
                                      </p:cBhvr>
                                      <p:to>
                                        <p:strVal val="visible"/>
                                      </p:to>
                                    </p:set>
                                    <p:animEffect transition="in" filter="randombar(horizontal)">
                                      <p:cBhvr>
                                        <p:cTn id="71" dur="500"/>
                                        <p:tgtEl>
                                          <p:spTgt spid="7">
                                            <p:txEl>
                                              <p:pRg st="4" end="4"/>
                                            </p:txEl>
                                          </p:spTgt>
                                        </p:tgtEl>
                                      </p:cBhvr>
                                    </p:animEffect>
                                  </p:childTnLst>
                                </p:cTn>
                              </p:par>
                              <p:par>
                                <p:cTn id="72" presetID="16" presetClass="emph" presetSubtype="0" fill="hold" grpId="1" nodeType="withEffect">
                                  <p:stCondLst>
                                    <p:cond delay="0"/>
                                  </p:stCondLst>
                                  <p:iterate type="lt">
                                    <p:tmPct val="4000"/>
                                  </p:iterate>
                                  <p:childTnLst>
                                    <p:set>
                                      <p:cBhvr override="childStyle">
                                        <p:cTn id="73" dur="500" fill="hold"/>
                                        <p:tgtEl>
                                          <p:spTgt spid="7">
                                            <p:txEl>
                                              <p:pRg st="0" end="0"/>
                                            </p:txEl>
                                          </p:spTgt>
                                        </p:tgtEl>
                                        <p:attrNameLst>
                                          <p:attrName>style.color</p:attrName>
                                        </p:attrNameLst>
                                      </p:cBhvr>
                                      <p:to>
                                        <p:clrVal>
                                          <a:schemeClr val="accent2"/>
                                        </p:clrVal>
                                      </p:to>
                                    </p:set>
                                    <p:set>
                                      <p:cBhvr>
                                        <p:cTn id="74" dur="500" fill="hold"/>
                                        <p:tgtEl>
                                          <p:spTgt spid="7">
                                            <p:txEl>
                                              <p:pRg st="0" end="0"/>
                                            </p:txEl>
                                          </p:spTgt>
                                        </p:tgtEl>
                                        <p:attrNameLst>
                                          <p:attrName>fillcolor</p:attrName>
                                        </p:attrNameLst>
                                      </p:cBhvr>
                                      <p:to>
                                        <p:clrVal>
                                          <a:schemeClr val="accent2"/>
                                        </p:clrVal>
                                      </p:to>
                                    </p:set>
                                    <p:set>
                                      <p:cBhvr>
                                        <p:cTn id="75" dur="500" fill="hold"/>
                                        <p:tgtEl>
                                          <p:spTgt spid="7">
                                            <p:txEl>
                                              <p:pRg st="0" end="0"/>
                                            </p:txEl>
                                          </p:spTgt>
                                        </p:tgtEl>
                                        <p:attrNameLst>
                                          <p:attrName>fill.type</p:attrName>
                                        </p:attrNameLst>
                                      </p:cBhvr>
                                      <p:to>
                                        <p:strVal val="solid"/>
                                      </p:to>
                                    </p:set>
                                  </p:childTnLst>
                                </p:cTn>
                              </p:par>
                              <p:par>
                                <p:cTn id="76" presetID="16" presetClass="emph" presetSubtype="0" fill="hold" grpId="1" nodeType="withEffect">
                                  <p:stCondLst>
                                    <p:cond delay="0"/>
                                  </p:stCondLst>
                                  <p:iterate type="lt">
                                    <p:tmPct val="4000"/>
                                  </p:iterate>
                                  <p:childTnLst>
                                    <p:set>
                                      <p:cBhvr override="childStyle">
                                        <p:cTn id="77" dur="500" fill="hold"/>
                                        <p:tgtEl>
                                          <p:spTgt spid="7">
                                            <p:txEl>
                                              <p:pRg st="1" end="1"/>
                                            </p:txEl>
                                          </p:spTgt>
                                        </p:tgtEl>
                                        <p:attrNameLst>
                                          <p:attrName>style.color</p:attrName>
                                        </p:attrNameLst>
                                      </p:cBhvr>
                                      <p:to>
                                        <p:clrVal>
                                          <a:schemeClr val="accent2"/>
                                        </p:clrVal>
                                      </p:to>
                                    </p:set>
                                    <p:set>
                                      <p:cBhvr>
                                        <p:cTn id="78" dur="500" fill="hold"/>
                                        <p:tgtEl>
                                          <p:spTgt spid="7">
                                            <p:txEl>
                                              <p:pRg st="1" end="1"/>
                                            </p:txEl>
                                          </p:spTgt>
                                        </p:tgtEl>
                                        <p:attrNameLst>
                                          <p:attrName>fillcolor</p:attrName>
                                        </p:attrNameLst>
                                      </p:cBhvr>
                                      <p:to>
                                        <p:clrVal>
                                          <a:schemeClr val="accent2"/>
                                        </p:clrVal>
                                      </p:to>
                                    </p:set>
                                    <p:set>
                                      <p:cBhvr>
                                        <p:cTn id="79" dur="500" fill="hold"/>
                                        <p:tgtEl>
                                          <p:spTgt spid="7">
                                            <p:txEl>
                                              <p:pRg st="1" end="1"/>
                                            </p:txEl>
                                          </p:spTgt>
                                        </p:tgtEl>
                                        <p:attrNameLst>
                                          <p:attrName>fill.type</p:attrName>
                                        </p:attrNameLst>
                                      </p:cBhvr>
                                      <p:to>
                                        <p:strVal val="solid"/>
                                      </p:to>
                                    </p:set>
                                  </p:childTnLst>
                                </p:cTn>
                              </p:par>
                              <p:par>
                                <p:cTn id="80" presetID="16" presetClass="emph" presetSubtype="0" fill="hold" grpId="1" nodeType="withEffect">
                                  <p:stCondLst>
                                    <p:cond delay="0"/>
                                  </p:stCondLst>
                                  <p:iterate type="lt">
                                    <p:tmPct val="4000"/>
                                  </p:iterate>
                                  <p:childTnLst>
                                    <p:set>
                                      <p:cBhvr override="childStyle">
                                        <p:cTn id="81" dur="500" fill="hold"/>
                                        <p:tgtEl>
                                          <p:spTgt spid="7">
                                            <p:txEl>
                                              <p:pRg st="2" end="2"/>
                                            </p:txEl>
                                          </p:spTgt>
                                        </p:tgtEl>
                                        <p:attrNameLst>
                                          <p:attrName>style.color</p:attrName>
                                        </p:attrNameLst>
                                      </p:cBhvr>
                                      <p:to>
                                        <p:clrVal>
                                          <a:schemeClr val="accent2"/>
                                        </p:clrVal>
                                      </p:to>
                                    </p:set>
                                    <p:set>
                                      <p:cBhvr>
                                        <p:cTn id="82" dur="500" fill="hold"/>
                                        <p:tgtEl>
                                          <p:spTgt spid="7">
                                            <p:txEl>
                                              <p:pRg st="2" end="2"/>
                                            </p:txEl>
                                          </p:spTgt>
                                        </p:tgtEl>
                                        <p:attrNameLst>
                                          <p:attrName>fillcolor</p:attrName>
                                        </p:attrNameLst>
                                      </p:cBhvr>
                                      <p:to>
                                        <p:clrVal>
                                          <a:schemeClr val="accent2"/>
                                        </p:clrVal>
                                      </p:to>
                                    </p:set>
                                    <p:set>
                                      <p:cBhvr>
                                        <p:cTn id="83" dur="500" fill="hold"/>
                                        <p:tgtEl>
                                          <p:spTgt spid="7">
                                            <p:txEl>
                                              <p:pRg st="2" end="2"/>
                                            </p:txEl>
                                          </p:spTgt>
                                        </p:tgtEl>
                                        <p:attrNameLst>
                                          <p:attrName>fill.type</p:attrName>
                                        </p:attrNameLst>
                                      </p:cBhvr>
                                      <p:to>
                                        <p:strVal val="solid"/>
                                      </p:to>
                                    </p:set>
                                  </p:childTnLst>
                                </p:cTn>
                              </p:par>
                              <p:par>
                                <p:cTn id="84" presetID="16" presetClass="emph" presetSubtype="0" fill="hold" grpId="1" nodeType="withEffect">
                                  <p:stCondLst>
                                    <p:cond delay="0"/>
                                  </p:stCondLst>
                                  <p:iterate type="lt">
                                    <p:tmPct val="4000"/>
                                  </p:iterate>
                                  <p:childTnLst>
                                    <p:set>
                                      <p:cBhvr override="childStyle">
                                        <p:cTn id="85" dur="500" fill="hold"/>
                                        <p:tgtEl>
                                          <p:spTgt spid="7">
                                            <p:txEl>
                                              <p:pRg st="3" end="3"/>
                                            </p:txEl>
                                          </p:spTgt>
                                        </p:tgtEl>
                                        <p:attrNameLst>
                                          <p:attrName>style.color</p:attrName>
                                        </p:attrNameLst>
                                      </p:cBhvr>
                                      <p:to>
                                        <p:clrVal>
                                          <a:schemeClr val="accent2"/>
                                        </p:clrVal>
                                      </p:to>
                                    </p:set>
                                    <p:set>
                                      <p:cBhvr>
                                        <p:cTn id="86" dur="500" fill="hold"/>
                                        <p:tgtEl>
                                          <p:spTgt spid="7">
                                            <p:txEl>
                                              <p:pRg st="3" end="3"/>
                                            </p:txEl>
                                          </p:spTgt>
                                        </p:tgtEl>
                                        <p:attrNameLst>
                                          <p:attrName>fillcolor</p:attrName>
                                        </p:attrNameLst>
                                      </p:cBhvr>
                                      <p:to>
                                        <p:clrVal>
                                          <a:schemeClr val="accent2"/>
                                        </p:clrVal>
                                      </p:to>
                                    </p:set>
                                    <p:set>
                                      <p:cBhvr>
                                        <p:cTn id="87" dur="500" fill="hold"/>
                                        <p:tgtEl>
                                          <p:spTgt spid="7">
                                            <p:txEl>
                                              <p:pRg st="3" end="3"/>
                                            </p:txEl>
                                          </p:spTgt>
                                        </p:tgtEl>
                                        <p:attrNameLst>
                                          <p:attrName>fill.type</p:attrName>
                                        </p:attrNameLst>
                                      </p:cBhvr>
                                      <p:to>
                                        <p:strVal val="solid"/>
                                      </p:to>
                                    </p:set>
                                  </p:childTnLst>
                                </p:cTn>
                              </p:par>
                              <p:par>
                                <p:cTn id="88" presetID="16" presetClass="emph" presetSubtype="0" fill="hold" grpId="1" nodeType="withEffect">
                                  <p:stCondLst>
                                    <p:cond delay="0"/>
                                  </p:stCondLst>
                                  <p:iterate type="lt">
                                    <p:tmPct val="4000"/>
                                  </p:iterate>
                                  <p:childTnLst>
                                    <p:set>
                                      <p:cBhvr override="childStyle">
                                        <p:cTn id="89" dur="500" fill="hold"/>
                                        <p:tgtEl>
                                          <p:spTgt spid="7">
                                            <p:txEl>
                                              <p:pRg st="4" end="4"/>
                                            </p:txEl>
                                          </p:spTgt>
                                        </p:tgtEl>
                                        <p:attrNameLst>
                                          <p:attrName>style.color</p:attrName>
                                        </p:attrNameLst>
                                      </p:cBhvr>
                                      <p:to>
                                        <p:clrVal>
                                          <a:schemeClr val="accent2"/>
                                        </p:clrVal>
                                      </p:to>
                                    </p:set>
                                    <p:set>
                                      <p:cBhvr>
                                        <p:cTn id="90" dur="500" fill="hold"/>
                                        <p:tgtEl>
                                          <p:spTgt spid="7">
                                            <p:txEl>
                                              <p:pRg st="4" end="4"/>
                                            </p:txEl>
                                          </p:spTgt>
                                        </p:tgtEl>
                                        <p:attrNameLst>
                                          <p:attrName>fillcolor</p:attrName>
                                        </p:attrNameLst>
                                      </p:cBhvr>
                                      <p:to>
                                        <p:clrVal>
                                          <a:schemeClr val="accent2"/>
                                        </p:clrVal>
                                      </p:to>
                                    </p:set>
                                    <p:set>
                                      <p:cBhvr>
                                        <p:cTn id="91" dur="500" fill="hold"/>
                                        <p:tgtEl>
                                          <p:spTgt spid="7">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7" grpId="0" build="p"/>
      <p:bldP spid="7"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4" name="Title 1">
            <a:extLst>
              <a:ext uri="{FF2B5EF4-FFF2-40B4-BE49-F238E27FC236}">
                <a16:creationId xmlns:a16="http://schemas.microsoft.com/office/drawing/2014/main" id="{FE58225B-64DB-4777-BEF5-E99A8D45687F}"/>
              </a:ext>
            </a:extLst>
          </p:cNvPr>
          <p:cNvSpPr txBox="1">
            <a:spLocks/>
          </p:cNvSpPr>
          <p:nvPr/>
        </p:nvSpPr>
        <p:spPr>
          <a:xfrm>
            <a:off x="7324347"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4">
                    <a:lumMod val="60000"/>
                    <a:lumOff val="40000"/>
                  </a:schemeClr>
                </a:solidFill>
                <a:latin typeface="Corbel" panose="020B0503020204020204"/>
              </a:rPr>
              <a:t>Mortality Rate</a:t>
            </a:r>
            <a:endParaRPr kumimoji="0" lang="en-US" sz="4000" b="1" i="0" u="none" strike="noStrike" kern="1200" cap="none" spc="0" normalizeH="0" baseline="0" noProof="0" dirty="0">
              <a:ln w="3175" cmpd="sng">
                <a:noFill/>
              </a:ln>
              <a:solidFill>
                <a:schemeClr val="accent4">
                  <a:lumMod val="60000"/>
                  <a:lumOff val="40000"/>
                </a:schemeClr>
              </a:solidFill>
              <a:effectLst/>
              <a:uLnTx/>
              <a:uFillTx/>
              <a:latin typeface="Corbel" panose="020B0503020204020204"/>
            </a:endParaRPr>
          </a:p>
        </p:txBody>
      </p:sp>
      <p:graphicFrame>
        <p:nvGraphicFramePr>
          <p:cNvPr id="2" name="Table 1">
            <a:extLst>
              <a:ext uri="{FF2B5EF4-FFF2-40B4-BE49-F238E27FC236}">
                <a16:creationId xmlns:a16="http://schemas.microsoft.com/office/drawing/2014/main" id="{52B5FA7E-43C2-4D32-A017-901E2EF71D4E}"/>
              </a:ext>
            </a:extLst>
          </p:cNvPr>
          <p:cNvGraphicFramePr>
            <a:graphicFrameLocks noGrp="1"/>
          </p:cNvGraphicFramePr>
          <p:nvPr>
            <p:extLst>
              <p:ext uri="{D42A27DB-BD31-4B8C-83A1-F6EECF244321}">
                <p14:modId xmlns:p14="http://schemas.microsoft.com/office/powerpoint/2010/main" val="720505908"/>
              </p:ext>
            </p:extLst>
          </p:nvPr>
        </p:nvGraphicFramePr>
        <p:xfrm>
          <a:off x="3206664" y="2340862"/>
          <a:ext cx="7540668" cy="3038738"/>
        </p:xfrm>
        <a:graphic>
          <a:graphicData uri="http://schemas.openxmlformats.org/drawingml/2006/table">
            <a:tbl>
              <a:tblPr>
                <a:tableStyleId>{0505E3EF-67EA-436B-97B2-0124C06EBD24}</a:tableStyleId>
              </a:tblPr>
              <a:tblGrid>
                <a:gridCol w="3958224">
                  <a:extLst>
                    <a:ext uri="{9D8B030D-6E8A-4147-A177-3AD203B41FA5}">
                      <a16:colId xmlns:a16="http://schemas.microsoft.com/office/drawing/2014/main" val="3361167984"/>
                    </a:ext>
                  </a:extLst>
                </a:gridCol>
                <a:gridCol w="3582444">
                  <a:extLst>
                    <a:ext uri="{9D8B030D-6E8A-4147-A177-3AD203B41FA5}">
                      <a16:colId xmlns:a16="http://schemas.microsoft.com/office/drawing/2014/main" val="855211475"/>
                    </a:ext>
                  </a:extLst>
                </a:gridCol>
              </a:tblGrid>
              <a:tr h="599052">
                <a:tc>
                  <a:txBody>
                    <a:bodyPr/>
                    <a:lstStyle/>
                    <a:p>
                      <a:pPr algn="ctr" fontAlgn="b"/>
                      <a:r>
                        <a:rPr lang="en-US" sz="2400" b="1" dirty="0">
                          <a:effectLst/>
                        </a:rPr>
                        <a:t>Virus</a:t>
                      </a:r>
                    </a:p>
                  </a:txBody>
                  <a:tcPr marL="47625" marR="47625" marT="47625" marB="47625" anchor="b"/>
                </a:tc>
                <a:tc>
                  <a:txBody>
                    <a:bodyPr/>
                    <a:lstStyle/>
                    <a:p>
                      <a:pPr algn="ctr" fontAlgn="b"/>
                      <a:r>
                        <a:rPr lang="en-US" sz="2400" b="1" dirty="0">
                          <a:effectLst/>
                        </a:rPr>
                        <a:t>Death Rate</a:t>
                      </a:r>
                    </a:p>
                  </a:txBody>
                  <a:tcPr marL="47625" marR="47625" marT="47625" marB="47625" anchor="b"/>
                </a:tc>
                <a:extLst>
                  <a:ext uri="{0D108BD9-81ED-4DB2-BD59-A6C34878D82A}">
                    <a16:rowId xmlns:a16="http://schemas.microsoft.com/office/drawing/2014/main" val="2047117972"/>
                  </a:ext>
                </a:extLst>
              </a:tr>
              <a:tr h="642530">
                <a:tc>
                  <a:txBody>
                    <a:bodyPr/>
                    <a:lstStyle/>
                    <a:p>
                      <a:pPr algn="ctr" fontAlgn="t"/>
                      <a:r>
                        <a:rPr lang="en-US" b="1" dirty="0">
                          <a:effectLst/>
                        </a:rPr>
                        <a:t>2019-nCoV</a:t>
                      </a:r>
                    </a:p>
                  </a:txBody>
                  <a:tcPr marL="47625" marR="47625" marT="47625" marB="47625"/>
                </a:tc>
                <a:tc>
                  <a:txBody>
                    <a:bodyPr/>
                    <a:lstStyle/>
                    <a:p>
                      <a:pPr algn="ctr" fontAlgn="t"/>
                      <a:r>
                        <a:rPr lang="en-US" b="1" dirty="0">
                          <a:effectLst/>
                        </a:rPr>
                        <a:t>3-4%</a:t>
                      </a:r>
                    </a:p>
                  </a:txBody>
                  <a:tcPr marL="47625" marR="47625" marT="47625" marB="47625"/>
                </a:tc>
                <a:extLst>
                  <a:ext uri="{0D108BD9-81ED-4DB2-BD59-A6C34878D82A}">
                    <a16:rowId xmlns:a16="http://schemas.microsoft.com/office/drawing/2014/main" val="1901560830"/>
                  </a:ext>
                </a:extLst>
              </a:tr>
              <a:tr h="599052">
                <a:tc>
                  <a:txBody>
                    <a:bodyPr/>
                    <a:lstStyle/>
                    <a:p>
                      <a:pPr algn="ctr" fontAlgn="t"/>
                      <a:r>
                        <a:rPr lang="en-US" b="1" dirty="0">
                          <a:effectLst/>
                        </a:rPr>
                        <a:t>SARS-</a:t>
                      </a:r>
                      <a:r>
                        <a:rPr lang="en-US" b="1" dirty="0" err="1">
                          <a:effectLst/>
                        </a:rPr>
                        <a:t>CoV</a:t>
                      </a:r>
                      <a:endParaRPr lang="en-US" b="1" dirty="0">
                        <a:effectLst/>
                      </a:endParaRPr>
                    </a:p>
                  </a:txBody>
                  <a:tcPr marL="47625" marR="47625" marT="47625" marB="47625"/>
                </a:tc>
                <a:tc>
                  <a:txBody>
                    <a:bodyPr/>
                    <a:lstStyle/>
                    <a:p>
                      <a:pPr algn="ctr" fontAlgn="t"/>
                      <a:r>
                        <a:rPr lang="en-US" b="1" dirty="0">
                          <a:solidFill>
                            <a:srgbClr val="C00000"/>
                          </a:solidFill>
                          <a:effectLst/>
                        </a:rPr>
                        <a:t>9.6%</a:t>
                      </a:r>
                    </a:p>
                  </a:txBody>
                  <a:tcPr marL="47625" marR="47625" marT="47625" marB="47625"/>
                </a:tc>
                <a:extLst>
                  <a:ext uri="{0D108BD9-81ED-4DB2-BD59-A6C34878D82A}">
                    <a16:rowId xmlns:a16="http://schemas.microsoft.com/office/drawing/2014/main" val="2366155841"/>
                  </a:ext>
                </a:extLst>
              </a:tr>
              <a:tr h="599052">
                <a:tc>
                  <a:txBody>
                    <a:bodyPr/>
                    <a:lstStyle/>
                    <a:p>
                      <a:pPr algn="ctr" fontAlgn="t"/>
                      <a:r>
                        <a:rPr lang="en-US" b="1" dirty="0">
                          <a:effectLst/>
                        </a:rPr>
                        <a:t>MERS-</a:t>
                      </a:r>
                      <a:r>
                        <a:rPr lang="en-US" b="1" dirty="0" err="1">
                          <a:effectLst/>
                        </a:rPr>
                        <a:t>CoV</a:t>
                      </a:r>
                      <a:endParaRPr lang="en-US" b="1" dirty="0">
                        <a:effectLst/>
                      </a:endParaRPr>
                    </a:p>
                  </a:txBody>
                  <a:tcPr marL="47625" marR="47625" marT="47625" marB="47625"/>
                </a:tc>
                <a:tc>
                  <a:txBody>
                    <a:bodyPr/>
                    <a:lstStyle/>
                    <a:p>
                      <a:pPr algn="ctr" fontAlgn="t"/>
                      <a:r>
                        <a:rPr lang="en-US" b="1" dirty="0">
                          <a:solidFill>
                            <a:schemeClr val="accent1">
                              <a:lumMod val="40000"/>
                              <a:lumOff val="60000"/>
                            </a:schemeClr>
                          </a:solidFill>
                          <a:effectLst/>
                        </a:rPr>
                        <a:t>34%</a:t>
                      </a:r>
                    </a:p>
                  </a:txBody>
                  <a:tcPr marL="47625" marR="47625" marT="47625" marB="47625">
                    <a:solidFill>
                      <a:srgbClr val="C00000"/>
                    </a:solidFill>
                  </a:tcPr>
                </a:tc>
                <a:extLst>
                  <a:ext uri="{0D108BD9-81ED-4DB2-BD59-A6C34878D82A}">
                    <a16:rowId xmlns:a16="http://schemas.microsoft.com/office/drawing/2014/main" val="602855338"/>
                  </a:ext>
                </a:extLst>
              </a:tr>
              <a:tr h="599052">
                <a:tc>
                  <a:txBody>
                    <a:bodyPr/>
                    <a:lstStyle/>
                    <a:p>
                      <a:pPr algn="ctr" fontAlgn="t"/>
                      <a:r>
                        <a:rPr lang="en-US" b="1">
                          <a:effectLst/>
                        </a:rPr>
                        <a:t>Swine Flu</a:t>
                      </a:r>
                    </a:p>
                  </a:txBody>
                  <a:tcPr marL="47625" marR="47625" marT="47625" marB="47625"/>
                </a:tc>
                <a:tc>
                  <a:txBody>
                    <a:bodyPr/>
                    <a:lstStyle/>
                    <a:p>
                      <a:pPr algn="ctr" fontAlgn="t"/>
                      <a:r>
                        <a:rPr lang="en-US" b="1" dirty="0">
                          <a:effectLst/>
                        </a:rPr>
                        <a:t>0.02%</a:t>
                      </a:r>
                    </a:p>
                  </a:txBody>
                  <a:tcPr marL="47625" marR="47625" marT="47625" marB="47625"/>
                </a:tc>
                <a:extLst>
                  <a:ext uri="{0D108BD9-81ED-4DB2-BD59-A6C34878D82A}">
                    <a16:rowId xmlns:a16="http://schemas.microsoft.com/office/drawing/2014/main" val="1410687864"/>
                  </a:ext>
                </a:extLst>
              </a:tr>
            </a:tbl>
          </a:graphicData>
        </a:graphic>
      </p:graphicFrame>
    </p:spTree>
    <p:extLst>
      <p:ext uri="{BB962C8B-B14F-4D97-AF65-F5344CB8AC3E}">
        <p14:creationId xmlns:p14="http://schemas.microsoft.com/office/powerpoint/2010/main" val="2463103626"/>
      </p:ext>
    </p:extLst>
  </p:cSld>
  <p:clrMapOvr>
    <a:masterClrMapping/>
  </p:clrMapOvr>
  <mc:AlternateContent xmlns:mc="http://schemas.openxmlformats.org/markup-compatibility/2006">
    <mc:Choice xmlns:p14="http://schemas.microsoft.com/office/powerpoint/2010/main" Requires="p14">
      <p:transition spd="slow" p14:dur="2000" advTm="10141"/>
    </mc:Choice>
    <mc:Fallback>
      <p:transition spd="slow" advTm="1014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600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5">
                    <a:lumMod val="50000"/>
                  </a:schemeClr>
                </a:solidFill>
                <a:latin typeface="Corbel" panose="020B0503020204020204"/>
              </a:rPr>
              <a:t>Treatment &amp; Management</a:t>
            </a:r>
            <a:endParaRPr kumimoji="0" lang="en-US" sz="4000" b="1" i="0" u="none" strike="noStrike" kern="1200" cap="none" spc="0" normalizeH="0" baseline="0" noProof="0" dirty="0">
              <a:ln w="3175" cmpd="sng">
                <a:noFill/>
              </a:ln>
              <a:solidFill>
                <a:schemeClr val="accent5">
                  <a:lumMod val="50000"/>
                </a:schemeClr>
              </a:solidFill>
              <a:effectLst/>
              <a:uLnTx/>
              <a:uFillTx/>
              <a:latin typeface="Corbel" panose="020B0503020204020204"/>
            </a:endParaRPr>
          </a:p>
        </p:txBody>
      </p:sp>
      <p:sp>
        <p:nvSpPr>
          <p:cNvPr id="7" name="object 2">
            <a:extLst>
              <a:ext uri="{FF2B5EF4-FFF2-40B4-BE49-F238E27FC236}">
                <a16:creationId xmlns:a16="http://schemas.microsoft.com/office/drawing/2014/main" id="{1F8C3BB2-55A8-4826-B159-F7E293EC9239}"/>
              </a:ext>
            </a:extLst>
          </p:cNvPr>
          <p:cNvSpPr txBox="1"/>
          <p:nvPr/>
        </p:nvSpPr>
        <p:spPr>
          <a:xfrm>
            <a:off x="1356986" y="2207578"/>
            <a:ext cx="10535395" cy="2442844"/>
          </a:xfrm>
          <a:prstGeom prst="rect">
            <a:avLst/>
          </a:prstGeom>
        </p:spPr>
        <p:txBody>
          <a:bodyPr wrap="square" lIns="0" tIns="0" rIns="0" bIns="0" rtlCol="0">
            <a:noAutofit/>
          </a:bodyPr>
          <a:lstStyle/>
          <a:p>
            <a:pPr marL="241300" indent="-228600">
              <a:lnSpc>
                <a:spcPts val="6109"/>
              </a:lnSpc>
            </a:pPr>
            <a:r>
              <a:rPr sz="3600" b="1" dirty="0">
                <a:solidFill>
                  <a:srgbClr val="DF2D28"/>
                </a:solidFill>
                <a:latin typeface="Arial"/>
                <a:cs typeface="Arial"/>
              </a:rPr>
              <a:t>•</a:t>
            </a:r>
            <a:r>
              <a:rPr sz="3600" b="1" spc="-459" dirty="0">
                <a:solidFill>
                  <a:srgbClr val="DF2D28"/>
                </a:solidFill>
                <a:latin typeface="Arial"/>
                <a:cs typeface="Arial"/>
              </a:rPr>
              <a:t> </a:t>
            </a:r>
            <a:r>
              <a:rPr sz="3600" b="1" spc="14" dirty="0">
                <a:solidFill>
                  <a:srgbClr val="DF2D28"/>
                </a:solidFill>
                <a:latin typeface="Microsoft YaHei UI Light"/>
                <a:cs typeface="Microsoft YaHei UI Light"/>
              </a:rPr>
              <a:t>T</a:t>
            </a:r>
            <a:r>
              <a:rPr sz="3600" b="1" spc="0" dirty="0">
                <a:solidFill>
                  <a:srgbClr val="DF2D28"/>
                </a:solidFill>
                <a:latin typeface="Microsoft YaHei UI Light"/>
                <a:cs typeface="Microsoft YaHei UI Light"/>
              </a:rPr>
              <a:t>H</a:t>
            </a:r>
            <a:r>
              <a:rPr sz="3600" b="1" spc="19" dirty="0">
                <a:solidFill>
                  <a:srgbClr val="DF2D28"/>
                </a:solidFill>
                <a:latin typeface="Microsoft YaHei UI Light"/>
                <a:cs typeface="Microsoft YaHei UI Light"/>
              </a:rPr>
              <a:t>E</a:t>
            </a:r>
            <a:r>
              <a:rPr sz="3600" b="1" spc="9" dirty="0">
                <a:solidFill>
                  <a:srgbClr val="DF2D28"/>
                </a:solidFill>
                <a:latin typeface="Microsoft YaHei UI Light"/>
                <a:cs typeface="Microsoft YaHei UI Light"/>
              </a:rPr>
              <a:t>R</a:t>
            </a:r>
            <a:r>
              <a:rPr sz="3600" b="1" spc="0" dirty="0">
                <a:solidFill>
                  <a:srgbClr val="DF2D28"/>
                </a:solidFill>
                <a:latin typeface="Microsoft YaHei UI Light"/>
                <a:cs typeface="Microsoft YaHei UI Light"/>
              </a:rPr>
              <a:t>E</a:t>
            </a:r>
            <a:r>
              <a:rPr sz="3600" b="1" spc="-29" dirty="0">
                <a:solidFill>
                  <a:srgbClr val="DF2D28"/>
                </a:solidFill>
                <a:latin typeface="Microsoft YaHei UI Light"/>
                <a:cs typeface="Microsoft YaHei UI Light"/>
              </a:rPr>
              <a:t> </a:t>
            </a:r>
            <a:r>
              <a:rPr sz="3600" b="1" spc="9" dirty="0">
                <a:solidFill>
                  <a:srgbClr val="DF2D28"/>
                </a:solidFill>
                <a:latin typeface="Microsoft YaHei UI Light"/>
                <a:cs typeface="Microsoft YaHei UI Light"/>
              </a:rPr>
              <a:t>I</a:t>
            </a:r>
            <a:r>
              <a:rPr sz="3600" b="1" spc="0" dirty="0">
                <a:solidFill>
                  <a:srgbClr val="DF2D28"/>
                </a:solidFill>
                <a:latin typeface="Microsoft YaHei UI Light"/>
                <a:cs typeface="Microsoft YaHei UI Light"/>
              </a:rPr>
              <a:t>S </a:t>
            </a:r>
            <a:r>
              <a:rPr sz="3600" b="1" spc="9" dirty="0">
                <a:solidFill>
                  <a:srgbClr val="DF2D28"/>
                </a:solidFill>
                <a:latin typeface="Microsoft YaHei UI Light"/>
                <a:cs typeface="Microsoft YaHei UI Light"/>
              </a:rPr>
              <a:t>N</a:t>
            </a:r>
            <a:r>
              <a:rPr sz="3600" b="1" spc="0" dirty="0">
                <a:solidFill>
                  <a:srgbClr val="DF2D28"/>
                </a:solidFill>
                <a:latin typeface="Microsoft YaHei UI Light"/>
                <a:cs typeface="Microsoft YaHei UI Light"/>
              </a:rPr>
              <a:t>O </a:t>
            </a:r>
            <a:r>
              <a:rPr sz="3600" b="1" spc="14" dirty="0">
                <a:solidFill>
                  <a:srgbClr val="DF2D28"/>
                </a:solidFill>
                <a:latin typeface="Microsoft YaHei UI Light"/>
                <a:cs typeface="Microsoft YaHei UI Light"/>
              </a:rPr>
              <a:t>T</a:t>
            </a:r>
            <a:r>
              <a:rPr sz="3600" b="1" spc="9" dirty="0">
                <a:solidFill>
                  <a:srgbClr val="DF2D28"/>
                </a:solidFill>
                <a:latin typeface="Microsoft YaHei UI Light"/>
                <a:cs typeface="Microsoft YaHei UI Light"/>
              </a:rPr>
              <a:t>RE</a:t>
            </a:r>
            <a:r>
              <a:rPr sz="3600" b="1" spc="-414" dirty="0">
                <a:solidFill>
                  <a:srgbClr val="DF2D28"/>
                </a:solidFill>
                <a:latin typeface="Microsoft YaHei UI Light"/>
                <a:cs typeface="Microsoft YaHei UI Light"/>
              </a:rPr>
              <a:t>A</a:t>
            </a:r>
            <a:r>
              <a:rPr sz="3600" b="1" spc="0" dirty="0">
                <a:solidFill>
                  <a:srgbClr val="DF2D28"/>
                </a:solidFill>
                <a:latin typeface="Microsoft YaHei UI Light"/>
                <a:cs typeface="Microsoft YaHei UI Light"/>
              </a:rPr>
              <a:t>TM</a:t>
            </a:r>
            <a:r>
              <a:rPr sz="3600" b="1" spc="4" dirty="0">
                <a:solidFill>
                  <a:srgbClr val="DF2D28"/>
                </a:solidFill>
                <a:latin typeface="Microsoft YaHei UI Light"/>
                <a:cs typeface="Microsoft YaHei UI Light"/>
              </a:rPr>
              <a:t>E</a:t>
            </a:r>
            <a:r>
              <a:rPr sz="3600" b="1" spc="0" dirty="0">
                <a:solidFill>
                  <a:srgbClr val="DF2D28"/>
                </a:solidFill>
                <a:latin typeface="Microsoft YaHei UI Light"/>
                <a:cs typeface="Microsoft YaHei UI Light"/>
              </a:rPr>
              <a:t>NT</a:t>
            </a:r>
            <a:r>
              <a:rPr sz="3600" b="1" spc="-29" dirty="0">
                <a:solidFill>
                  <a:srgbClr val="DF2D28"/>
                </a:solidFill>
                <a:latin typeface="Microsoft YaHei UI Light"/>
                <a:cs typeface="Microsoft YaHei UI Light"/>
              </a:rPr>
              <a:t> </a:t>
            </a:r>
            <a:r>
              <a:rPr sz="3600" b="1" spc="14" dirty="0">
                <a:solidFill>
                  <a:srgbClr val="DF2D28"/>
                </a:solidFill>
                <a:latin typeface="Microsoft YaHei UI Light"/>
                <a:cs typeface="Microsoft YaHei UI Light"/>
              </a:rPr>
              <a:t>FO</a:t>
            </a:r>
            <a:r>
              <a:rPr sz="3600" b="1" spc="0" dirty="0">
                <a:solidFill>
                  <a:srgbClr val="DF2D28"/>
                </a:solidFill>
                <a:latin typeface="Microsoft YaHei UI Light"/>
                <a:cs typeface="Microsoft YaHei UI Light"/>
              </a:rPr>
              <a:t>R</a:t>
            </a:r>
            <a:r>
              <a:rPr sz="3600" b="1" spc="-19" dirty="0">
                <a:solidFill>
                  <a:srgbClr val="DF2D28"/>
                </a:solidFill>
                <a:latin typeface="Microsoft YaHei UI Light"/>
                <a:cs typeface="Microsoft YaHei UI Light"/>
              </a:rPr>
              <a:t> </a:t>
            </a:r>
            <a:r>
              <a:rPr sz="3600" b="1" spc="-59" dirty="0">
                <a:solidFill>
                  <a:srgbClr val="DF2D28"/>
                </a:solidFill>
                <a:latin typeface="Microsoft YaHei UI Light"/>
                <a:cs typeface="Microsoft YaHei UI Light"/>
              </a:rPr>
              <a:t>C</a:t>
            </a:r>
            <a:r>
              <a:rPr sz="3600" b="1" spc="14" dirty="0">
                <a:solidFill>
                  <a:srgbClr val="DF2D28"/>
                </a:solidFill>
                <a:latin typeface="Microsoft YaHei UI Light"/>
                <a:cs typeface="Microsoft YaHei UI Light"/>
              </a:rPr>
              <a:t>O</a:t>
            </a:r>
            <a:r>
              <a:rPr sz="3600" b="1" spc="0" dirty="0">
                <a:solidFill>
                  <a:srgbClr val="DF2D28"/>
                </a:solidFill>
                <a:latin typeface="Microsoft YaHei UI Light"/>
                <a:cs typeface="Microsoft YaHei UI Light"/>
              </a:rPr>
              <a:t>RO</a:t>
            </a:r>
            <a:r>
              <a:rPr sz="3600" b="1" spc="19" dirty="0">
                <a:solidFill>
                  <a:srgbClr val="DF2D28"/>
                </a:solidFill>
                <a:latin typeface="Microsoft YaHei UI Light"/>
                <a:cs typeface="Microsoft YaHei UI Light"/>
              </a:rPr>
              <a:t>N</a:t>
            </a:r>
            <a:r>
              <a:rPr sz="3600" b="1" spc="-329" dirty="0">
                <a:solidFill>
                  <a:srgbClr val="DF2D28"/>
                </a:solidFill>
                <a:latin typeface="Microsoft YaHei UI Light"/>
                <a:cs typeface="Microsoft YaHei UI Light"/>
              </a:rPr>
              <a:t>A</a:t>
            </a:r>
            <a:r>
              <a:rPr sz="3600" b="1" spc="0" dirty="0">
                <a:solidFill>
                  <a:srgbClr val="DF2D28"/>
                </a:solidFill>
                <a:latin typeface="Microsoft YaHei UI Light"/>
                <a:cs typeface="Microsoft YaHei UI Light"/>
              </a:rPr>
              <a:t>VIRUS </a:t>
            </a:r>
            <a:endParaRPr sz="3600" b="1" dirty="0">
              <a:latin typeface="Microsoft YaHei UI Light"/>
              <a:cs typeface="Microsoft YaHei UI Light"/>
            </a:endParaRPr>
          </a:p>
          <a:p>
            <a:pPr marL="241300">
              <a:lnSpc>
                <a:spcPts val="6109"/>
              </a:lnSpc>
            </a:pPr>
            <a:r>
              <a:rPr sz="3600" b="1" spc="14" dirty="0">
                <a:solidFill>
                  <a:srgbClr val="DF2D28"/>
                </a:solidFill>
                <a:latin typeface="Microsoft YaHei UI Light"/>
                <a:cs typeface="Microsoft YaHei UI Light"/>
              </a:rPr>
              <a:t>T</a:t>
            </a:r>
            <a:r>
              <a:rPr sz="3600" b="1" spc="9" dirty="0">
                <a:solidFill>
                  <a:srgbClr val="DF2D28"/>
                </a:solidFill>
                <a:latin typeface="Microsoft YaHei UI Light"/>
                <a:cs typeface="Microsoft YaHei UI Light"/>
              </a:rPr>
              <a:t>I</a:t>
            </a:r>
            <a:r>
              <a:rPr sz="3600" b="1" spc="0" dirty="0">
                <a:solidFill>
                  <a:srgbClr val="DF2D28"/>
                </a:solidFill>
                <a:latin typeface="Microsoft YaHei UI Light"/>
                <a:cs typeface="Microsoft YaHei UI Light"/>
              </a:rPr>
              <a:t>LL</a:t>
            </a:r>
            <a:r>
              <a:rPr sz="3600" b="1" spc="-9" dirty="0">
                <a:solidFill>
                  <a:srgbClr val="DF2D28"/>
                </a:solidFill>
                <a:latin typeface="Microsoft YaHei UI Light"/>
                <a:cs typeface="Microsoft YaHei UI Light"/>
              </a:rPr>
              <a:t> </a:t>
            </a:r>
            <a:r>
              <a:rPr sz="3600" b="1" spc="14" dirty="0">
                <a:solidFill>
                  <a:srgbClr val="DF2D28"/>
                </a:solidFill>
                <a:latin typeface="Microsoft YaHei UI Light"/>
                <a:cs typeface="Microsoft YaHei UI Light"/>
              </a:rPr>
              <a:t>NO</a:t>
            </a:r>
            <a:r>
              <a:rPr sz="3600" b="1" spc="-319" dirty="0">
                <a:solidFill>
                  <a:srgbClr val="DF2D28"/>
                </a:solidFill>
                <a:latin typeface="Microsoft YaHei UI Light"/>
                <a:cs typeface="Microsoft YaHei UI Light"/>
              </a:rPr>
              <a:t>W</a:t>
            </a:r>
            <a:r>
              <a:rPr sz="3600" b="1" spc="0" dirty="0">
                <a:solidFill>
                  <a:srgbClr val="FFFFFF"/>
                </a:solidFill>
                <a:latin typeface="Microsoft YaHei UI Light"/>
                <a:cs typeface="Microsoft YaHei UI Light"/>
              </a:rPr>
              <a:t>,</a:t>
            </a:r>
            <a:r>
              <a:rPr sz="3600" b="1" spc="-34" dirty="0">
                <a:solidFill>
                  <a:srgbClr val="FFFFFF"/>
                </a:solidFill>
                <a:latin typeface="Microsoft YaHei UI Light"/>
                <a:cs typeface="Microsoft YaHei UI Light"/>
              </a:rPr>
              <a:t> </a:t>
            </a:r>
            <a:r>
              <a:rPr sz="3600" b="1" spc="0" dirty="0">
                <a:solidFill>
                  <a:schemeClr val="accent5">
                    <a:lumMod val="50000"/>
                  </a:schemeClr>
                </a:solidFill>
                <a:latin typeface="Microsoft YaHei UI Light"/>
                <a:cs typeface="Microsoft YaHei UI Light"/>
              </a:rPr>
              <a:t>b</a:t>
            </a:r>
            <a:r>
              <a:rPr sz="3600" b="1" spc="9" dirty="0">
                <a:solidFill>
                  <a:schemeClr val="accent5">
                    <a:lumMod val="50000"/>
                  </a:schemeClr>
                </a:solidFill>
                <a:latin typeface="Microsoft YaHei UI Light"/>
                <a:cs typeface="Microsoft YaHei UI Light"/>
              </a:rPr>
              <a:t>u</a:t>
            </a:r>
            <a:r>
              <a:rPr sz="3600" b="1" spc="0" dirty="0">
                <a:solidFill>
                  <a:schemeClr val="accent5">
                    <a:lumMod val="50000"/>
                  </a:schemeClr>
                </a:solidFill>
                <a:latin typeface="Microsoft YaHei UI Light"/>
                <a:cs typeface="Microsoft YaHei UI Light"/>
              </a:rPr>
              <a:t>t m</a:t>
            </a:r>
            <a:r>
              <a:rPr sz="3600" b="1" spc="19" dirty="0">
                <a:solidFill>
                  <a:schemeClr val="accent5">
                    <a:lumMod val="50000"/>
                  </a:schemeClr>
                </a:solidFill>
                <a:latin typeface="Microsoft YaHei UI Light"/>
                <a:cs typeface="Microsoft YaHei UI Light"/>
              </a:rPr>
              <a:t>e</a:t>
            </a:r>
            <a:r>
              <a:rPr sz="3600" b="1" spc="0" dirty="0">
                <a:solidFill>
                  <a:schemeClr val="accent5">
                    <a:lumMod val="50000"/>
                  </a:schemeClr>
                </a:solidFill>
                <a:latin typeface="Microsoft YaHei UI Light"/>
                <a:cs typeface="Microsoft YaHei UI Light"/>
              </a:rPr>
              <a:t>d</a:t>
            </a:r>
            <a:r>
              <a:rPr sz="3600" b="1" spc="9" dirty="0">
                <a:solidFill>
                  <a:schemeClr val="accent5">
                    <a:lumMod val="50000"/>
                  </a:schemeClr>
                </a:solidFill>
                <a:latin typeface="Microsoft YaHei UI Light"/>
                <a:cs typeface="Microsoft YaHei UI Light"/>
              </a:rPr>
              <a:t>i</a:t>
            </a:r>
            <a:r>
              <a:rPr sz="3600" b="1" spc="0" dirty="0">
                <a:solidFill>
                  <a:schemeClr val="accent5">
                    <a:lumMod val="50000"/>
                  </a:schemeClr>
                </a:solidFill>
                <a:latin typeface="Microsoft YaHei UI Light"/>
                <a:cs typeface="Microsoft YaHei UI Light"/>
              </a:rPr>
              <a:t>cal</a:t>
            </a:r>
            <a:r>
              <a:rPr sz="3600" b="1" spc="-34" dirty="0">
                <a:solidFill>
                  <a:schemeClr val="accent5">
                    <a:lumMod val="50000"/>
                  </a:schemeClr>
                </a:solidFill>
                <a:latin typeface="Microsoft YaHei UI Light"/>
                <a:cs typeface="Microsoft YaHei UI Light"/>
              </a:rPr>
              <a:t> </a:t>
            </a:r>
            <a:r>
              <a:rPr sz="3600" b="1" spc="9" dirty="0">
                <a:solidFill>
                  <a:schemeClr val="accent5">
                    <a:lumMod val="50000"/>
                  </a:schemeClr>
                </a:solidFill>
                <a:latin typeface="Microsoft YaHei UI Light"/>
                <a:cs typeface="Microsoft YaHei UI Light"/>
              </a:rPr>
              <a:t>c</a:t>
            </a:r>
            <a:r>
              <a:rPr sz="3600" b="1" spc="0" dirty="0">
                <a:solidFill>
                  <a:schemeClr val="accent5">
                    <a:lumMod val="50000"/>
                  </a:schemeClr>
                </a:solidFill>
                <a:latin typeface="Microsoft YaHei UI Light"/>
                <a:cs typeface="Microsoft YaHei UI Light"/>
              </a:rPr>
              <a:t>a</a:t>
            </a:r>
            <a:r>
              <a:rPr sz="3600" b="1" spc="-44" dirty="0">
                <a:solidFill>
                  <a:schemeClr val="accent5">
                    <a:lumMod val="50000"/>
                  </a:schemeClr>
                </a:solidFill>
                <a:latin typeface="Microsoft YaHei UI Light"/>
                <a:cs typeface="Microsoft YaHei UI Light"/>
              </a:rPr>
              <a:t>r</a:t>
            </a:r>
            <a:r>
              <a:rPr sz="3600" b="1" spc="0" dirty="0">
                <a:solidFill>
                  <a:schemeClr val="accent5">
                    <a:lumMod val="50000"/>
                  </a:schemeClr>
                </a:solidFill>
                <a:latin typeface="Microsoft YaHei UI Light"/>
                <a:cs typeface="Microsoft YaHei UI Light"/>
              </a:rPr>
              <a:t>e</a:t>
            </a:r>
            <a:r>
              <a:rPr sz="3600" b="1" spc="-34" dirty="0">
                <a:solidFill>
                  <a:schemeClr val="accent5">
                    <a:lumMod val="50000"/>
                  </a:schemeClr>
                </a:solidFill>
                <a:latin typeface="Microsoft YaHei UI Light"/>
                <a:cs typeface="Microsoft YaHei UI Light"/>
              </a:rPr>
              <a:t> </a:t>
            </a:r>
            <a:r>
              <a:rPr sz="3600" b="1" spc="9" dirty="0">
                <a:solidFill>
                  <a:schemeClr val="accent5">
                    <a:lumMod val="50000"/>
                  </a:schemeClr>
                </a:solidFill>
                <a:latin typeface="Microsoft YaHei UI Light"/>
                <a:cs typeface="Microsoft YaHei UI Light"/>
              </a:rPr>
              <a:t>c</a:t>
            </a:r>
            <a:r>
              <a:rPr sz="3600" b="1" spc="0" dirty="0">
                <a:solidFill>
                  <a:schemeClr val="accent5">
                    <a:lumMod val="50000"/>
                  </a:schemeClr>
                </a:solidFill>
                <a:latin typeface="Microsoft YaHei UI Light"/>
                <a:cs typeface="Microsoft YaHei UI Light"/>
              </a:rPr>
              <a:t>an t</a:t>
            </a:r>
            <a:r>
              <a:rPr sz="3600" b="1" spc="-50" dirty="0">
                <a:solidFill>
                  <a:schemeClr val="accent5">
                    <a:lumMod val="50000"/>
                  </a:schemeClr>
                </a:solidFill>
                <a:latin typeface="Microsoft YaHei UI Light"/>
                <a:cs typeface="Microsoft YaHei UI Light"/>
              </a:rPr>
              <a:t>r</a:t>
            </a:r>
            <a:r>
              <a:rPr sz="3600" b="1" spc="14" dirty="0">
                <a:solidFill>
                  <a:schemeClr val="accent5">
                    <a:lumMod val="50000"/>
                  </a:schemeClr>
                </a:solidFill>
                <a:latin typeface="Microsoft YaHei UI Light"/>
                <a:cs typeface="Microsoft YaHei UI Light"/>
              </a:rPr>
              <a:t>e</a:t>
            </a:r>
            <a:r>
              <a:rPr sz="3600" b="1" spc="0" dirty="0">
                <a:solidFill>
                  <a:schemeClr val="accent5">
                    <a:lumMod val="50000"/>
                  </a:schemeClr>
                </a:solidFill>
                <a:latin typeface="Microsoft YaHei UI Light"/>
                <a:cs typeface="Microsoft YaHei UI Light"/>
              </a:rPr>
              <a:t>at</a:t>
            </a:r>
            <a:r>
              <a:rPr sz="3600" b="1" spc="-24" dirty="0">
                <a:solidFill>
                  <a:schemeClr val="accent5">
                    <a:lumMod val="50000"/>
                  </a:schemeClr>
                </a:solidFill>
                <a:latin typeface="Microsoft YaHei UI Light"/>
                <a:cs typeface="Microsoft YaHei UI Light"/>
              </a:rPr>
              <a:t> </a:t>
            </a:r>
            <a:r>
              <a:rPr sz="3600" b="1" spc="0" dirty="0">
                <a:solidFill>
                  <a:schemeClr val="accent5">
                    <a:lumMod val="50000"/>
                  </a:schemeClr>
                </a:solidFill>
                <a:latin typeface="Microsoft YaHei UI Light"/>
                <a:cs typeface="Microsoft YaHei UI Light"/>
              </a:rPr>
              <a:t>m</a:t>
            </a:r>
            <a:r>
              <a:rPr sz="3600" b="1" spc="19" dirty="0">
                <a:solidFill>
                  <a:schemeClr val="accent5">
                    <a:lumMod val="50000"/>
                  </a:schemeClr>
                </a:solidFill>
                <a:latin typeface="Microsoft YaHei UI Light"/>
                <a:cs typeface="Microsoft YaHei UI Light"/>
              </a:rPr>
              <a:t>o</a:t>
            </a:r>
            <a:r>
              <a:rPr sz="3600" b="1" spc="9" dirty="0">
                <a:solidFill>
                  <a:schemeClr val="accent5">
                    <a:lumMod val="50000"/>
                  </a:schemeClr>
                </a:solidFill>
                <a:latin typeface="Microsoft YaHei UI Light"/>
                <a:cs typeface="Microsoft YaHei UI Light"/>
              </a:rPr>
              <a:t>s</a:t>
            </a:r>
            <a:r>
              <a:rPr sz="3600" b="1" spc="0" dirty="0">
                <a:solidFill>
                  <a:schemeClr val="accent5">
                    <a:lumMod val="50000"/>
                  </a:schemeClr>
                </a:solidFill>
                <a:latin typeface="Microsoft YaHei UI Light"/>
                <a:cs typeface="Microsoft YaHei UI Light"/>
              </a:rPr>
              <a:t>t</a:t>
            </a:r>
            <a:r>
              <a:rPr sz="3600" b="1" spc="-19" dirty="0">
                <a:solidFill>
                  <a:schemeClr val="accent5">
                    <a:lumMod val="50000"/>
                  </a:schemeClr>
                </a:solidFill>
                <a:latin typeface="Microsoft YaHei UI Light"/>
                <a:cs typeface="Microsoft YaHei UI Light"/>
              </a:rPr>
              <a:t> </a:t>
            </a:r>
            <a:r>
              <a:rPr sz="3600" b="1" spc="-94" dirty="0">
                <a:solidFill>
                  <a:schemeClr val="accent5">
                    <a:lumMod val="50000"/>
                  </a:schemeClr>
                </a:solidFill>
                <a:latin typeface="Microsoft YaHei UI Light"/>
                <a:cs typeface="Microsoft YaHei UI Light"/>
              </a:rPr>
              <a:t>o</a:t>
            </a:r>
            <a:r>
              <a:rPr sz="3600" b="1" spc="0" dirty="0">
                <a:solidFill>
                  <a:schemeClr val="accent5">
                    <a:lumMod val="50000"/>
                  </a:schemeClr>
                </a:solidFill>
                <a:latin typeface="Microsoft YaHei UI Light"/>
                <a:cs typeface="Microsoft YaHei UI Light"/>
              </a:rPr>
              <a:t>f t</a:t>
            </a:r>
            <a:r>
              <a:rPr sz="3600" b="1" spc="9" dirty="0">
                <a:solidFill>
                  <a:schemeClr val="accent5">
                    <a:lumMod val="50000"/>
                  </a:schemeClr>
                </a:solidFill>
                <a:latin typeface="Microsoft YaHei UI Light"/>
                <a:cs typeface="Microsoft YaHei UI Light"/>
              </a:rPr>
              <a:t>h</a:t>
            </a:r>
            <a:r>
              <a:rPr sz="3600" b="1" spc="0" dirty="0">
                <a:solidFill>
                  <a:schemeClr val="accent5">
                    <a:lumMod val="50000"/>
                  </a:schemeClr>
                </a:solidFill>
                <a:latin typeface="Microsoft YaHei UI Light"/>
                <a:cs typeface="Microsoft YaHei UI Light"/>
              </a:rPr>
              <a:t>e </a:t>
            </a:r>
            <a:endParaRPr sz="3600" b="1" dirty="0">
              <a:solidFill>
                <a:schemeClr val="accent5">
                  <a:lumMod val="50000"/>
                </a:schemeClr>
              </a:solidFill>
              <a:latin typeface="Microsoft YaHei UI Light"/>
              <a:cs typeface="Microsoft YaHei UI Light"/>
            </a:endParaRPr>
          </a:p>
          <a:p>
            <a:pPr marL="241300">
              <a:lnSpc>
                <a:spcPts val="6109"/>
              </a:lnSpc>
            </a:pPr>
            <a:r>
              <a:rPr sz="3600" b="1" spc="14" dirty="0">
                <a:solidFill>
                  <a:schemeClr val="accent5">
                    <a:lumMod val="50000"/>
                  </a:schemeClr>
                </a:solidFill>
                <a:latin typeface="Microsoft YaHei UI Light"/>
                <a:cs typeface="Microsoft YaHei UI Light"/>
              </a:rPr>
              <a:t>sy</a:t>
            </a:r>
            <a:r>
              <a:rPr sz="3600" b="1" spc="0" dirty="0">
                <a:solidFill>
                  <a:schemeClr val="accent5">
                    <a:lumMod val="50000"/>
                  </a:schemeClr>
                </a:solidFill>
                <a:latin typeface="Microsoft YaHei UI Light"/>
                <a:cs typeface="Microsoft YaHei UI Light"/>
              </a:rPr>
              <a:t>m</a:t>
            </a:r>
            <a:r>
              <a:rPr sz="3600" b="1" spc="14" dirty="0">
                <a:solidFill>
                  <a:schemeClr val="accent5">
                    <a:lumMod val="50000"/>
                  </a:schemeClr>
                </a:solidFill>
                <a:latin typeface="Microsoft YaHei UI Light"/>
                <a:cs typeface="Microsoft YaHei UI Light"/>
              </a:rPr>
              <a:t>p</a:t>
            </a:r>
            <a:r>
              <a:rPr sz="3600" b="1" spc="0" dirty="0">
                <a:solidFill>
                  <a:schemeClr val="accent5">
                    <a:lumMod val="50000"/>
                  </a:schemeClr>
                </a:solidFill>
                <a:latin typeface="Microsoft YaHei UI Light"/>
                <a:cs typeface="Microsoft YaHei UI Light"/>
              </a:rPr>
              <a:t>t</a:t>
            </a:r>
            <a:r>
              <a:rPr sz="3600" b="1" spc="9" dirty="0">
                <a:solidFill>
                  <a:schemeClr val="accent5">
                    <a:lumMod val="50000"/>
                  </a:schemeClr>
                </a:solidFill>
                <a:latin typeface="Microsoft YaHei UI Light"/>
                <a:cs typeface="Microsoft YaHei UI Light"/>
              </a:rPr>
              <a:t>o</a:t>
            </a:r>
            <a:r>
              <a:rPr sz="3600" b="1" spc="0" dirty="0">
                <a:solidFill>
                  <a:schemeClr val="accent5">
                    <a:lumMod val="50000"/>
                  </a:schemeClr>
                </a:solidFill>
                <a:latin typeface="Microsoft YaHei UI Light"/>
                <a:cs typeface="Microsoft YaHei UI Light"/>
              </a:rPr>
              <a:t>m</a:t>
            </a:r>
            <a:r>
              <a:rPr sz="3600" b="1" spc="9" dirty="0">
                <a:solidFill>
                  <a:schemeClr val="accent5">
                    <a:lumMod val="50000"/>
                  </a:schemeClr>
                </a:solidFill>
                <a:latin typeface="Microsoft YaHei UI Light"/>
                <a:cs typeface="Microsoft YaHei UI Light"/>
              </a:rPr>
              <a:t>s</a:t>
            </a:r>
            <a:r>
              <a:rPr sz="3600" b="1" spc="0" dirty="0">
                <a:solidFill>
                  <a:schemeClr val="accent5">
                    <a:lumMod val="50000"/>
                  </a:schemeClr>
                </a:solidFill>
                <a:latin typeface="Microsoft YaHei UI Light"/>
                <a:cs typeface="Microsoft YaHei UI Light"/>
              </a:rPr>
              <a:t>.</a:t>
            </a:r>
            <a:r>
              <a:rPr sz="3600" b="1" spc="-39" dirty="0">
                <a:solidFill>
                  <a:schemeClr val="accent5">
                    <a:lumMod val="50000"/>
                  </a:schemeClr>
                </a:solidFill>
                <a:latin typeface="Microsoft YaHei UI Light"/>
                <a:cs typeface="Microsoft YaHei UI Light"/>
              </a:rPr>
              <a:t> </a:t>
            </a:r>
            <a:r>
              <a:rPr sz="3600" b="1" spc="14" dirty="0">
                <a:solidFill>
                  <a:schemeClr val="accent5">
                    <a:lumMod val="50000"/>
                  </a:schemeClr>
                </a:solidFill>
                <a:latin typeface="Microsoft YaHei UI Light"/>
                <a:cs typeface="Microsoft YaHei UI Light"/>
              </a:rPr>
              <a:t>A</a:t>
            </a:r>
            <a:r>
              <a:rPr sz="3600" b="1" spc="0" dirty="0">
                <a:solidFill>
                  <a:schemeClr val="accent5">
                    <a:lumMod val="50000"/>
                  </a:schemeClr>
                </a:solidFill>
                <a:latin typeface="Microsoft YaHei UI Light"/>
                <a:cs typeface="Microsoft YaHei UI Light"/>
              </a:rPr>
              <a:t>n</a:t>
            </a:r>
            <a:r>
              <a:rPr sz="3600" b="1" spc="14" dirty="0">
                <a:solidFill>
                  <a:schemeClr val="accent5">
                    <a:lumMod val="50000"/>
                  </a:schemeClr>
                </a:solidFill>
                <a:latin typeface="Microsoft YaHei UI Light"/>
                <a:cs typeface="Microsoft YaHei UI Light"/>
              </a:rPr>
              <a:t>ti</a:t>
            </a:r>
            <a:r>
              <a:rPr sz="3600" b="1" spc="0" dirty="0">
                <a:solidFill>
                  <a:schemeClr val="accent5">
                    <a:lumMod val="50000"/>
                  </a:schemeClr>
                </a:solidFill>
                <a:latin typeface="Microsoft YaHei UI Light"/>
                <a:cs typeface="Microsoft YaHei UI Light"/>
              </a:rPr>
              <a:t>b</a:t>
            </a:r>
            <a:r>
              <a:rPr sz="3600" b="1" spc="9" dirty="0">
                <a:solidFill>
                  <a:schemeClr val="accent5">
                    <a:lumMod val="50000"/>
                  </a:schemeClr>
                </a:solidFill>
                <a:latin typeface="Microsoft YaHei UI Light"/>
                <a:cs typeface="Microsoft YaHei UI Light"/>
              </a:rPr>
              <a:t>i</a:t>
            </a:r>
            <a:r>
              <a:rPr sz="3600" b="1" spc="0" dirty="0">
                <a:solidFill>
                  <a:schemeClr val="accent5">
                    <a:lumMod val="50000"/>
                  </a:schemeClr>
                </a:solidFill>
                <a:latin typeface="Microsoft YaHei UI Light"/>
                <a:cs typeface="Microsoft YaHei UI Light"/>
              </a:rPr>
              <a:t>o</a:t>
            </a:r>
            <a:r>
              <a:rPr sz="3600" b="1" spc="9" dirty="0">
                <a:solidFill>
                  <a:schemeClr val="accent5">
                    <a:lumMod val="50000"/>
                  </a:schemeClr>
                </a:solidFill>
                <a:latin typeface="Microsoft YaHei UI Light"/>
                <a:cs typeface="Microsoft YaHei UI Light"/>
              </a:rPr>
              <a:t>t</a:t>
            </a:r>
            <a:r>
              <a:rPr sz="3600" b="1" spc="0" dirty="0">
                <a:solidFill>
                  <a:schemeClr val="accent5">
                    <a:lumMod val="50000"/>
                  </a:schemeClr>
                </a:solidFill>
                <a:latin typeface="Microsoft YaHei UI Light"/>
                <a:cs typeface="Microsoft YaHei UI Light"/>
              </a:rPr>
              <a:t>ics</a:t>
            </a:r>
            <a:r>
              <a:rPr sz="3600" b="1" spc="-24" dirty="0">
                <a:solidFill>
                  <a:schemeClr val="accent5">
                    <a:lumMod val="50000"/>
                  </a:schemeClr>
                </a:solidFill>
                <a:latin typeface="Microsoft YaHei UI Light"/>
                <a:cs typeface="Microsoft YaHei UI Light"/>
              </a:rPr>
              <a:t> </a:t>
            </a:r>
            <a:r>
              <a:rPr sz="3600" b="1" spc="0" dirty="0">
                <a:solidFill>
                  <a:schemeClr val="accent5">
                    <a:lumMod val="50000"/>
                  </a:schemeClr>
                </a:solidFill>
                <a:latin typeface="Microsoft YaHei UI Light"/>
                <a:cs typeface="Microsoft YaHei UI Light"/>
              </a:rPr>
              <a:t>do n</a:t>
            </a:r>
            <a:r>
              <a:rPr sz="3600" b="1" spc="19" dirty="0">
                <a:solidFill>
                  <a:schemeClr val="accent5">
                    <a:lumMod val="50000"/>
                  </a:schemeClr>
                </a:solidFill>
                <a:latin typeface="Microsoft YaHei UI Light"/>
                <a:cs typeface="Microsoft YaHei UI Light"/>
              </a:rPr>
              <a:t>o</a:t>
            </a:r>
            <a:r>
              <a:rPr sz="3600" b="1" spc="0" dirty="0">
                <a:solidFill>
                  <a:schemeClr val="accent5">
                    <a:lumMod val="50000"/>
                  </a:schemeClr>
                </a:solidFill>
                <a:latin typeface="Microsoft YaHei UI Light"/>
                <a:cs typeface="Microsoft YaHei UI Light"/>
              </a:rPr>
              <a:t>t w</a:t>
            </a:r>
            <a:r>
              <a:rPr sz="3600" b="1" spc="19" dirty="0">
                <a:solidFill>
                  <a:schemeClr val="accent5">
                    <a:lumMod val="50000"/>
                  </a:schemeClr>
                </a:solidFill>
                <a:latin typeface="Microsoft YaHei UI Light"/>
                <a:cs typeface="Microsoft YaHei UI Light"/>
              </a:rPr>
              <a:t>o</a:t>
            </a:r>
            <a:r>
              <a:rPr sz="3600" b="1" spc="14" dirty="0">
                <a:solidFill>
                  <a:schemeClr val="accent5">
                    <a:lumMod val="50000"/>
                  </a:schemeClr>
                </a:solidFill>
                <a:latin typeface="Microsoft YaHei UI Light"/>
                <a:cs typeface="Microsoft YaHei UI Light"/>
              </a:rPr>
              <a:t>r</a:t>
            </a:r>
            <a:r>
              <a:rPr sz="3600" b="1" spc="0" dirty="0">
                <a:solidFill>
                  <a:schemeClr val="accent5">
                    <a:lumMod val="50000"/>
                  </a:schemeClr>
                </a:solidFill>
                <a:latin typeface="Microsoft YaHei UI Light"/>
                <a:cs typeface="Microsoft YaHei UI Light"/>
              </a:rPr>
              <a:t>k</a:t>
            </a:r>
            <a:r>
              <a:rPr sz="3600" b="1" spc="-29" dirty="0">
                <a:solidFill>
                  <a:schemeClr val="accent5">
                    <a:lumMod val="50000"/>
                  </a:schemeClr>
                </a:solidFill>
                <a:latin typeface="Microsoft YaHei UI Light"/>
                <a:cs typeface="Microsoft YaHei UI Light"/>
              </a:rPr>
              <a:t> </a:t>
            </a:r>
            <a:r>
              <a:rPr sz="3600" b="1" spc="14" dirty="0">
                <a:solidFill>
                  <a:schemeClr val="accent5">
                    <a:lumMod val="50000"/>
                  </a:schemeClr>
                </a:solidFill>
                <a:latin typeface="Microsoft YaHei UI Light"/>
                <a:cs typeface="Microsoft YaHei UI Light"/>
              </a:rPr>
              <a:t>o</a:t>
            </a:r>
            <a:r>
              <a:rPr sz="3600" b="1" spc="0" dirty="0">
                <a:solidFill>
                  <a:schemeClr val="accent5">
                    <a:lumMod val="50000"/>
                  </a:schemeClr>
                </a:solidFill>
                <a:latin typeface="Microsoft YaHei UI Light"/>
                <a:cs typeface="Microsoft YaHei UI Light"/>
              </a:rPr>
              <a:t>n </a:t>
            </a:r>
            <a:r>
              <a:rPr sz="3600" b="1" spc="14" dirty="0">
                <a:solidFill>
                  <a:schemeClr val="accent5">
                    <a:lumMod val="50000"/>
                  </a:schemeClr>
                </a:solidFill>
                <a:latin typeface="Microsoft YaHei UI Light"/>
                <a:cs typeface="Microsoft YaHei UI Light"/>
              </a:rPr>
              <a:t>vir</a:t>
            </a:r>
            <a:r>
              <a:rPr sz="3600" b="1" spc="0" dirty="0">
                <a:solidFill>
                  <a:schemeClr val="accent5">
                    <a:lumMod val="50000"/>
                  </a:schemeClr>
                </a:solidFill>
                <a:latin typeface="Microsoft YaHei UI Light"/>
                <a:cs typeface="Microsoft YaHei UI Light"/>
              </a:rPr>
              <a:t>u</a:t>
            </a:r>
            <a:r>
              <a:rPr sz="3600" b="1" spc="9" dirty="0">
                <a:solidFill>
                  <a:schemeClr val="accent5">
                    <a:lumMod val="50000"/>
                  </a:schemeClr>
                </a:solidFill>
                <a:latin typeface="Microsoft YaHei UI Light"/>
                <a:cs typeface="Microsoft YaHei UI Light"/>
              </a:rPr>
              <a:t>s</a:t>
            </a:r>
            <a:r>
              <a:rPr sz="3600" b="1" spc="0" dirty="0">
                <a:solidFill>
                  <a:schemeClr val="accent5">
                    <a:lumMod val="50000"/>
                  </a:schemeClr>
                </a:solidFill>
                <a:latin typeface="Microsoft YaHei UI Light"/>
                <a:cs typeface="Microsoft YaHei UI Light"/>
              </a:rPr>
              <a:t>es</a:t>
            </a:r>
            <a:r>
              <a:rPr sz="3600" b="1" spc="0" dirty="0">
                <a:solidFill>
                  <a:srgbClr val="FFFFFF"/>
                </a:solidFill>
                <a:latin typeface="Microsoft YaHei UI Light"/>
                <a:cs typeface="Microsoft YaHei UI Light"/>
              </a:rPr>
              <a:t>.</a:t>
            </a:r>
            <a:endParaRPr sz="3600" b="1" dirty="0">
              <a:latin typeface="Microsoft YaHei UI Light"/>
              <a:cs typeface="Microsoft YaHei UI Light"/>
            </a:endParaRPr>
          </a:p>
        </p:txBody>
      </p:sp>
      <p:pic>
        <p:nvPicPr>
          <p:cNvPr id="1026" name="Picture 2" descr="Image result for medical quarantine corona">
            <a:extLst>
              <a:ext uri="{FF2B5EF4-FFF2-40B4-BE49-F238E27FC236}">
                <a16:creationId xmlns:a16="http://schemas.microsoft.com/office/drawing/2014/main" id="{5570D5B4-9CD5-448B-8AB6-35BFC50C6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711" y="4598672"/>
            <a:ext cx="3095741" cy="1991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edical quarantine corona">
            <a:extLst>
              <a:ext uri="{FF2B5EF4-FFF2-40B4-BE49-F238E27FC236}">
                <a16:creationId xmlns:a16="http://schemas.microsoft.com/office/drawing/2014/main" id="{7A48C46C-EC09-439A-B6D9-825BB31BD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683" y="4611184"/>
            <a:ext cx="3675848" cy="19793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733C63F-3D3A-4A3B-B96E-55A46B37EC55}"/>
              </a:ext>
            </a:extLst>
          </p:cNvPr>
          <p:cNvSpPr/>
          <p:nvPr/>
        </p:nvSpPr>
        <p:spPr>
          <a:xfrm>
            <a:off x="1129135" y="1736108"/>
            <a:ext cx="5860390" cy="523220"/>
          </a:xfrm>
          <a:prstGeom prst="rect">
            <a:avLst/>
          </a:prstGeom>
          <a:noFill/>
        </p:spPr>
        <p:txBody>
          <a:bodyPr wrap="square" lIns="91440" tIns="45720" rIns="91440" bIns="45720">
            <a:spAutoFit/>
          </a:bodyPr>
          <a:lstStyle/>
          <a:p>
            <a:pPr algn="ctr"/>
            <a:r>
              <a:rPr lang="ar-SA" sz="2800" b="1" dirty="0">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rPr>
              <a:t>لا يوحد علاج للمرض حتى الان</a:t>
            </a:r>
            <a:endParaRPr lang="en-US" sz="2800" b="1" cap="none" spc="0" dirty="0">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826106496"/>
      </p:ext>
    </p:extLst>
  </p:cSld>
  <p:clrMapOvr>
    <a:masterClrMapping/>
  </p:clrMapOvr>
  <mc:AlternateContent xmlns:mc="http://schemas.openxmlformats.org/markup-compatibility/2006">
    <mc:Choice xmlns:p14="http://schemas.microsoft.com/office/powerpoint/2010/main" Requires="p14">
      <p:transition spd="slow" p14:dur="2000" advTm="4796"/>
    </mc:Choice>
    <mc:Fallback>
      <p:transition spd="slow" advTm="479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600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5">
                    <a:lumMod val="50000"/>
                  </a:schemeClr>
                </a:solidFill>
                <a:latin typeface="Corbel" panose="020B0503020204020204"/>
              </a:rPr>
              <a:t>Treatment &amp; Management</a:t>
            </a:r>
            <a:endParaRPr kumimoji="0" lang="en-US" sz="4000" b="1" i="0" u="none" strike="noStrike" kern="1200" cap="none" spc="0" normalizeH="0" baseline="0" noProof="0" dirty="0">
              <a:ln w="3175" cmpd="sng">
                <a:noFill/>
              </a:ln>
              <a:solidFill>
                <a:schemeClr val="accent5">
                  <a:lumMod val="50000"/>
                </a:schemeClr>
              </a:solidFill>
              <a:effectLst/>
              <a:uLnTx/>
              <a:uFillTx/>
              <a:latin typeface="Corbel" panose="020B0503020204020204"/>
            </a:endParaRPr>
          </a:p>
        </p:txBody>
      </p:sp>
      <p:sp>
        <p:nvSpPr>
          <p:cNvPr id="2" name="Rectangle 1">
            <a:extLst>
              <a:ext uri="{FF2B5EF4-FFF2-40B4-BE49-F238E27FC236}">
                <a16:creationId xmlns:a16="http://schemas.microsoft.com/office/drawing/2014/main" id="{5D22D237-9742-4377-AC4F-E2E2D4C9B6B6}"/>
              </a:ext>
            </a:extLst>
          </p:cNvPr>
          <p:cNvSpPr/>
          <p:nvPr/>
        </p:nvSpPr>
        <p:spPr>
          <a:xfrm>
            <a:off x="993767" y="2113730"/>
            <a:ext cx="3632701" cy="3847207"/>
          </a:xfrm>
          <a:prstGeom prst="rect">
            <a:avLst/>
          </a:prstGeom>
        </p:spPr>
        <p:txBody>
          <a:bodyPr wrap="square">
            <a:spAutoFit/>
          </a:bodyPr>
          <a:lstStyle/>
          <a:p>
            <a:pPr algn="ctr"/>
            <a:r>
              <a:rPr lang="en-US" sz="2800" b="1" dirty="0">
                <a:solidFill>
                  <a:srgbClr val="555555"/>
                </a:solidFill>
                <a:latin typeface="Roboto Condensed"/>
              </a:rPr>
              <a:t>Coronavirus Cases:</a:t>
            </a:r>
          </a:p>
          <a:p>
            <a:pPr algn="ctr"/>
            <a:r>
              <a:rPr lang="en-US" sz="3200" b="1" dirty="0">
                <a:solidFill>
                  <a:srgbClr val="AAAAAA"/>
                </a:solidFill>
                <a:latin typeface="Noto Sans"/>
              </a:rPr>
              <a:t>102,242</a:t>
            </a:r>
            <a:endParaRPr lang="ar-SA" sz="3200" b="1" dirty="0">
              <a:solidFill>
                <a:srgbClr val="AAAAAA"/>
              </a:solidFill>
              <a:latin typeface="Noto Sans"/>
            </a:endParaRPr>
          </a:p>
          <a:p>
            <a:pPr algn="ctr"/>
            <a:endParaRPr lang="en-US" sz="3200" b="1" dirty="0">
              <a:solidFill>
                <a:srgbClr val="AAAAAA"/>
              </a:solidFill>
              <a:latin typeface="Noto Sans"/>
            </a:endParaRPr>
          </a:p>
          <a:p>
            <a:r>
              <a:rPr lang="en-US" sz="2800" b="1" dirty="0">
                <a:solidFill>
                  <a:srgbClr val="555555"/>
                </a:solidFill>
                <a:latin typeface="Roboto Condensed"/>
              </a:rPr>
              <a:t>Deaths:</a:t>
            </a:r>
          </a:p>
          <a:p>
            <a:pPr algn="ctr"/>
            <a:r>
              <a:rPr lang="en-US" sz="3200" b="1" dirty="0">
                <a:solidFill>
                  <a:srgbClr val="696969"/>
                </a:solidFill>
                <a:latin typeface="Noto Sans"/>
              </a:rPr>
              <a:t>3,497 (</a:t>
            </a:r>
            <a:r>
              <a:rPr lang="en-US" sz="3200" b="1" u="sng" dirty="0">
                <a:solidFill>
                  <a:srgbClr val="C00000"/>
                </a:solidFill>
                <a:latin typeface="Noto Sans"/>
              </a:rPr>
              <a:t>3.42 %</a:t>
            </a:r>
            <a:r>
              <a:rPr lang="en-US" sz="3200" b="1" dirty="0">
                <a:solidFill>
                  <a:srgbClr val="696969"/>
                </a:solidFill>
                <a:latin typeface="Noto Sans"/>
              </a:rPr>
              <a:t>)</a:t>
            </a:r>
            <a:endParaRPr lang="ar-SA" sz="3200" b="1" dirty="0">
              <a:solidFill>
                <a:srgbClr val="696969"/>
              </a:solidFill>
              <a:latin typeface="Noto Sans"/>
            </a:endParaRPr>
          </a:p>
          <a:p>
            <a:pPr algn="ctr"/>
            <a:endParaRPr lang="en-US" sz="3200" b="1" dirty="0">
              <a:solidFill>
                <a:srgbClr val="696969"/>
              </a:solidFill>
              <a:latin typeface="Noto Sans"/>
            </a:endParaRPr>
          </a:p>
          <a:p>
            <a:r>
              <a:rPr lang="en-US" sz="2800" b="1" dirty="0">
                <a:solidFill>
                  <a:srgbClr val="555555"/>
                </a:solidFill>
                <a:latin typeface="Roboto Condensed"/>
              </a:rPr>
              <a:t>Recovered:</a:t>
            </a:r>
            <a:r>
              <a:rPr lang="ar-SA" sz="2800" b="1" dirty="0">
                <a:solidFill>
                  <a:srgbClr val="555555"/>
                </a:solidFill>
                <a:latin typeface="Roboto Condensed"/>
              </a:rPr>
              <a:t>   </a:t>
            </a:r>
            <a:endParaRPr lang="en-US" sz="2800" b="1" dirty="0">
              <a:solidFill>
                <a:srgbClr val="555555"/>
              </a:solidFill>
              <a:latin typeface="Roboto Condensed"/>
            </a:endParaRPr>
          </a:p>
          <a:p>
            <a:pPr algn="ctr"/>
            <a:r>
              <a:rPr lang="en-US" sz="3200" b="1" dirty="0">
                <a:solidFill>
                  <a:srgbClr val="8ACA2B"/>
                </a:solidFill>
                <a:latin typeface="Noto Sans"/>
              </a:rPr>
              <a:t>57,629 (56.4%)</a:t>
            </a:r>
            <a:endParaRPr lang="en-US" sz="3200" b="1" i="0" dirty="0">
              <a:solidFill>
                <a:srgbClr val="8ACA2B"/>
              </a:solidFill>
              <a:effectLst/>
              <a:latin typeface="Noto Sans"/>
            </a:endParaRPr>
          </a:p>
        </p:txBody>
      </p:sp>
      <p:graphicFrame>
        <p:nvGraphicFramePr>
          <p:cNvPr id="4" name="Table 7">
            <a:extLst>
              <a:ext uri="{FF2B5EF4-FFF2-40B4-BE49-F238E27FC236}">
                <a16:creationId xmlns:a16="http://schemas.microsoft.com/office/drawing/2014/main" id="{101B5145-E79B-441B-8940-73607884AD91}"/>
              </a:ext>
            </a:extLst>
          </p:cNvPr>
          <p:cNvGraphicFramePr>
            <a:graphicFrameLocks noGrp="1"/>
          </p:cNvGraphicFramePr>
          <p:nvPr>
            <p:extLst>
              <p:ext uri="{D42A27DB-BD31-4B8C-83A1-F6EECF244321}">
                <p14:modId xmlns:p14="http://schemas.microsoft.com/office/powerpoint/2010/main" val="856840305"/>
              </p:ext>
            </p:extLst>
          </p:nvPr>
        </p:nvGraphicFramePr>
        <p:xfrm>
          <a:off x="4935557" y="2122672"/>
          <a:ext cx="6995710" cy="4586600"/>
        </p:xfrm>
        <a:graphic>
          <a:graphicData uri="http://schemas.openxmlformats.org/drawingml/2006/table">
            <a:tbl>
              <a:tblPr firstRow="1" bandRow="1">
                <a:tableStyleId>{5C22544A-7EE6-4342-B048-85BDC9FD1C3A}</a:tableStyleId>
              </a:tblPr>
              <a:tblGrid>
                <a:gridCol w="3374313">
                  <a:extLst>
                    <a:ext uri="{9D8B030D-6E8A-4147-A177-3AD203B41FA5}">
                      <a16:colId xmlns:a16="http://schemas.microsoft.com/office/drawing/2014/main" val="818994555"/>
                    </a:ext>
                  </a:extLst>
                </a:gridCol>
                <a:gridCol w="3621397">
                  <a:extLst>
                    <a:ext uri="{9D8B030D-6E8A-4147-A177-3AD203B41FA5}">
                      <a16:colId xmlns:a16="http://schemas.microsoft.com/office/drawing/2014/main" val="3199206712"/>
                    </a:ext>
                  </a:extLst>
                </a:gridCol>
              </a:tblGrid>
              <a:tr h="10083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cap="all" dirty="0">
                          <a:solidFill>
                            <a:srgbClr val="333333"/>
                          </a:solidFill>
                          <a:latin typeface="Noto Sans"/>
                        </a:rPr>
                        <a:t>ACTIVE CASES</a:t>
                      </a:r>
                      <a:endParaRPr lang="en-US" dirty="0">
                        <a:solidFill>
                          <a:srgbClr val="333333"/>
                        </a:solidFill>
                        <a:latin typeface="Noto Sans"/>
                      </a:endParaRP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cap="all" dirty="0">
                          <a:solidFill>
                            <a:srgbClr val="333333"/>
                          </a:solidFill>
                          <a:latin typeface="Noto Sans"/>
                        </a:rPr>
                        <a:t>CLOSED CASES</a:t>
                      </a:r>
                      <a:endParaRPr lang="en-US" dirty="0">
                        <a:solidFill>
                          <a:srgbClr val="333333"/>
                        </a:solidFill>
                        <a:latin typeface="Noto Sans"/>
                      </a:endParaRPr>
                    </a:p>
                    <a:p>
                      <a:pPr algn="ctr"/>
                      <a:endParaRPr lang="en-US" dirty="0"/>
                    </a:p>
                  </a:txBody>
                  <a:tcPr/>
                </a:tc>
                <a:extLst>
                  <a:ext uri="{0D108BD9-81ED-4DB2-BD59-A6C34878D82A}">
                    <a16:rowId xmlns:a16="http://schemas.microsoft.com/office/drawing/2014/main" val="3522007409"/>
                  </a:ext>
                </a:extLst>
              </a:tr>
              <a:tr h="3578260">
                <a:tc>
                  <a:txBody>
                    <a:bodyPr/>
                    <a:lstStyle/>
                    <a:p>
                      <a:pPr algn="ctr"/>
                      <a:r>
                        <a:rPr lang="en-US" b="1" i="0" dirty="0">
                          <a:solidFill>
                            <a:srgbClr val="222222"/>
                          </a:solidFill>
                          <a:effectLst/>
                          <a:latin typeface="Noto Sans"/>
                        </a:rPr>
                        <a:t>41,116</a:t>
                      </a:r>
                    </a:p>
                    <a:p>
                      <a:pPr algn="l"/>
                      <a:r>
                        <a:rPr lang="en-US" b="0" i="0" dirty="0">
                          <a:solidFill>
                            <a:srgbClr val="222222"/>
                          </a:solidFill>
                          <a:effectLst/>
                          <a:latin typeface="Noto Sans"/>
                        </a:rPr>
                        <a:t>Currently Infected Patients</a:t>
                      </a:r>
                    </a:p>
                    <a:p>
                      <a:pPr algn="ctr"/>
                      <a:endParaRPr lang="en-US" b="0" i="0" dirty="0">
                        <a:solidFill>
                          <a:srgbClr val="222222"/>
                        </a:solidFill>
                        <a:effectLst/>
                        <a:latin typeface="Noto Sans"/>
                      </a:endParaRPr>
                    </a:p>
                    <a:p>
                      <a:pPr algn="l"/>
                      <a:r>
                        <a:rPr lang="en-US" b="1" i="0" dirty="0">
                          <a:solidFill>
                            <a:srgbClr val="8080FF"/>
                          </a:solidFill>
                          <a:effectLst/>
                          <a:latin typeface="Noto Sans"/>
                        </a:rPr>
                        <a:t>34,963</a:t>
                      </a:r>
                      <a:r>
                        <a:rPr lang="en-US" b="0" i="0" dirty="0">
                          <a:solidFill>
                            <a:srgbClr val="222222"/>
                          </a:solidFill>
                          <a:effectLst/>
                          <a:latin typeface="Noto Sans"/>
                        </a:rPr>
                        <a:t> (</a:t>
                      </a:r>
                      <a:r>
                        <a:rPr lang="en-US" b="1" i="0" dirty="0">
                          <a:solidFill>
                            <a:srgbClr val="222222"/>
                          </a:solidFill>
                          <a:effectLst/>
                          <a:latin typeface="Noto Sans"/>
                        </a:rPr>
                        <a:t>85</a:t>
                      </a:r>
                      <a:r>
                        <a:rPr lang="en-US" b="0" i="0" dirty="0">
                          <a:solidFill>
                            <a:srgbClr val="222222"/>
                          </a:solidFill>
                          <a:effectLst/>
                          <a:latin typeface="Noto Sans"/>
                        </a:rPr>
                        <a:t>%)in Mild Condition</a:t>
                      </a:r>
                    </a:p>
                    <a:p>
                      <a:pPr algn="ctr"/>
                      <a:endParaRPr lang="en-US" b="0" i="0" dirty="0">
                        <a:solidFill>
                          <a:srgbClr val="222222"/>
                        </a:solidFill>
                        <a:effectLst/>
                        <a:latin typeface="Noto Sans"/>
                      </a:endParaRPr>
                    </a:p>
                    <a:p>
                      <a:pPr algn="l"/>
                      <a:r>
                        <a:rPr lang="en-US" b="1" i="0" dirty="0">
                          <a:solidFill>
                            <a:srgbClr val="FF0000"/>
                          </a:solidFill>
                          <a:effectLst/>
                          <a:latin typeface="Noto Sans"/>
                        </a:rPr>
                        <a:t>6,153</a:t>
                      </a:r>
                      <a:r>
                        <a:rPr lang="en-US" b="0" i="0" dirty="0">
                          <a:solidFill>
                            <a:srgbClr val="222222"/>
                          </a:solidFill>
                          <a:effectLst/>
                          <a:latin typeface="Noto Sans"/>
                        </a:rPr>
                        <a:t> (</a:t>
                      </a:r>
                      <a:r>
                        <a:rPr lang="en-US" b="1" i="0" dirty="0">
                          <a:solidFill>
                            <a:srgbClr val="222222"/>
                          </a:solidFill>
                          <a:effectLst/>
                          <a:latin typeface="Noto Sans"/>
                        </a:rPr>
                        <a:t>15</a:t>
                      </a:r>
                      <a:r>
                        <a:rPr lang="en-US" b="0" i="0" dirty="0">
                          <a:solidFill>
                            <a:srgbClr val="222222"/>
                          </a:solidFill>
                          <a:effectLst/>
                          <a:latin typeface="Noto Sans"/>
                        </a:rPr>
                        <a:t>%)Serious or Critical</a:t>
                      </a:r>
                      <a:endParaRPr lang="en-US" dirty="0"/>
                    </a:p>
                  </a:txBody>
                  <a:tcPr/>
                </a:tc>
                <a:tc>
                  <a:txBody>
                    <a:bodyPr/>
                    <a:lstStyle/>
                    <a:p>
                      <a:pPr algn="ctr"/>
                      <a:r>
                        <a:rPr lang="en-US" b="1" i="0" dirty="0">
                          <a:solidFill>
                            <a:srgbClr val="222222"/>
                          </a:solidFill>
                          <a:effectLst/>
                          <a:latin typeface="Noto Sans"/>
                        </a:rPr>
                        <a:t>61,126</a:t>
                      </a:r>
                    </a:p>
                    <a:p>
                      <a:pPr algn="l"/>
                      <a:r>
                        <a:rPr lang="en-US" b="0" i="0" dirty="0">
                          <a:solidFill>
                            <a:srgbClr val="222222"/>
                          </a:solidFill>
                          <a:effectLst/>
                          <a:latin typeface="Noto Sans"/>
                        </a:rPr>
                        <a:t>Cases which had an outcome:</a:t>
                      </a:r>
                    </a:p>
                    <a:p>
                      <a:pPr algn="l"/>
                      <a:endParaRPr lang="en-US" b="1" i="0" dirty="0">
                        <a:solidFill>
                          <a:srgbClr val="8ACA2B"/>
                        </a:solidFill>
                        <a:effectLst/>
                        <a:latin typeface="Noto Sans"/>
                      </a:endParaRPr>
                    </a:p>
                    <a:p>
                      <a:pPr algn="l"/>
                      <a:r>
                        <a:rPr lang="en-US" b="1" i="0" dirty="0">
                          <a:solidFill>
                            <a:srgbClr val="8ACA2B"/>
                          </a:solidFill>
                          <a:effectLst/>
                          <a:latin typeface="Noto Sans"/>
                        </a:rPr>
                        <a:t>57,629</a:t>
                      </a:r>
                      <a:r>
                        <a:rPr lang="en-US" b="0" i="0" dirty="0">
                          <a:solidFill>
                            <a:srgbClr val="222222"/>
                          </a:solidFill>
                          <a:effectLst/>
                          <a:latin typeface="Noto Sans"/>
                        </a:rPr>
                        <a:t> (</a:t>
                      </a:r>
                      <a:r>
                        <a:rPr lang="en-US" b="1" i="0" dirty="0">
                          <a:solidFill>
                            <a:srgbClr val="222222"/>
                          </a:solidFill>
                          <a:effectLst/>
                          <a:latin typeface="Noto Sans"/>
                        </a:rPr>
                        <a:t>94</a:t>
                      </a:r>
                      <a:r>
                        <a:rPr lang="en-US" b="0" i="0" dirty="0">
                          <a:solidFill>
                            <a:srgbClr val="222222"/>
                          </a:solidFill>
                          <a:effectLst/>
                          <a:latin typeface="Noto Sans"/>
                        </a:rPr>
                        <a:t>%)Recovered / Discharged</a:t>
                      </a:r>
                    </a:p>
                    <a:p>
                      <a:pPr algn="l"/>
                      <a:endParaRPr lang="en-US" b="1" i="0" dirty="0">
                        <a:solidFill>
                          <a:srgbClr val="222222"/>
                        </a:solidFill>
                        <a:effectLst/>
                        <a:latin typeface="Noto Sans"/>
                      </a:endParaRPr>
                    </a:p>
                    <a:p>
                      <a:pPr algn="l"/>
                      <a:r>
                        <a:rPr lang="en-US" b="1" i="0" dirty="0">
                          <a:solidFill>
                            <a:srgbClr val="222222"/>
                          </a:solidFill>
                          <a:effectLst/>
                          <a:latin typeface="Noto Sans"/>
                        </a:rPr>
                        <a:t>3,497</a:t>
                      </a:r>
                      <a:r>
                        <a:rPr lang="en-US" b="0" i="0" dirty="0">
                          <a:solidFill>
                            <a:srgbClr val="222222"/>
                          </a:solidFill>
                          <a:effectLst/>
                          <a:latin typeface="Noto Sans"/>
                        </a:rPr>
                        <a:t> (</a:t>
                      </a:r>
                      <a:r>
                        <a:rPr lang="en-US" b="1" i="0" dirty="0">
                          <a:solidFill>
                            <a:srgbClr val="222222"/>
                          </a:solidFill>
                          <a:effectLst/>
                          <a:latin typeface="Noto Sans"/>
                        </a:rPr>
                        <a:t>6</a:t>
                      </a:r>
                      <a:r>
                        <a:rPr lang="en-US" b="0" i="0" dirty="0">
                          <a:solidFill>
                            <a:srgbClr val="222222"/>
                          </a:solidFill>
                          <a:effectLst/>
                          <a:latin typeface="Noto Sans"/>
                        </a:rPr>
                        <a:t>%)Deaths</a:t>
                      </a:r>
                    </a:p>
                    <a:p>
                      <a:br>
                        <a:rPr lang="en-US" dirty="0"/>
                      </a:br>
                      <a:endParaRPr lang="en-US" dirty="0"/>
                    </a:p>
                  </a:txBody>
                  <a:tcPr/>
                </a:tc>
                <a:extLst>
                  <a:ext uri="{0D108BD9-81ED-4DB2-BD59-A6C34878D82A}">
                    <a16:rowId xmlns:a16="http://schemas.microsoft.com/office/drawing/2014/main" val="1773786091"/>
                  </a:ext>
                </a:extLst>
              </a:tr>
            </a:tbl>
          </a:graphicData>
        </a:graphic>
      </p:graphicFrame>
      <p:pic>
        <p:nvPicPr>
          <p:cNvPr id="3" name="Picture 2">
            <a:extLst>
              <a:ext uri="{FF2B5EF4-FFF2-40B4-BE49-F238E27FC236}">
                <a16:creationId xmlns:a16="http://schemas.microsoft.com/office/drawing/2014/main" id="{CF2782CD-5E10-4F9B-A10F-A98E1E976741}"/>
              </a:ext>
            </a:extLst>
          </p:cNvPr>
          <p:cNvPicPr>
            <a:picLocks noChangeAspect="1"/>
          </p:cNvPicPr>
          <p:nvPr/>
        </p:nvPicPr>
        <p:blipFill>
          <a:blip r:embed="rId3"/>
          <a:stretch>
            <a:fillRect/>
          </a:stretch>
        </p:blipFill>
        <p:spPr>
          <a:xfrm>
            <a:off x="5104586" y="4993228"/>
            <a:ext cx="2875610" cy="1593010"/>
          </a:xfrm>
          <a:prstGeom prst="rect">
            <a:avLst/>
          </a:prstGeom>
        </p:spPr>
      </p:pic>
      <p:pic>
        <p:nvPicPr>
          <p:cNvPr id="7" name="Picture 6">
            <a:extLst>
              <a:ext uri="{FF2B5EF4-FFF2-40B4-BE49-F238E27FC236}">
                <a16:creationId xmlns:a16="http://schemas.microsoft.com/office/drawing/2014/main" id="{B15F8F77-9A3E-4C6E-A1DD-E95C9BF889A0}"/>
              </a:ext>
            </a:extLst>
          </p:cNvPr>
          <p:cNvPicPr>
            <a:picLocks noChangeAspect="1"/>
          </p:cNvPicPr>
          <p:nvPr/>
        </p:nvPicPr>
        <p:blipFill>
          <a:blip r:embed="rId4"/>
          <a:stretch>
            <a:fillRect/>
          </a:stretch>
        </p:blipFill>
        <p:spPr>
          <a:xfrm>
            <a:off x="8322622" y="4958189"/>
            <a:ext cx="2875611" cy="1598184"/>
          </a:xfrm>
          <a:prstGeom prst="rect">
            <a:avLst/>
          </a:prstGeom>
        </p:spPr>
      </p:pic>
      <p:sp>
        <p:nvSpPr>
          <p:cNvPr id="8" name="Rectangle 7">
            <a:extLst>
              <a:ext uri="{FF2B5EF4-FFF2-40B4-BE49-F238E27FC236}">
                <a16:creationId xmlns:a16="http://schemas.microsoft.com/office/drawing/2014/main" id="{80D36F73-A239-417C-BFB3-B03649424816}"/>
              </a:ext>
            </a:extLst>
          </p:cNvPr>
          <p:cNvSpPr/>
          <p:nvPr/>
        </p:nvSpPr>
        <p:spPr>
          <a:xfrm>
            <a:off x="1546997" y="1639200"/>
            <a:ext cx="2728632" cy="584775"/>
          </a:xfrm>
          <a:prstGeom prst="rect">
            <a:avLst/>
          </a:prstGeom>
          <a:noFill/>
        </p:spPr>
        <p:txBody>
          <a:bodyPr wrap="none" lIns="91440" tIns="45720" rIns="91440" bIns="45720">
            <a:spAutoFit/>
          </a:bodyPr>
          <a:lstStyle/>
          <a:p>
            <a:pPr algn="ctr"/>
            <a:r>
              <a:rPr lang="ar-SA" sz="3200" dirty="0">
                <a:ln w="0"/>
                <a:solidFill>
                  <a:schemeClr val="accent3">
                    <a:lumMod val="75000"/>
                  </a:schemeClr>
                </a:solidFill>
                <a:effectLst>
                  <a:outerShdw blurRad="38100" dist="19050" dir="2700000" algn="tl" rotWithShape="0">
                    <a:schemeClr val="dk1">
                      <a:alpha val="40000"/>
                    </a:schemeClr>
                  </a:outerShdw>
                </a:effectLst>
              </a:rPr>
              <a:t>(جميع الحالات)</a:t>
            </a:r>
            <a:endParaRPr lang="en-US" sz="3200" b="0" cap="none" spc="0" dirty="0">
              <a:ln w="0"/>
              <a:solidFill>
                <a:schemeClr val="accent3">
                  <a:lumMod val="75000"/>
                </a:schemeClr>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790AB13A-F738-44E4-8030-5A52F1697976}"/>
              </a:ext>
            </a:extLst>
          </p:cNvPr>
          <p:cNvSpPr/>
          <p:nvPr/>
        </p:nvSpPr>
        <p:spPr>
          <a:xfrm>
            <a:off x="2477337" y="3513186"/>
            <a:ext cx="1890261" cy="461665"/>
          </a:xfrm>
          <a:prstGeom prst="rect">
            <a:avLst/>
          </a:prstGeom>
          <a:noFill/>
        </p:spPr>
        <p:txBody>
          <a:bodyPr wrap="none" lIns="91440" tIns="45720" rIns="91440" bIns="45720">
            <a:spAutoFit/>
          </a:bodyPr>
          <a:lstStyle/>
          <a:p>
            <a:pPr algn="ctr"/>
            <a:r>
              <a:rPr lang="ar-SA" sz="2400" dirty="0">
                <a:ln w="0"/>
                <a:solidFill>
                  <a:schemeClr val="accent3">
                    <a:lumMod val="75000"/>
                  </a:schemeClr>
                </a:solidFill>
                <a:effectLst>
                  <a:outerShdw blurRad="38100" dist="19050" dir="2700000" algn="tl" rotWithShape="0">
                    <a:schemeClr val="dk1">
                      <a:alpha val="40000"/>
                    </a:schemeClr>
                  </a:outerShdw>
                </a:effectLst>
              </a:rPr>
              <a:t>(عدد الموتى)</a:t>
            </a:r>
            <a:endParaRPr lang="en-US" sz="2400" b="0" cap="none" spc="0" dirty="0">
              <a:ln w="0"/>
              <a:solidFill>
                <a:schemeClr val="accent3">
                  <a:lumMod val="75000"/>
                </a:schemeClr>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D87D8AB9-A389-43D3-A609-AAA1368C3FEF}"/>
              </a:ext>
            </a:extLst>
          </p:cNvPr>
          <p:cNvSpPr/>
          <p:nvPr/>
        </p:nvSpPr>
        <p:spPr>
          <a:xfrm>
            <a:off x="2786386" y="4974197"/>
            <a:ext cx="2233686" cy="400110"/>
          </a:xfrm>
          <a:prstGeom prst="rect">
            <a:avLst/>
          </a:prstGeom>
          <a:noFill/>
        </p:spPr>
        <p:txBody>
          <a:bodyPr wrap="square" lIns="91440" tIns="45720" rIns="91440" bIns="45720">
            <a:spAutoFit/>
          </a:bodyPr>
          <a:lstStyle/>
          <a:p>
            <a:pPr algn="ctr"/>
            <a:r>
              <a:rPr lang="ar-SA" sz="2000" b="1" dirty="0">
                <a:ln w="0"/>
                <a:solidFill>
                  <a:schemeClr val="accent3">
                    <a:lumMod val="75000"/>
                  </a:schemeClr>
                </a:solidFill>
                <a:effectLst>
                  <a:outerShdw blurRad="38100" dist="19050" dir="2700000" algn="tl" rotWithShape="0">
                    <a:schemeClr val="dk1">
                      <a:alpha val="40000"/>
                    </a:schemeClr>
                  </a:outerShdw>
                </a:effectLst>
              </a:rPr>
              <a:t>(</a:t>
            </a:r>
            <a:r>
              <a:rPr lang="ar-SA" b="1" dirty="0">
                <a:ln w="0"/>
                <a:solidFill>
                  <a:schemeClr val="accent3">
                    <a:lumMod val="75000"/>
                  </a:schemeClr>
                </a:solidFill>
                <a:effectLst>
                  <a:outerShdw blurRad="38100" dist="19050" dir="2700000" algn="tl" rotWithShape="0">
                    <a:schemeClr val="dk1">
                      <a:alpha val="40000"/>
                    </a:schemeClr>
                  </a:outerShdw>
                </a:effectLst>
              </a:rPr>
              <a:t>نسبة الشفاء)</a:t>
            </a:r>
            <a:endParaRPr lang="en-US" sz="3200" b="1" cap="none" spc="0" dirty="0">
              <a:ln w="0"/>
              <a:solidFill>
                <a:schemeClr val="accent3">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36929572"/>
      </p:ext>
    </p:extLst>
  </p:cSld>
  <p:clrMapOvr>
    <a:masterClrMapping/>
  </p:clrMapOvr>
  <mc:AlternateContent xmlns:mc="http://schemas.openxmlformats.org/markup-compatibility/2006">
    <mc:Choice xmlns:p14="http://schemas.microsoft.com/office/powerpoint/2010/main" Requires="p14">
      <p:transition spd="slow" p14:dur="2000" advTm="10218"/>
    </mc:Choice>
    <mc:Fallback>
      <p:transition spd="slow" advTm="1021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2">
                    <a:lumMod val="75000"/>
                  </a:schemeClr>
                </a:solidFill>
                <a:latin typeface="Corbel" panose="020B0503020204020204"/>
              </a:rPr>
              <a:t>Precautions</a:t>
            </a:r>
            <a:endParaRPr kumimoji="0" lang="en-US" sz="4000" b="1" i="0" u="none" strike="noStrike" kern="1200" cap="none" spc="0" normalizeH="0" baseline="0" noProof="0" dirty="0">
              <a:ln w="3175" cmpd="sng">
                <a:noFill/>
              </a:ln>
              <a:solidFill>
                <a:schemeClr val="accent2">
                  <a:lumMod val="75000"/>
                </a:schemeClr>
              </a:solidFill>
              <a:effectLst/>
              <a:uLnTx/>
              <a:uFillTx/>
              <a:latin typeface="Corbel" panose="020B0503020204020204"/>
            </a:endParaRPr>
          </a:p>
        </p:txBody>
      </p:sp>
      <p:pic>
        <p:nvPicPr>
          <p:cNvPr id="2050" name="Picture 2" descr="Image result for wash hands clipart gif">
            <a:extLst>
              <a:ext uri="{FF2B5EF4-FFF2-40B4-BE49-F238E27FC236}">
                <a16:creationId xmlns:a16="http://schemas.microsoft.com/office/drawing/2014/main" id="{F7CEC3A9-0F01-405F-B957-4FC80F42EB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119" y="1669608"/>
            <a:ext cx="1946313" cy="14597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void crowd corona animated  gif">
            <a:extLst>
              <a:ext uri="{FF2B5EF4-FFF2-40B4-BE49-F238E27FC236}">
                <a16:creationId xmlns:a16="http://schemas.microsoft.com/office/drawing/2014/main" id="{E6A074A6-9B8B-4E07-BD0B-939D5657E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116" y="3622651"/>
            <a:ext cx="2139276" cy="15346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EB99CC7-256E-4240-A7D4-B7183D1C2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656" y="3352640"/>
            <a:ext cx="2303364" cy="15346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2395901-1A0C-4F64-9E62-4D9246D59DB1}"/>
              </a:ext>
            </a:extLst>
          </p:cNvPr>
          <p:cNvGrpSpPr/>
          <p:nvPr/>
        </p:nvGrpSpPr>
        <p:grpSpPr>
          <a:xfrm>
            <a:off x="2727313" y="1444188"/>
            <a:ext cx="2945647" cy="3181299"/>
            <a:chOff x="9179371" y="1838350"/>
            <a:chExt cx="2945647" cy="3181299"/>
          </a:xfrm>
        </p:grpSpPr>
        <p:pic>
          <p:nvPicPr>
            <p:cNvPr id="2058" name="Picture 10" descr="Image result for n95 mask animated gif">
              <a:extLst>
                <a:ext uri="{FF2B5EF4-FFF2-40B4-BE49-F238E27FC236}">
                  <a16:creationId xmlns:a16="http://schemas.microsoft.com/office/drawing/2014/main" id="{E655CC1A-3D67-4E03-A5D0-1DC7B572F40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79371" y="1838350"/>
              <a:ext cx="2945647" cy="31812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5827611-8A64-4720-BDBD-5CED2516CFF7}"/>
                </a:ext>
              </a:extLst>
            </p:cNvPr>
            <p:cNvSpPr/>
            <p:nvPr/>
          </p:nvSpPr>
          <p:spPr>
            <a:xfrm>
              <a:off x="9179371" y="4764395"/>
              <a:ext cx="2945647" cy="255254"/>
            </a:xfrm>
            <a:prstGeom prst="rect">
              <a:avLst/>
            </a:prstGeom>
            <a:solidFill>
              <a:srgbClr val="E9F3D4"/>
            </a:solidFill>
            <a:ln>
              <a:solidFill>
                <a:srgbClr val="E9F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6" name="Picture 8" descr="Image result for touch eyes nose animated gif">
            <a:extLst>
              <a:ext uri="{FF2B5EF4-FFF2-40B4-BE49-F238E27FC236}">
                <a16:creationId xmlns:a16="http://schemas.microsoft.com/office/drawing/2014/main" id="{FEFBB5B6-DF40-4398-85C3-50F9632912B7}"/>
              </a:ext>
            </a:extLst>
          </p:cNvPr>
          <p:cNvPicPr>
            <a:picLocks noChangeAspect="1" noChangeArrowheads="1"/>
          </p:cNvPicPr>
          <p:nvPr/>
        </p:nvPicPr>
        <p:blipFill>
          <a:blip r:embed="rId7">
            <a:clrChange>
              <a:clrFrom>
                <a:srgbClr val="FEF7E5"/>
              </a:clrFrom>
              <a:clrTo>
                <a:srgbClr val="FEF7E5">
                  <a:alpha val="0"/>
                </a:srgbClr>
              </a:clrTo>
            </a:clrChange>
            <a:extLst>
              <a:ext uri="{28A0092B-C50C-407E-A947-70E740481C1C}">
                <a14:useLocalDpi xmlns:a14="http://schemas.microsoft.com/office/drawing/2010/main" val="0"/>
              </a:ext>
            </a:extLst>
          </a:blip>
          <a:srcRect/>
          <a:stretch>
            <a:fillRect/>
          </a:stretch>
        </p:blipFill>
        <p:spPr bwMode="auto">
          <a:xfrm>
            <a:off x="9767585" y="4173743"/>
            <a:ext cx="2353655" cy="17652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9A870CF-BB9F-427A-931A-849BAAE06ACA}"/>
              </a:ext>
            </a:extLst>
          </p:cNvPr>
          <p:cNvSpPr/>
          <p:nvPr/>
        </p:nvSpPr>
        <p:spPr>
          <a:xfrm>
            <a:off x="1571548" y="3304698"/>
            <a:ext cx="1835759" cy="738664"/>
          </a:xfrm>
          <a:prstGeom prst="rect">
            <a:avLst/>
          </a:prstGeom>
          <a:noFill/>
        </p:spPr>
        <p:txBody>
          <a:bodyPr wrap="non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t>
            </a:r>
            <a:r>
              <a:rPr lang="en-US" sz="2400" b="1" cap="none" spc="0" dirty="0">
                <a:ln w="6600">
                  <a:solidFill>
                    <a:schemeClr val="accent2"/>
                  </a:solidFill>
                  <a:prstDash val="solid"/>
                </a:ln>
                <a:solidFill>
                  <a:schemeClr val="accent4">
                    <a:lumMod val="50000"/>
                  </a:schemeClr>
                </a:solidFill>
              </a:rPr>
              <a:t>ash Hands</a:t>
            </a:r>
            <a:endParaRPr lang="ar-SA" sz="2400" b="1" cap="none" spc="0" dirty="0">
              <a:ln w="6600">
                <a:solidFill>
                  <a:schemeClr val="accent2"/>
                </a:solidFill>
                <a:prstDash val="solid"/>
              </a:ln>
              <a:solidFill>
                <a:schemeClr val="accent4">
                  <a:lumMod val="50000"/>
                </a:schemeClr>
              </a:solidFill>
            </a:endParaRPr>
          </a:p>
          <a:p>
            <a:pPr algn="ctr"/>
            <a:r>
              <a:rPr lang="ar-SA" b="1" dirty="0">
                <a:ln w="6600">
                  <a:solidFill>
                    <a:schemeClr val="accent2"/>
                  </a:solidFill>
                  <a:prstDash val="solid"/>
                </a:ln>
                <a:solidFill>
                  <a:schemeClr val="accent4">
                    <a:lumMod val="50000"/>
                  </a:schemeClr>
                </a:solidFill>
              </a:rPr>
              <a:t>غسل اليدين</a:t>
            </a:r>
            <a:endParaRPr lang="en-US" b="1" cap="none" spc="0" dirty="0">
              <a:ln w="6600">
                <a:solidFill>
                  <a:schemeClr val="accent2"/>
                </a:solidFill>
                <a:prstDash val="solid"/>
              </a:ln>
              <a:solidFill>
                <a:schemeClr val="accent4">
                  <a:lumMod val="50000"/>
                </a:schemeClr>
              </a:solidFill>
            </a:endParaRPr>
          </a:p>
        </p:txBody>
      </p:sp>
      <p:sp>
        <p:nvSpPr>
          <p:cNvPr id="17" name="Rectangle 16">
            <a:extLst>
              <a:ext uri="{FF2B5EF4-FFF2-40B4-BE49-F238E27FC236}">
                <a16:creationId xmlns:a16="http://schemas.microsoft.com/office/drawing/2014/main" id="{79B268C2-C1C6-4CD6-89D5-44BB8DFABCF8}"/>
              </a:ext>
            </a:extLst>
          </p:cNvPr>
          <p:cNvSpPr/>
          <p:nvPr/>
        </p:nvSpPr>
        <p:spPr>
          <a:xfrm>
            <a:off x="2996043" y="4327769"/>
            <a:ext cx="2139276" cy="1569660"/>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a:t>
            </a:r>
            <a:r>
              <a:rPr lang="en-US" sz="2400" b="1" cap="none" spc="0" dirty="0">
                <a:ln w="6600">
                  <a:solidFill>
                    <a:schemeClr val="accent2"/>
                  </a:solidFill>
                  <a:prstDash val="solid"/>
                </a:ln>
                <a:solidFill>
                  <a:schemeClr val="accent4">
                    <a:lumMod val="50000"/>
                  </a:schemeClr>
                </a:solidFill>
              </a:rPr>
              <a:t>se protection </a:t>
            </a:r>
            <a:r>
              <a:rPr lang="en-US" sz="2400" b="1" dirty="0">
                <a:ln w="6600">
                  <a:solidFill>
                    <a:schemeClr val="accent2"/>
                  </a:solidFill>
                  <a:prstDash val="solid"/>
                </a:ln>
                <a:solidFill>
                  <a:schemeClr val="accent4">
                    <a:lumMod val="50000"/>
                  </a:schemeClr>
                </a:solidFill>
              </a:rPr>
              <a:t>m</a:t>
            </a:r>
            <a:r>
              <a:rPr lang="en-US" sz="2400" b="1" cap="none" spc="0" dirty="0">
                <a:ln w="6600">
                  <a:solidFill>
                    <a:schemeClr val="accent2"/>
                  </a:solidFill>
                  <a:prstDash val="solid"/>
                </a:ln>
                <a:solidFill>
                  <a:schemeClr val="accent4">
                    <a:lumMod val="50000"/>
                  </a:schemeClr>
                </a:solidFill>
              </a:rPr>
              <a:t>ask</a:t>
            </a:r>
            <a:endParaRPr lang="ar-SA" sz="2400" b="1" cap="none" spc="0" dirty="0">
              <a:ln w="6600">
                <a:solidFill>
                  <a:schemeClr val="accent2"/>
                </a:solidFill>
                <a:prstDash val="solid"/>
              </a:ln>
              <a:solidFill>
                <a:schemeClr val="accent4">
                  <a:lumMod val="50000"/>
                </a:schemeClr>
              </a:solidFill>
            </a:endParaRPr>
          </a:p>
          <a:p>
            <a:pPr algn="ctr"/>
            <a:r>
              <a:rPr lang="ar-SA" sz="2400" b="1" dirty="0">
                <a:ln w="6600">
                  <a:solidFill>
                    <a:schemeClr val="accent2"/>
                  </a:solidFill>
                  <a:prstDash val="solid"/>
                </a:ln>
                <a:solidFill>
                  <a:schemeClr val="accent4">
                    <a:lumMod val="50000"/>
                  </a:schemeClr>
                </a:solidFill>
              </a:rPr>
              <a:t>استعمل القناع الواقي</a:t>
            </a:r>
            <a:endParaRPr lang="en-US" sz="2400" b="1" cap="none" spc="0" dirty="0">
              <a:ln w="6600">
                <a:solidFill>
                  <a:schemeClr val="accent2"/>
                </a:solidFill>
                <a:prstDash val="solid"/>
              </a:ln>
              <a:solidFill>
                <a:schemeClr val="accent4">
                  <a:lumMod val="50000"/>
                </a:schemeClr>
              </a:solidFill>
            </a:endParaRPr>
          </a:p>
        </p:txBody>
      </p:sp>
      <p:sp>
        <p:nvSpPr>
          <p:cNvPr id="18" name="Rectangle 17">
            <a:extLst>
              <a:ext uri="{FF2B5EF4-FFF2-40B4-BE49-F238E27FC236}">
                <a16:creationId xmlns:a16="http://schemas.microsoft.com/office/drawing/2014/main" id="{BFBD40FE-2B91-458A-8CFB-BD18D4E5C8DB}"/>
              </a:ext>
            </a:extLst>
          </p:cNvPr>
          <p:cNvSpPr/>
          <p:nvPr/>
        </p:nvSpPr>
        <p:spPr>
          <a:xfrm>
            <a:off x="5285034" y="2298346"/>
            <a:ext cx="2139276" cy="830997"/>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a:t>
            </a:r>
            <a:r>
              <a:rPr lang="en-US" sz="2400" b="1" cap="none" spc="0" dirty="0">
                <a:ln w="6600">
                  <a:solidFill>
                    <a:schemeClr val="accent2"/>
                  </a:solidFill>
                  <a:prstDash val="solid"/>
                </a:ln>
                <a:solidFill>
                  <a:schemeClr val="accent4">
                    <a:lumMod val="50000"/>
                  </a:schemeClr>
                </a:solidFill>
              </a:rPr>
              <a:t>ave healthy food habits</a:t>
            </a:r>
            <a:endParaRPr lang="ar-SA" sz="2400" b="1" cap="none" spc="0" dirty="0">
              <a:ln w="6600">
                <a:solidFill>
                  <a:schemeClr val="accent2"/>
                </a:solidFill>
                <a:prstDash val="solid"/>
              </a:ln>
              <a:solidFill>
                <a:schemeClr val="accent4">
                  <a:lumMod val="50000"/>
                </a:schemeClr>
              </a:solidFill>
            </a:endParaRPr>
          </a:p>
        </p:txBody>
      </p:sp>
      <p:sp>
        <p:nvSpPr>
          <p:cNvPr id="19" name="Rectangle 18">
            <a:extLst>
              <a:ext uri="{FF2B5EF4-FFF2-40B4-BE49-F238E27FC236}">
                <a16:creationId xmlns:a16="http://schemas.microsoft.com/office/drawing/2014/main" id="{74A85114-473D-4272-A072-EED45BA00696}"/>
              </a:ext>
            </a:extLst>
          </p:cNvPr>
          <p:cNvSpPr/>
          <p:nvPr/>
        </p:nvSpPr>
        <p:spPr>
          <a:xfrm>
            <a:off x="9430428" y="6025536"/>
            <a:ext cx="2676264" cy="830997"/>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t>
            </a:r>
            <a:r>
              <a:rPr lang="en-US" sz="2400" b="1" cap="none" spc="0" dirty="0">
                <a:ln w="6600">
                  <a:solidFill>
                    <a:schemeClr val="accent2"/>
                  </a:solidFill>
                  <a:prstDash val="solid"/>
                </a:ln>
                <a:solidFill>
                  <a:schemeClr val="accent4">
                    <a:lumMod val="50000"/>
                  </a:schemeClr>
                </a:solidFill>
              </a:rPr>
              <a:t>ose and Mouth</a:t>
            </a:r>
          </a:p>
          <a:p>
            <a:pPr algn="ctr"/>
            <a:r>
              <a:rPr lang="en-US" sz="2400" b="1" dirty="0">
                <a:ln w="6600">
                  <a:solidFill>
                    <a:schemeClr val="accent2"/>
                  </a:solidFill>
                  <a:prstDash val="solid"/>
                </a:ln>
                <a:solidFill>
                  <a:schemeClr val="accent4">
                    <a:lumMod val="50000"/>
                  </a:schemeClr>
                </a:solidFill>
              </a:rPr>
              <a:t>cover</a:t>
            </a:r>
            <a:endParaRPr lang="en-US" sz="2400" b="1" cap="none" spc="0" dirty="0">
              <a:ln w="6600">
                <a:solidFill>
                  <a:schemeClr val="accent2"/>
                </a:solidFill>
                <a:prstDash val="solid"/>
              </a:ln>
              <a:solidFill>
                <a:schemeClr val="accent4">
                  <a:lumMod val="50000"/>
                </a:schemeClr>
              </a:solidFill>
            </a:endParaRPr>
          </a:p>
        </p:txBody>
      </p:sp>
      <p:sp>
        <p:nvSpPr>
          <p:cNvPr id="20" name="Rectangle 19">
            <a:extLst>
              <a:ext uri="{FF2B5EF4-FFF2-40B4-BE49-F238E27FC236}">
                <a16:creationId xmlns:a16="http://schemas.microsoft.com/office/drawing/2014/main" id="{63768F40-A8AE-4823-9E05-8E85B187B3A4}"/>
              </a:ext>
            </a:extLst>
          </p:cNvPr>
          <p:cNvSpPr/>
          <p:nvPr/>
        </p:nvSpPr>
        <p:spPr>
          <a:xfrm>
            <a:off x="7628309" y="2605868"/>
            <a:ext cx="2139276" cy="830997"/>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a:t>
            </a:r>
            <a:r>
              <a:rPr lang="en-US" sz="2400" b="1" cap="none" spc="0" dirty="0">
                <a:ln w="6600">
                  <a:solidFill>
                    <a:schemeClr val="accent2"/>
                  </a:solidFill>
                  <a:prstDash val="solid"/>
                </a:ln>
                <a:solidFill>
                  <a:schemeClr val="accent4">
                    <a:lumMod val="50000"/>
                  </a:schemeClr>
                </a:solidFill>
              </a:rPr>
              <a:t>void </a:t>
            </a:r>
            <a:r>
              <a:rPr lang="en-US" sz="2400" b="1" cap="none" spc="0" dirty="0" err="1">
                <a:ln w="6600">
                  <a:solidFill>
                    <a:schemeClr val="accent2"/>
                  </a:solidFill>
                  <a:prstDash val="solid"/>
                </a:ln>
                <a:solidFill>
                  <a:schemeClr val="accent4">
                    <a:lumMod val="50000"/>
                  </a:schemeClr>
                </a:solidFill>
              </a:rPr>
              <a:t>crowdness</a:t>
            </a:r>
            <a:endParaRPr lang="en-US" sz="2400" b="1" cap="none" spc="0" dirty="0">
              <a:ln w="6600">
                <a:solidFill>
                  <a:schemeClr val="accent2"/>
                </a:solidFill>
                <a:prstDash val="solid"/>
              </a:ln>
              <a:solidFill>
                <a:schemeClr val="accent4">
                  <a:lumMod val="50000"/>
                </a:schemeClr>
              </a:solidFill>
            </a:endParaRPr>
          </a:p>
        </p:txBody>
      </p:sp>
      <p:sp>
        <p:nvSpPr>
          <p:cNvPr id="12" name="Rectangle 11">
            <a:extLst>
              <a:ext uri="{FF2B5EF4-FFF2-40B4-BE49-F238E27FC236}">
                <a16:creationId xmlns:a16="http://schemas.microsoft.com/office/drawing/2014/main" id="{96D47793-A851-472B-8FE1-45B300A8AAE9}"/>
              </a:ext>
            </a:extLst>
          </p:cNvPr>
          <p:cNvSpPr/>
          <p:nvPr/>
        </p:nvSpPr>
        <p:spPr>
          <a:xfrm flipH="1">
            <a:off x="1599476" y="3286706"/>
            <a:ext cx="444085" cy="461665"/>
          </a:xfrm>
          <a:prstGeom prst="rect">
            <a:avLst/>
          </a:prstGeom>
        </p:spPr>
        <p:txBody>
          <a:bodyPr wrap="square">
            <a:spAutoFit/>
          </a:bodyPr>
          <a:lstStyle/>
          <a:p>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t>
            </a:r>
            <a:endParaRPr lang="en-US" sz="2400" dirty="0"/>
          </a:p>
        </p:txBody>
      </p:sp>
      <p:sp>
        <p:nvSpPr>
          <p:cNvPr id="13" name="Rectangle 12">
            <a:extLst>
              <a:ext uri="{FF2B5EF4-FFF2-40B4-BE49-F238E27FC236}">
                <a16:creationId xmlns:a16="http://schemas.microsoft.com/office/drawing/2014/main" id="{C96FF219-4D3C-466E-B62C-D789AC1F64D9}"/>
              </a:ext>
            </a:extLst>
          </p:cNvPr>
          <p:cNvSpPr/>
          <p:nvPr/>
        </p:nvSpPr>
        <p:spPr>
          <a:xfrm>
            <a:off x="3924743" y="4352190"/>
            <a:ext cx="346570" cy="461665"/>
          </a:xfrm>
          <a:prstGeom prst="rect">
            <a:avLst/>
          </a:prstGeom>
        </p:spPr>
        <p:txBody>
          <a:bodyPr wrap="square">
            <a:spAutoFit/>
          </a:bodyPr>
          <a:lstStyle/>
          <a:p>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a:t>
            </a:r>
            <a:endParaRPr lang="en-US" sz="2400" dirty="0"/>
          </a:p>
        </p:txBody>
      </p:sp>
      <p:sp>
        <p:nvSpPr>
          <p:cNvPr id="14" name="Rectangle 13">
            <a:extLst>
              <a:ext uri="{FF2B5EF4-FFF2-40B4-BE49-F238E27FC236}">
                <a16:creationId xmlns:a16="http://schemas.microsoft.com/office/drawing/2014/main" id="{69D5D369-DAB9-43A7-9B3A-9B518A0329C9}"/>
              </a:ext>
            </a:extLst>
          </p:cNvPr>
          <p:cNvSpPr/>
          <p:nvPr/>
        </p:nvSpPr>
        <p:spPr>
          <a:xfrm>
            <a:off x="5413530" y="2298346"/>
            <a:ext cx="399468" cy="461665"/>
          </a:xfrm>
          <a:prstGeom prst="rect">
            <a:avLst/>
          </a:prstGeom>
        </p:spPr>
        <p:txBody>
          <a:bodyPr wrap="none">
            <a:spAutoFit/>
          </a:bodyPr>
          <a:lstStyle/>
          <a:p>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a:t>
            </a:r>
            <a:endParaRPr lang="en-US" sz="2400" dirty="0"/>
          </a:p>
        </p:txBody>
      </p:sp>
      <p:sp>
        <p:nvSpPr>
          <p:cNvPr id="15" name="Rectangle 14">
            <a:extLst>
              <a:ext uri="{FF2B5EF4-FFF2-40B4-BE49-F238E27FC236}">
                <a16:creationId xmlns:a16="http://schemas.microsoft.com/office/drawing/2014/main" id="{44CEDD79-0F4A-4B31-9827-4DE2FF2021AF}"/>
              </a:ext>
            </a:extLst>
          </p:cNvPr>
          <p:cNvSpPr/>
          <p:nvPr/>
        </p:nvSpPr>
        <p:spPr>
          <a:xfrm>
            <a:off x="8219787" y="2621025"/>
            <a:ext cx="386644" cy="461665"/>
          </a:xfrm>
          <a:prstGeom prst="rect">
            <a:avLst/>
          </a:prstGeom>
        </p:spPr>
        <p:txBody>
          <a:bodyPr wrap="none">
            <a:spAutoFit/>
          </a:bodyPr>
          <a:lstStyle/>
          <a:p>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a:t>
            </a:r>
            <a:endParaRPr lang="en-US" sz="2400" dirty="0"/>
          </a:p>
        </p:txBody>
      </p:sp>
      <p:sp>
        <p:nvSpPr>
          <p:cNvPr id="16" name="Rectangle 15">
            <a:extLst>
              <a:ext uri="{FF2B5EF4-FFF2-40B4-BE49-F238E27FC236}">
                <a16:creationId xmlns:a16="http://schemas.microsoft.com/office/drawing/2014/main" id="{EC56381A-722E-4A79-9905-36802B231F4D}"/>
              </a:ext>
            </a:extLst>
          </p:cNvPr>
          <p:cNvSpPr/>
          <p:nvPr/>
        </p:nvSpPr>
        <p:spPr>
          <a:xfrm>
            <a:off x="9563042" y="6025536"/>
            <a:ext cx="409086" cy="461665"/>
          </a:xfrm>
          <a:prstGeom prst="rect">
            <a:avLst/>
          </a:prstGeom>
        </p:spPr>
        <p:txBody>
          <a:bodyPr wrap="none">
            <a:spAutoFit/>
          </a:bodyPr>
          <a:lstStyle/>
          <a:p>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t>
            </a:r>
            <a:endParaRPr lang="en-US" sz="2400" dirty="0"/>
          </a:p>
        </p:txBody>
      </p:sp>
      <p:sp>
        <p:nvSpPr>
          <p:cNvPr id="21" name="Rectangle 20">
            <a:extLst>
              <a:ext uri="{FF2B5EF4-FFF2-40B4-BE49-F238E27FC236}">
                <a16:creationId xmlns:a16="http://schemas.microsoft.com/office/drawing/2014/main" id="{70739CD2-91AF-46FA-80B6-B4961D28D897}"/>
              </a:ext>
            </a:extLst>
          </p:cNvPr>
          <p:cNvSpPr/>
          <p:nvPr/>
        </p:nvSpPr>
        <p:spPr>
          <a:xfrm>
            <a:off x="5281410" y="1597348"/>
            <a:ext cx="2139276" cy="830997"/>
          </a:xfrm>
          <a:prstGeom prst="rect">
            <a:avLst/>
          </a:prstGeom>
          <a:noFill/>
        </p:spPr>
        <p:txBody>
          <a:bodyPr wrap="square" lIns="91440" tIns="45720" rIns="91440" bIns="45720">
            <a:spAutoFit/>
          </a:bodyPr>
          <a:lstStyle/>
          <a:p>
            <a:pPr algn="ctr"/>
            <a:r>
              <a:rPr lang="ar-SA"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عادات غذائية صحية</a:t>
            </a:r>
            <a:endParaRPr lang="ar-SA" sz="2400" b="1" cap="none" spc="0" dirty="0">
              <a:ln w="6600">
                <a:solidFill>
                  <a:schemeClr val="accent2"/>
                </a:solidFill>
                <a:prstDash val="solid"/>
              </a:ln>
              <a:solidFill>
                <a:schemeClr val="accent4">
                  <a:lumMod val="50000"/>
                </a:schemeClr>
              </a:solidFill>
            </a:endParaRPr>
          </a:p>
        </p:txBody>
      </p:sp>
      <p:sp>
        <p:nvSpPr>
          <p:cNvPr id="22" name="Rectangle 21">
            <a:extLst>
              <a:ext uri="{FF2B5EF4-FFF2-40B4-BE49-F238E27FC236}">
                <a16:creationId xmlns:a16="http://schemas.microsoft.com/office/drawing/2014/main" id="{9D0DED12-F989-48F9-B78B-D85D065E4589}"/>
              </a:ext>
            </a:extLst>
          </p:cNvPr>
          <p:cNvSpPr/>
          <p:nvPr/>
        </p:nvSpPr>
        <p:spPr>
          <a:xfrm>
            <a:off x="7750831" y="2159360"/>
            <a:ext cx="2139276" cy="461665"/>
          </a:xfrm>
          <a:prstGeom prst="rect">
            <a:avLst/>
          </a:prstGeom>
          <a:noFill/>
        </p:spPr>
        <p:txBody>
          <a:bodyPr wrap="square" lIns="91440" tIns="45720" rIns="91440" bIns="45720">
            <a:spAutoFit/>
          </a:bodyPr>
          <a:lstStyle/>
          <a:p>
            <a:pPr algn="ctr"/>
            <a:r>
              <a:rPr lang="ar-SA"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تجنب الزحام</a:t>
            </a:r>
            <a:endParaRPr lang="ar-SA" sz="2400" b="1" cap="none" spc="0" dirty="0">
              <a:ln w="6600">
                <a:solidFill>
                  <a:schemeClr val="accent2"/>
                </a:solidFill>
                <a:prstDash val="solid"/>
              </a:ln>
              <a:solidFill>
                <a:schemeClr val="accent4">
                  <a:lumMod val="50000"/>
                </a:schemeClr>
              </a:solidFill>
            </a:endParaRPr>
          </a:p>
        </p:txBody>
      </p:sp>
      <p:sp>
        <p:nvSpPr>
          <p:cNvPr id="23" name="Rectangle 22">
            <a:extLst>
              <a:ext uri="{FF2B5EF4-FFF2-40B4-BE49-F238E27FC236}">
                <a16:creationId xmlns:a16="http://schemas.microsoft.com/office/drawing/2014/main" id="{F7D98167-859D-4F97-BBC5-5114AD2FF500}"/>
              </a:ext>
            </a:extLst>
          </p:cNvPr>
          <p:cNvSpPr/>
          <p:nvPr/>
        </p:nvSpPr>
        <p:spPr>
          <a:xfrm>
            <a:off x="10113488" y="3258531"/>
            <a:ext cx="2139276" cy="830997"/>
          </a:xfrm>
          <a:prstGeom prst="rect">
            <a:avLst/>
          </a:prstGeom>
          <a:noFill/>
        </p:spPr>
        <p:txBody>
          <a:bodyPr wrap="square" lIns="91440" tIns="45720" rIns="91440" bIns="45720">
            <a:spAutoFit/>
          </a:bodyPr>
          <a:lstStyle/>
          <a:p>
            <a:pPr algn="ctr"/>
            <a:r>
              <a:rPr lang="ar-SA"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غطي الأنف والفم</a:t>
            </a:r>
            <a:endParaRPr lang="ar-SA" sz="2400" b="1" cap="none" spc="0" dirty="0">
              <a:ln w="6600">
                <a:solidFill>
                  <a:schemeClr val="accent2"/>
                </a:solidFill>
                <a:prstDash val="solid"/>
              </a:ln>
              <a:solidFill>
                <a:schemeClr val="accent4">
                  <a:lumMod val="50000"/>
                </a:schemeClr>
              </a:solidFill>
            </a:endParaRPr>
          </a:p>
        </p:txBody>
      </p:sp>
    </p:spTree>
    <p:extLst>
      <p:ext uri="{BB962C8B-B14F-4D97-AF65-F5344CB8AC3E}">
        <p14:creationId xmlns:p14="http://schemas.microsoft.com/office/powerpoint/2010/main" val="4038552980"/>
      </p:ext>
    </p:extLst>
  </p:cSld>
  <p:clrMapOvr>
    <a:masterClrMapping/>
  </p:clrMapOvr>
  <mc:AlternateContent xmlns:mc="http://schemas.openxmlformats.org/markup-compatibility/2006">
    <mc:Choice xmlns:p14="http://schemas.microsoft.com/office/powerpoint/2010/main" Requires="p14">
      <p:transition spd="slow" p14:dur="2000" advTm="17643"/>
    </mc:Choice>
    <mc:Fallback>
      <p:transition spd="slow" advTm="1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p:val>
                                            <p:fltVal val="0"/>
                                          </p:val>
                                        </p:tav>
                                        <p:tav tm="100000">
                                          <p:val>
                                            <p:strVal val="#ppt_w"/>
                                          </p:val>
                                        </p:tav>
                                      </p:tavLst>
                                    </p:anim>
                                    <p:anim calcmode="lin" valueType="num">
                                      <p:cBhvr>
                                        <p:cTn id="8" dur="5000" fill="hold"/>
                                        <p:tgtEl>
                                          <p:spTgt spid="12"/>
                                        </p:tgtEl>
                                        <p:attrNameLst>
                                          <p:attrName>ppt_h</p:attrName>
                                        </p:attrNameLst>
                                      </p:cBhvr>
                                      <p:tavLst>
                                        <p:tav tm="0">
                                          <p:val>
                                            <p:fltVal val="0"/>
                                          </p:val>
                                        </p:tav>
                                        <p:tav tm="100000">
                                          <p:val>
                                            <p:strVal val="#ppt_h"/>
                                          </p:val>
                                        </p:tav>
                                      </p:tavLst>
                                    </p:anim>
                                    <p:animEffect transition="in" filter="fade">
                                      <p:cBhvr>
                                        <p:cTn id="9" dur="5000"/>
                                        <p:tgtEl>
                                          <p:spTgt spid="12"/>
                                        </p:tgtEl>
                                      </p:cBhvr>
                                    </p:animEffect>
                                  </p:childTnLst>
                                </p:cTn>
                              </p:par>
                              <p:par>
                                <p:cTn id="10" presetID="60" presetClass="path" presetSubtype="0" accel="50000" decel="50000" fill="hold" grpId="1" nodeType="withEffect">
                                  <p:stCondLst>
                                    <p:cond delay="800"/>
                                  </p:stCondLst>
                                  <p:childTnLst>
                                    <p:animMotion origin="layout" path="M -0.00208 0.01574 C 0.00273 0.06806 0.01185 0.14097 0.02864 0.13658 C 0.05299 0.13218 0.0401 -0.11481 0.06875 -0.12106 C 0.09505 -0.12592 0.09401 0.09236 0.11914 0.08658 C 0.14531 0.08171 0.12213 -0.07176 0.15039 -0.07708 C 0.17539 -0.08171 0.16758 0.02616 0.18997 0.02199 C 0.21146 0.01806 0.19557 -0.06018 0.2151 -0.06389 C 0.22643 -0.06597 0.22864 -0.04444 0.23073 -0.02778 " pathEditMode="relative" rAng="21240000" ptsTypes="AAAAAAAA">
                                      <p:cBhvr>
                                        <p:cTn id="11" dur="2000" fill="hold"/>
                                        <p:tgtEl>
                                          <p:spTgt spid="12"/>
                                        </p:tgtEl>
                                        <p:attrNameLst>
                                          <p:attrName>ppt_x</p:attrName>
                                          <p:attrName>ppt_y</p:attrName>
                                        </p:attrNameLst>
                                      </p:cBhvr>
                                      <p:rCtr x="11654" y="-2037"/>
                                    </p:animMotion>
                                  </p:childTnLst>
                                </p:cTn>
                              </p:par>
                              <p:par>
                                <p:cTn id="12" presetID="6" presetClass="emph" presetSubtype="0" fill="hold" grpId="2" nodeType="withEffect">
                                  <p:stCondLst>
                                    <p:cond delay="0"/>
                                  </p:stCondLst>
                                  <p:childTnLst>
                                    <p:animScale>
                                      <p:cBhvr>
                                        <p:cTn id="13" dur="1600" fill="hold"/>
                                        <p:tgtEl>
                                          <p:spTgt spid="12"/>
                                        </p:tgtEl>
                                      </p:cBhvr>
                                      <p:by x="400000" y="400000"/>
                                    </p:animScale>
                                  </p:childTnLst>
                                </p:cTn>
                              </p:par>
                            </p:childTnLst>
                          </p:cTn>
                        </p:par>
                        <p:par>
                          <p:cTn id="14" fill="hold">
                            <p:stCondLst>
                              <p:cond delay="500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0" presetClass="path" presetSubtype="0" accel="50000" decel="50000" fill="hold" grpId="3" nodeType="withEffect">
                                  <p:stCondLst>
                                    <p:cond delay="1500"/>
                                  </p:stCondLst>
                                  <p:childTnLst>
                                    <p:animMotion origin="layout" path="M -0.00013 0.00555 L -0.00013 0.00555 C 0.00117 0.01041 0.00208 0.01574 0.0039 0.02014 C 0.00456 0.02176 0.00612 0.02083 0.00703 0.02199 C 0.00794 0.02338 0.00807 0.02592 0.00911 0.02754 C 0.01094 0.03032 0.01523 0.03472 0.01523 0.03472 C 0.01484 0.03773 0.01445 0.04074 0.01419 0.04398 C 0.0138 0.04745 0.01354 0.05115 0.01315 0.05486 C 0.01289 0.0574 0.01263 0.05972 0.01211 0.06203 C 0.01159 0.06412 0.01067 0.06574 0.01002 0.06759 C 0.00963 0.06944 0.00937 0.07129 0.00911 0.07315 C 0.01081 0.07361 0.0125 0.07407 0.01419 0.075 C 0.01523 0.07546 0.01614 0.07639 0.01732 0.07685 C 0.02135 0.07777 0.02552 0.07801 0.02956 0.07847 C 0.0332 0.08032 0.03945 0.08333 0.04297 0.08588 C 0.0444 0.0868 0.0457 0.08842 0.04713 0.08958 C 0.04388 0.09815 0.04544 0.09282 0.04297 0.10602 L 0.04192 0.11134 L 0.04088 0.1169 C 0.04127 0.11875 0.04127 0.12083 0.04192 0.12245 C 0.04401 0.12685 0.04883 0.12777 0.05117 0.12963 C 0.06484 0.1419 0.04778 0.12708 0.05833 0.13518 C 0.05976 0.13634 0.06107 0.13796 0.0625 0.13889 C 0.0638 0.13981 0.06523 0.14004 0.06666 0.14074 C 0.07265 0.14305 0.07278 0.14282 0.07995 0.14444 C 0.08607 0.14375 0.09232 0.14375 0.09844 0.14259 C 0.10521 0.1412 0.1069 0.14004 0.11185 0.13703 C 0.1125 0.13518 0.11354 0.13356 0.11393 0.13148 C 0.11536 0.12245 0.1151 0.11504 0.11393 0.10602 C 0.11341 0.10231 0.11302 0.09815 0.11185 0.0949 C 0.11015 0.09074 0.10846 0.08565 0.1056 0.08402 C 0.10364 0.08287 0.10143 0.08217 0.09948 0.08032 C 0.0944 0.07592 0.09687 0.07754 0.09232 0.075 C 0.07734 0.05509 0.09609 0.0787 0.08515 0.06759 C 0.08359 0.0662 0.08242 0.06365 0.08099 0.06203 C 0.07942 0.06065 0.07747 0.06018 0.07591 0.05856 C 0.07435 0.05694 0.07317 0.0544 0.07174 0.05301 C 0.06771 0.04907 0.06614 0.05023 0.0625 0.0456 C 0.06028 0.04305 0.05833 0.03958 0.05638 0.03657 C 0.05729 0.03472 0.05833 0.03287 0.05937 0.03102 C 0.06107 0.02847 0.06302 0.02662 0.06458 0.02384 C 0.06536 0.02222 0.06588 0.02014 0.06666 0.01828 C 0.06797 0.01527 0.06914 0.01203 0.0707 0.00926 C 0.07265 0.00578 0.07487 0.00324 0.07682 2.96296E-6 C 0.07799 -0.00162 0.0789 -0.00371 0.07995 -0.00533 C 0.08125 -0.00741 0.08255 -0.00973 0.08411 -0.01088 C 0.08672 -0.01297 0.09232 -0.01459 0.09232 -0.01459 C 0.10456 -0.01088 0.09362 -0.0169 0.10156 -0.00533 C 0.12448 0.02708 0.10664 0.00023 0.11797 0.01273 C 0.1194 0.01435 0.1207 0.01643 0.12213 0.01828 C 0.12239 0.02014 0.12278 0.02199 0.12317 0.02384 C 0.12383 0.02685 0.12461 0.02986 0.12513 0.03287 C 0.12734 0.04467 0.12461 0.03611 0.12825 0.0456 C 0.1276 0.05115 0.12695 0.05671 0.12617 0.06203 C 0.12591 0.06412 0.12578 0.0662 0.12513 0.06759 C 0.12344 0.07152 0.11914 0.0794 0.11588 0.08217 C 0.11497 0.0831 0.11393 0.08356 0.11289 0.08402 C 0.11015 0.08541 0.10729 0.08634 0.10469 0.08773 C 0.09388 0.09282 0.11471 0.08796 0.08515 0.09143 C 0.07721 0.09074 0.06901 0.09398 0.06146 0.08958 C 0.05911 0.08819 0.06094 0.08102 0.06041 0.07685 C 0.05989 0.07291 0.05833 0.06574 0.05833 0.06574 C 0.05807 0.06041 0.05729 0.05486 0.05729 0.0493 C 0.05768 0.0243 0.0582 -0.0007 0.05937 -0.02547 C 0.05963 -0.02986 0.06081 -0.03403 0.06146 -0.03843 C 0.06224 -0.04306 0.0625 -0.04815 0.06354 -0.05301 C 0.06653 -0.06644 0.0694 -0.07454 0.07383 -0.08588 C 0.07643 -0.09236 0.08203 -0.10486 0.08515 -0.10764 C 0.08789 -0.11019 0.09075 -0.11204 0.09336 -0.11505 C 0.0944 -0.11621 0.09531 -0.11783 0.09635 -0.11875 C 0.09804 -0.11968 0.09987 -0.11968 0.10156 -0.1206 C 0.1026 -0.12107 0.10364 -0.12176 0.10469 -0.12223 C 0.10937 -0.12176 0.11432 -0.12223 0.11901 -0.1206 C 0.12122 -0.11968 0.12304 -0.11621 0.12513 -0.11505 C 0.12721 -0.11389 0.12929 -0.11389 0.13138 -0.1132 C 0.13346 -0.11135 0.13554 -0.10973 0.1375 -0.10764 C 0.13958 -0.10556 0.1414 -0.10232 0.14362 -0.10047 C 0.14557 -0.09861 0.14791 -0.09838 0.14987 -0.09676 C 0.15104 -0.09584 0.15651 -0.08843 0.15703 -0.08773 C 0.15963 -0.07385 0.15612 -0.09074 0.16015 -0.07662 C 0.16054 -0.075 0.16081 -0.07315 0.1612 -0.0713 C 0.16159 -0.06875 0.16159 -0.06621 0.16211 -0.06389 C 0.16289 -0.06111 0.16445 -0.05926 0.16523 -0.05648 C 0.16692 -0.0507 0.16797 -0.04445 0.1694 -0.03843 C 0.17096 -0.03102 0.17174 -0.02917 0.17239 -0.02199 C 0.17291 -0.0176 0.17317 -0.01343 0.17344 -0.00903 C 0.17317 0.01111 0.17344 0.03125 0.17239 0.05115 C 0.17239 0.05347 0.17096 0.05463 0.17044 0.05671 C 0.16992 0.05833 0.16979 0.06041 0.1694 0.06203 C 0.16823 0.0662 0.16432 0.07407 0.16315 0.07685 C 0.1625 0.07847 0.16198 0.08055 0.1612 0.08217 C 0.15872 0.08727 0.15703 0.09004 0.1539 0.09328 C 0.1526 0.09444 0.1513 0.09606 0.14987 0.09676 C 0.14479 0.0993 0.13437 0.10231 0.13437 0.10231 C 0.1306 0.10046 0.12461 0.10324 0.12317 0.09676 C 0.12031 0.08495 0.12357 0.07129 0.12409 0.05856 C 0.12435 0.0537 0.12669 0.04884 0.12825 0.0456 C 0.13021 0.0419 0.13242 0.03842 0.13437 0.03472 C 0.13541 0.03287 0.13633 0.03078 0.1375 0.02916 L 0.14362 0.02199 C 0.14401 0.02014 0.14388 0.01782 0.14466 0.01643 C 0.14544 0.01504 0.14674 0.01551 0.14778 0.01458 C 0.14987 0.01296 0.15182 0.01065 0.1539 0.00926 C 0.15521 0.00833 0.15677 0.00833 0.15807 0.0074 C 0.1595 0.00648 0.16067 0.0044 0.16211 0.0037 C 0.16419 0.00254 0.16627 0.00254 0.16836 0.00185 C 0.16966 0.00069 0.17109 -0.0007 0.17239 -0.00185 C 0.17448 -0.00348 0.1776 -0.0044 0.17969 -0.00533 C 0.18763 -0.01389 0.1819 -0.0088 0.19088 -0.01459 C 0.19271 -0.01574 0.19427 -0.01736 0.19609 -0.01829 C 0.19804 -0.01922 0.20026 -0.01922 0.20221 -0.02014 C 0.2194 -0.02755 0.19974 -0.01991 0.2125 -0.02732 C 0.21419 -0.02824 0.21601 -0.02848 0.21771 -0.02917 L 0.22383 -0.03658 L 0.22695 -0.04005 C 0.22799 -0.04584 0.22903 -0.05023 0.22903 -0.05648 C 0.22903 -0.06088 0.22877 -0.07547 0.22695 -0.08218 C 0.22526 -0.08797 0.2194 -0.09885 0.21771 -0.10047 C 0.21627 -0.10162 0.21484 -0.10278 0.21354 -0.10417 C 0.2125 -0.1051 0.21159 -0.10672 0.21041 -0.10764 C 0.20885 -0.10926 0.20703 -0.10996 0.20534 -0.11135 C 0.2039 -0.1125 0.2026 -0.11389 0.20117 -0.11505 C 0.19752 -0.11783 0.19739 -0.11644 0.19297 -0.11875 C 0.19088 -0.11968 0.18893 -0.12199 0.18685 -0.12223 L 0.1776 -0.12408 C 0.17656 -0.12477 0.17552 -0.12547 0.17448 -0.12593 C 0.17174 -0.12732 0.16901 -0.12801 0.16627 -0.12963 C 0.16185 -0.13218 0.16419 -0.13102 0.15911 -0.13334 C 0.15807 -0.13449 0.15716 -0.13611 0.15599 -0.13704 C 0.15403 -0.13843 0.15195 -0.13935 0.14987 -0.14051 L 0.14362 -0.14422 L 0.14062 -0.14607 C 0.13958 -0.14676 0.13841 -0.14699 0.1375 -0.14792 C 0.13581 -0.14977 0.13411 -0.15185 0.13242 -0.15348 C 0.13138 -0.15417 0.13021 -0.1544 0.12929 -0.1551 C 0.12682 -0.15741 0.12357 -0.16135 0.12109 -0.16435 C 0.1207 -0.16621 0.12057 -0.16806 0.12005 -0.16991 C 0.11953 -0.17176 0.11836 -0.17315 0.11797 -0.17523 C 0.11732 -0.17824 0.11732 -0.18148 0.11692 -0.18449 C 0.11666 -0.18635 0.11627 -0.1882 0.11588 -0.18982 C 0.12317 -0.19422 0.12005 -0.19468 0.12513 -0.19167 C 0.12396 -0.17176 0.12721 -0.17523 0.11797 -0.17523 L 0.11797 -0.17523 " pathEditMode="relative" ptsTypes="AAAAAAAAAAAAAAAAAAAAAAAAAAAAAAAAAAAAAAAAAAAAAAAAAAAAAAAAAAAAAAAAAAAAAAAAAAAAAAAAAAAAAAAAAAAAAAAAAAAAAAAAAAAAAAAAAAAAAAAAAAAAAAAAAAAAAAAAAAAAAAA">
                                      <p:cBhvr>
                                        <p:cTn id="18" dur="2000" fill="hold"/>
                                        <p:tgtEl>
                                          <p:spTgt spid="13"/>
                                        </p:tgtEl>
                                        <p:attrNameLst>
                                          <p:attrName>ppt_x</p:attrName>
                                          <p:attrName>ppt_y</p:attrName>
                                        </p:attrNameLst>
                                      </p:cBhvr>
                                    </p:animMotion>
                                  </p:childTnLst>
                                </p:cTn>
                              </p:par>
                              <p:par>
                                <p:cTn id="19" presetID="6" presetClass="emph" presetSubtype="0" fill="hold" grpId="2" nodeType="withEffect">
                                  <p:stCondLst>
                                    <p:cond delay="1500"/>
                                  </p:stCondLst>
                                  <p:childTnLst>
                                    <p:animScale>
                                      <p:cBhvr>
                                        <p:cTn id="20" dur="2000" fill="hold"/>
                                        <p:tgtEl>
                                          <p:spTgt spid="13"/>
                                        </p:tgtEl>
                                      </p:cBhvr>
                                      <p:by x="400000" y="400000"/>
                                    </p:animScale>
                                  </p:childTnLst>
                                </p:cTn>
                              </p:par>
                            </p:childTnLst>
                          </p:cTn>
                        </p:par>
                        <p:par>
                          <p:cTn id="21" fill="hold">
                            <p:stCondLst>
                              <p:cond delay="850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50" presetClass="path" presetSubtype="0" accel="50000" decel="50000" fill="hold" grpId="1" nodeType="withEffect">
                                  <p:stCondLst>
                                    <p:cond delay="0"/>
                                  </p:stCondLst>
                                  <p:childTnLst>
                                    <p:animMotion origin="layout" path="M 3.33333E-6 0 L 0.03138 0 C 0.04518 0 0.06276 0.03264 0.06276 0.05972 L 0.06276 0.12014 " pathEditMode="relative" rAng="0" ptsTypes="AAAA">
                                      <p:cBhvr>
                                        <p:cTn id="25" dur="2000" fill="hold"/>
                                        <p:tgtEl>
                                          <p:spTgt spid="14"/>
                                        </p:tgtEl>
                                        <p:attrNameLst>
                                          <p:attrName>ppt_x</p:attrName>
                                          <p:attrName>ppt_y</p:attrName>
                                        </p:attrNameLst>
                                      </p:cBhvr>
                                      <p:rCtr x="3138" y="5995"/>
                                    </p:animMotion>
                                  </p:childTnLst>
                                </p:cTn>
                              </p:par>
                              <p:par>
                                <p:cTn id="26" presetID="6" presetClass="emph" presetSubtype="0" fill="hold" grpId="2" nodeType="withEffect">
                                  <p:stCondLst>
                                    <p:cond delay="0"/>
                                  </p:stCondLst>
                                  <p:childTnLst>
                                    <p:animScale>
                                      <p:cBhvr>
                                        <p:cTn id="27" dur="2000" fill="hold"/>
                                        <p:tgtEl>
                                          <p:spTgt spid="14"/>
                                        </p:tgtEl>
                                      </p:cBhvr>
                                      <p:by x="400000" y="400000"/>
                                    </p:animScale>
                                  </p:childTnLst>
                                </p:cTn>
                              </p:par>
                            </p:childTnLst>
                          </p:cTn>
                        </p:par>
                        <p:par>
                          <p:cTn id="28" fill="hold">
                            <p:stCondLst>
                              <p:cond delay="105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0" presetClass="path" presetSubtype="0" accel="50000" decel="50000" fill="hold" grpId="1" nodeType="withEffect">
                                  <p:stCondLst>
                                    <p:cond delay="0"/>
                                  </p:stCondLst>
                                  <p:childTnLst>
                                    <p:animMotion origin="layout" path="M 0.00691 0.02755 L 0.00691 0.02778 C 0.00443 0.03102 0.00183 0.03472 0.00013 0.03935 C -0.00065 0.04097 -0.00039 0.04352 -0.00091 0.0456 C -0.00143 0.04838 -0.00182 0.05139 -0.0026 0.05394 C -0.00325 0.05556 -0.00455 0.05671 -0.00546 0.0581 C -0.00612 0.05995 -0.00651 0.0625 -0.00729 0.06435 C -0.0095 0.06782 -0.01171 0.06551 -0.0138 0.06435 C -0.01718 0.06181 -0.0164 0.06227 -0.0194 0.0581 C -0.0207 0.0581 -0.02851 0.05857 -0.03151 0.06227 C -0.03333 0.06458 -0.03684 0.07014 -0.03684 0.0706 L -0.04075 0.08264 L -0.04244 0.08889 C -0.04375 0.08796 -0.05143 0.08264 -0.05286 0.08056 C -0.0582 0.07269 -0.05247 0.07245 -0.06106 0.06597 C -0.06497 0.06343 -0.06315 0.06528 -0.06666 0.05995 C -0.06757 0.06134 -0.06862 0.06227 -0.0694 0.06435 C -0.07005 0.06574 -0.06966 0.06875 -0.07031 0.07014 C -0.07096 0.07176 -0.07213 0.0713 -0.07317 0.07222 C -0.07408 0.07338 -0.075 0.07523 -0.07578 0.07662 C -0.0819 0.07315 -0.0789 0.07755 -0.08046 0.05995 C -0.08112 0.0544 -0.08229 0.04352 -0.08229 0.04375 C -0.08203 0.04005 -0.08086 0.03634 -0.08164 0.0331 C -0.0819 0.03125 -0.08346 0.0338 -0.08424 0.03519 C -0.08528 0.03681 -0.08528 0.03935 -0.08606 0.04144 C -0.08841 0.04769 -0.08789 0.04329 -0.08971 0.05162 C -0.09362 0.06898 -0.08737 0.04653 -0.09257 0.06435 C -0.09283 0.06759 -0.09283 0.0713 -0.09362 0.07454 C -0.09479 0.0794 -0.09687 0.08171 -0.09908 0.08264 C -0.1013 0.08357 -0.10351 0.08403 -0.1052 0.08449 C -0.1052 0.08681 -0.1052 0.08935 -0.10468 0.09097 C -0.1013 0.09838 -0.10195 0.0919 -0.10195 0.08889 L -0.10195 0.08912 " pathEditMode="relative" rAng="0" ptsTypes="AAAAAAAAAAAAAAAAAAAAAAAAAAAAAAAAA">
                                      <p:cBhvr>
                                        <p:cTn id="32" dur="2000" fill="hold"/>
                                        <p:tgtEl>
                                          <p:spTgt spid="15"/>
                                        </p:tgtEl>
                                        <p:attrNameLst>
                                          <p:attrName>ppt_x</p:attrName>
                                          <p:attrName>ppt_y</p:attrName>
                                        </p:attrNameLst>
                                      </p:cBhvr>
                                      <p:rCtr x="-5612" y="3333"/>
                                    </p:animMotion>
                                  </p:childTnLst>
                                </p:cTn>
                              </p:par>
                              <p:par>
                                <p:cTn id="33" presetID="6" presetClass="emph" presetSubtype="0" fill="hold" grpId="2" nodeType="withEffect">
                                  <p:stCondLst>
                                    <p:cond delay="0"/>
                                  </p:stCondLst>
                                  <p:childTnLst>
                                    <p:animScale>
                                      <p:cBhvr>
                                        <p:cTn id="34" dur="2000" fill="hold"/>
                                        <p:tgtEl>
                                          <p:spTgt spid="15"/>
                                        </p:tgtEl>
                                      </p:cBhvr>
                                      <p:by x="400000" y="400000"/>
                                    </p:animScale>
                                  </p:childTnLst>
                                </p:cTn>
                              </p:par>
                            </p:childTnLst>
                          </p:cTn>
                        </p:par>
                        <p:par>
                          <p:cTn id="35" fill="hold">
                            <p:stCondLst>
                              <p:cond delay="1250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0" presetClass="path" presetSubtype="0" accel="50000" decel="50000" fill="hold" grpId="1" nodeType="withEffect">
                                  <p:stCondLst>
                                    <p:cond delay="0"/>
                                  </p:stCondLst>
                                  <p:childTnLst>
                                    <p:animMotion origin="layout" path="M -0.00703 -0.01736 L -0.00703 -0.01736 C -0.00429 -0.02292 -0.00117 -0.02778 0.00117 -0.03403 C 0.00235 -0.03704 0.00287 -0.04121 0.00326 -0.04491 C 0.00378 -0.05023 0.00391 -0.05579 0.0043 -0.06134 C 0.00456 -0.06621 0.00495 -0.07107 0.00534 -0.07593 C 0.00456 -0.08195 0.0043 -0.0882 0.00326 -0.09421 C 0.00248 -0.09815 -0.00325 -0.1081 -0.0039 -0.1088 C -0.00612 -0.11111 -0.00872 -0.11111 -0.0112 -0.1125 C -0.0125 -0.11227 -0.03242 -0.11296 -0.03893 -0.10509 C -0.04049 -0.10324 -0.04153 -0.1 -0.04297 -0.09792 C -0.0457 -0.09398 -0.04857 -0.09074 -0.05117 -0.08681 C -0.05286 -0.08472 -0.05768 -0.07662 -0.06041 -0.07408 C -0.06146 -0.07315 -0.06263 -0.07315 -0.06354 -0.07222 C -0.06536 -0.0706 -0.06706 -0.06875 -0.06875 -0.0669 C -0.06979 -0.06551 -0.07057 -0.06389 -0.07174 -0.0632 C -0.07344 -0.06204 -0.07526 -0.06181 -0.07695 -0.06134 C -0.07903 -0.0632 -0.0819 -0.0632 -0.08307 -0.0669 C -0.08554 -0.07454 -0.08724 -0.09236 -0.08724 -0.09236 C -0.08646 -0.09421 -0.08607 -0.0963 -0.08515 -0.09792 C -0.08281 -0.10208 -0.08112 -0.10185 -0.07799 -0.10324 C -0.07304 -0.10903 -0.06927 -0.11412 -0.0625 -0.11621 C -0.06041 -0.11667 -0.05846 -0.11713 -0.05638 -0.11783 C -0.05495 -0.11852 -0.05364 -0.11921 -0.05221 -0.11968 C -0.05026 -0.12037 -0.04818 -0.12107 -0.04609 -0.12153 C -0.04362 -0.11621 -0.04036 -0.10972 -0.03893 -0.10324 C -0.03789 -0.09931 -0.0375 -0.09468 -0.03685 -0.09051 C -0.03646 -0.08449 -0.03633 -0.07824 -0.03581 -0.07222 C -0.03568 -0.07037 -0.03541 -0.06829 -0.03476 -0.0669 C -0.03398 -0.06458 -0.03294 -0.06273 -0.03177 -0.06134 C -0.03086 -0.06019 -0.025 -0.05787 -0.02448 -0.05764 C -0.02044 -0.05949 -0.01588 -0.05972 -0.01224 -0.0632 C -0.00781 -0.06713 -0.00377 -0.07269 -0.00091 -0.07963 C 0.00222 -0.08681 0.00755 -0.10996 0.01042 -0.12153 C 0.01081 -0.12593 0.01094 -0.13009 0.01146 -0.13426 C 0.01276 -0.14653 0.01524 -0.15486 0.0125 -0.16713 C 0.01211 -0.16898 0.01042 -0.16852 0.00938 -0.16898 C 0.00807 -0.16968 0.00664 -0.17037 0.00534 -0.17083 C -0.00091 -0.17037 -0.00703 -0.16991 -0.01315 -0.16898 C -0.0181 -0.16829 -0.01914 -0.16713 -0.02344 -0.16551 C -0.02513 -0.16482 -0.02695 -0.16412 -0.02864 -0.16366 C -0.03073 -0.16181 -0.03294 -0.16042 -0.03476 -0.1581 C -0.03594 -0.15671 -0.03672 -0.15417 -0.03789 -0.15255 C -0.04049 -0.14884 -0.04336 -0.14537 -0.04609 -0.14167 C -0.04752 -0.13982 -0.04896 -0.13843 -0.05026 -0.13611 C -0.05117 -0.13426 -0.05208 -0.13195 -0.05325 -0.13079 C -0.05456 -0.1294 -0.05599 -0.1294 -0.05742 -0.12894 C -0.0595 -0.1294 -0.06185 -0.12871 -0.06354 -0.13079 C -0.0681 -0.13611 -0.07291 -0.14468 -0.07487 -0.1544 C -0.07565 -0.15857 -0.07617 -0.16296 -0.07695 -0.16713 C -0.0763 -0.18727 -0.07929 -0.19421 -0.07278 -0.20556 C -0.07161 -0.20764 -0.07031 -0.20996 -0.06875 -0.21111 C -0.06614 -0.21296 -0.06041 -0.21482 -0.06041 -0.21482 C -0.05117 -0.21412 -0.04193 -0.21389 -0.03268 -0.21296 C -0.03164 -0.21273 -0.03073 -0.21134 -0.02969 -0.21111 C -0.02721 -0.21019 -0.02487 -0.20996 -0.02239 -0.20926 C -0.01289 -0.21111 -0.00208 -0.20648 0.00625 -0.21482 C 0.0099 -0.21829 0.00612 -0.2294 0.00534 -0.23658 C 0.00508 -0.2382 0.00404 -0.23935 0.00326 -0.24028 C 0.0013 -0.24283 -0.00091 -0.24491 -0.00299 -0.24769 C -0.00429 -0.24931 -0.00573 -0.25116 -0.00703 -0.25301 C -0.0082 -0.25463 -0.00898 -0.25695 -0.01015 -0.25857 C -0.01614 -0.26644 -0.01341 -0.26204 -0.01836 -0.26574 C -0.01979 -0.2669 -0.02096 -0.26875 -0.02239 -0.26945 C -0.02474 -0.2706 -0.0375 -0.27292 -0.03893 -0.27315 C -0.04062 -0.27361 -0.04232 -0.27477 -0.04401 -0.275 C -0.06015 -0.27616 -0.07617 -0.27616 -0.09232 -0.27685 C -0.09336 -0.27732 -0.09831 -0.27917 -0.09948 -0.28056 C -0.10169 -0.28264 -0.10364 -0.28542 -0.10573 -0.28773 C -0.1069 -0.28935 -0.10846 -0.29028 -0.10976 -0.29144 C -0.11015 -0.29329 -0.11054 -0.29514 -0.11081 -0.29699 C -0.11133 -0.29954 -0.11211 -0.30671 -0.11289 -0.30972 C -0.11341 -0.31158 -0.11419 -0.31343 -0.11497 -0.31505 C -0.11458 -0.32246 -0.11432 -0.32986 -0.11393 -0.33704 C -0.11341 -0.3456 -0.11198 -0.35394 -0.11185 -0.36273 C -0.11159 -0.37477 -0.11237 -0.38704 -0.11289 -0.39908 C -0.11302 -0.40232 -0.11289 -0.40579 -0.11393 -0.40833 C -0.1151 -0.41111 -0.11745 -0.41158 -0.11901 -0.41366 C -0.12552 -0.42246 -0.11784 -0.41806 -0.12825 -0.42107 C -0.12969 -0.42222 -0.13099 -0.42384 -0.13242 -0.42477 C -0.13411 -0.4257 -0.13581 -0.42593 -0.1375 -0.42662 C -0.1487 -0.43009 -0.14622 -0.42871 -0.16328 -0.43009 C -0.16966 -0.44722 -0.16758 -0.43681 -0.16627 -0.46296 C -0.16627 -0.46296 -0.16471 -0.45116 -0.16419 -0.45023 C -0.16354 -0.44884 -0.16224 -0.44908 -0.1612 -0.44838 C -0.16081 -0.44607 -0.16028 -0.44375 -0.16015 -0.44121 C -0.15833 -0.41273 -0.16263 -0.42199 -0.15703 -0.41204 C -0.15169 -0.42454 -0.15534 -0.41366 -0.15299 -0.43195 C -0.15247 -0.43588 -0.15091 -0.44306 -0.15091 -0.44306 L -0.15195 -0.44306 L -0.15195 -0.44306 L -0.15195 -0.44306 " pathEditMode="relative" ptsTypes="AAAAAAAAAAAAAAAAAAAAAAAAAAAAAAAAAAAAAAAAAAAAAAAAAAAAAAAAAAAAAAAAAAAAAAAAAAAAAAAAAAAAAAAAAAAA">
                                      <p:cBhvr>
                                        <p:cTn id="39" dur="2000" fill="hold"/>
                                        <p:tgtEl>
                                          <p:spTgt spid="16"/>
                                        </p:tgtEl>
                                        <p:attrNameLst>
                                          <p:attrName>ppt_x</p:attrName>
                                          <p:attrName>ppt_y</p:attrName>
                                        </p:attrNameLst>
                                      </p:cBhvr>
                                    </p:animMotion>
                                  </p:childTnLst>
                                </p:cTn>
                              </p:par>
                              <p:par>
                                <p:cTn id="40" presetID="6" presetClass="emph" presetSubtype="0" fill="hold" grpId="2" nodeType="withEffect">
                                  <p:stCondLst>
                                    <p:cond delay="0"/>
                                  </p:stCondLst>
                                  <p:childTnLst>
                                    <p:animScale>
                                      <p:cBhvr>
                                        <p:cTn id="41" dur="2000" fill="hold"/>
                                        <p:tgtEl>
                                          <p:spTgt spid="1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2"/>
      <p:bldP spid="13" grpId="3"/>
      <p:bldP spid="14" grpId="0"/>
      <p:bldP spid="14" grpId="1"/>
      <p:bldP spid="14" grpId="2"/>
      <p:bldP spid="15" grpId="0"/>
      <p:bldP spid="15" grpId="1"/>
      <p:bldP spid="15" grpId="2"/>
      <p:bldP spid="16" grpId="0"/>
      <p:bldP spid="16" grpId="1"/>
      <p:bldP spid="1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2BB72-6B12-4D21-91B1-2542787E32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5202" y="1434785"/>
            <a:ext cx="5653296" cy="5423215"/>
          </a:xfrm>
          <a:prstGeom prst="rect">
            <a:avLst/>
          </a:prstGeom>
        </p:spPr>
      </p:pic>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2">
                    <a:lumMod val="75000"/>
                  </a:schemeClr>
                </a:solidFill>
                <a:latin typeface="Corbel" panose="020B0503020204020204"/>
              </a:rPr>
              <a:t>Precautions</a:t>
            </a:r>
            <a:endParaRPr kumimoji="0" lang="en-US" sz="4000" b="1" i="0" u="none" strike="noStrike" kern="1200" cap="none" spc="0" normalizeH="0" baseline="0" noProof="0" dirty="0">
              <a:ln w="3175" cmpd="sng">
                <a:noFill/>
              </a:ln>
              <a:solidFill>
                <a:schemeClr val="accent2">
                  <a:lumMod val="75000"/>
                </a:schemeClr>
              </a:solidFill>
              <a:effectLst/>
              <a:uLnTx/>
              <a:uFillTx/>
              <a:latin typeface="Corbel" panose="020B0503020204020204"/>
            </a:endParaRPr>
          </a:p>
        </p:txBody>
      </p:sp>
      <p:sp>
        <p:nvSpPr>
          <p:cNvPr id="8" name="Rectangle 7">
            <a:extLst>
              <a:ext uri="{FF2B5EF4-FFF2-40B4-BE49-F238E27FC236}">
                <a16:creationId xmlns:a16="http://schemas.microsoft.com/office/drawing/2014/main" id="{3C017B19-C752-4A2A-8A85-709225970617}"/>
              </a:ext>
            </a:extLst>
          </p:cNvPr>
          <p:cNvSpPr/>
          <p:nvPr/>
        </p:nvSpPr>
        <p:spPr>
          <a:xfrm>
            <a:off x="7400102" y="2967335"/>
            <a:ext cx="3991339" cy="1077218"/>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Travel Advice</a:t>
            </a:r>
            <a:endPar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a:p>
            <a:pPr algn="ctr"/>
            <a:r>
              <a:rPr lang="ar-SA" sz="32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rPr>
              <a:t>نصائح عند السفر</a:t>
            </a:r>
            <a:endParaRPr lang="en-US" sz="32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89413107"/>
      </p:ext>
    </p:extLst>
  </p:cSld>
  <p:clrMapOvr>
    <a:masterClrMapping/>
  </p:clrMapOvr>
  <mc:AlternateContent xmlns:mc="http://schemas.openxmlformats.org/markup-compatibility/2006">
    <mc:Choice xmlns:p14="http://schemas.microsoft.com/office/powerpoint/2010/main" Requires="p14">
      <p:transition spd="slow" p14:dur="2000" advTm="12235"/>
    </mc:Choice>
    <mc:Fallback>
      <p:transition spd="slow" advTm="1223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2">
                    <a:lumMod val="75000"/>
                  </a:schemeClr>
                </a:solidFill>
                <a:latin typeface="Corbel" panose="020B0503020204020204"/>
              </a:rPr>
              <a:t>Precautions</a:t>
            </a:r>
            <a:endParaRPr kumimoji="0" lang="en-US" sz="4000" b="1" i="0" u="none" strike="noStrike" kern="1200" cap="none" spc="0" normalizeH="0" baseline="0" noProof="0" dirty="0">
              <a:ln w="3175" cmpd="sng">
                <a:noFill/>
              </a:ln>
              <a:solidFill>
                <a:schemeClr val="accent2">
                  <a:lumMod val="75000"/>
                </a:schemeClr>
              </a:solidFill>
              <a:effectLst/>
              <a:uLnTx/>
              <a:uFillTx/>
              <a:latin typeface="Corbel" panose="020B0503020204020204"/>
            </a:endParaRPr>
          </a:p>
        </p:txBody>
      </p:sp>
      <p:pic>
        <p:nvPicPr>
          <p:cNvPr id="8" name="Picture 7">
            <a:extLst>
              <a:ext uri="{FF2B5EF4-FFF2-40B4-BE49-F238E27FC236}">
                <a16:creationId xmlns:a16="http://schemas.microsoft.com/office/drawing/2014/main" id="{8F6C0B91-0746-43DE-80CA-0311DD75A707}"/>
              </a:ext>
            </a:extLst>
          </p:cNvPr>
          <p:cNvPicPr>
            <a:picLocks noChangeAspect="1"/>
          </p:cNvPicPr>
          <p:nvPr/>
        </p:nvPicPr>
        <p:blipFill>
          <a:blip r:embed="rId3">
            <a:clrChange>
              <a:clrFrom>
                <a:srgbClr val="FFFDDB"/>
              </a:clrFrom>
              <a:clrTo>
                <a:srgbClr val="FFFDDB">
                  <a:alpha val="0"/>
                </a:srgbClr>
              </a:clrTo>
            </a:clrChang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356986" y="1894900"/>
            <a:ext cx="6043116" cy="4397903"/>
          </a:xfrm>
          <a:prstGeom prst="rect">
            <a:avLst/>
          </a:prstGeom>
        </p:spPr>
      </p:pic>
      <p:sp>
        <p:nvSpPr>
          <p:cNvPr id="2" name="Rectangle 1">
            <a:extLst>
              <a:ext uri="{FF2B5EF4-FFF2-40B4-BE49-F238E27FC236}">
                <a16:creationId xmlns:a16="http://schemas.microsoft.com/office/drawing/2014/main" id="{699A19BE-9CDB-44C2-9B30-5AF762E62599}"/>
              </a:ext>
            </a:extLst>
          </p:cNvPr>
          <p:cNvSpPr/>
          <p:nvPr/>
        </p:nvSpPr>
        <p:spPr>
          <a:xfrm>
            <a:off x="7400102" y="2967335"/>
            <a:ext cx="3991339" cy="1569660"/>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Wash Hands Properly</a:t>
            </a:r>
          </a:p>
          <a:p>
            <a:pPr algn="ctr"/>
            <a:r>
              <a:rPr lang="ar-SA" sz="32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rPr>
              <a:t>غسل الأيدين بالطريق</a:t>
            </a:r>
            <a:r>
              <a:rPr lang="ar-SA" sz="3200" b="1"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rPr>
              <a:t>ة الصحيحة</a:t>
            </a:r>
            <a:endParaRPr lang="en-US" sz="32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4943043"/>
      </p:ext>
    </p:extLst>
  </p:cSld>
  <p:clrMapOvr>
    <a:masterClrMapping/>
  </p:clrMapOvr>
  <mc:AlternateContent xmlns:mc="http://schemas.openxmlformats.org/markup-compatibility/2006">
    <mc:Choice xmlns:p14="http://schemas.microsoft.com/office/powerpoint/2010/main" Requires="p14">
      <p:transition spd="slow" p14:dur="2000" advTm="7991"/>
    </mc:Choice>
    <mc:Fallback>
      <p:transition spd="slow" advTm="799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sh hands">
            <a:hlinkClick r:id="" action="ppaction://media"/>
            <a:extLst>
              <a:ext uri="{FF2B5EF4-FFF2-40B4-BE49-F238E27FC236}">
                <a16:creationId xmlns:a16="http://schemas.microsoft.com/office/drawing/2014/main" id="{6433D31E-4FFA-4315-A1E7-7175C9A3530C}"/>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D9C3A5">
                <a:tint val="50000"/>
                <a:satMod val="180000"/>
              </a:srgbClr>
            </a:duotone>
            <a:lum contrast="20000"/>
          </a:blip>
          <a:stretch>
            <a:fillRect/>
          </a:stretch>
        </p:blipFill>
        <p:spPr>
          <a:xfrm>
            <a:off x="2029768" y="1263420"/>
            <a:ext cx="9025247" cy="5269282"/>
          </a:xfrm>
          <a:prstGeom prst="rect">
            <a:avLst/>
          </a:prstGeom>
        </p:spPr>
      </p:pic>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F9FA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2">
                    <a:lumMod val="75000"/>
                  </a:schemeClr>
                </a:solidFill>
                <a:latin typeface="Corbel" panose="020B0503020204020204"/>
              </a:rPr>
              <a:t>Precautions</a:t>
            </a:r>
            <a:endParaRPr kumimoji="0" lang="en-US" sz="4000" b="1" i="0" u="none" strike="noStrike" kern="1200" cap="none" spc="0" normalizeH="0" baseline="0" noProof="0" dirty="0">
              <a:ln w="3175" cmpd="sng">
                <a:noFill/>
              </a:ln>
              <a:solidFill>
                <a:schemeClr val="accent2">
                  <a:lumMod val="75000"/>
                </a:schemeClr>
              </a:solidFill>
              <a:effectLst/>
              <a:uLnTx/>
              <a:uFillTx/>
              <a:latin typeface="Corbel" panose="020B0503020204020204"/>
            </a:endParaRPr>
          </a:p>
        </p:txBody>
      </p:sp>
    </p:spTree>
    <p:extLst>
      <p:ext uri="{BB962C8B-B14F-4D97-AF65-F5344CB8AC3E}">
        <p14:creationId xmlns:p14="http://schemas.microsoft.com/office/powerpoint/2010/main" val="1977366147"/>
      </p:ext>
    </p:extLst>
  </p:cSld>
  <p:clrMapOvr>
    <a:masterClrMapping/>
  </p:clrMapOvr>
  <mc:AlternateContent xmlns:mc="http://schemas.openxmlformats.org/markup-compatibility/2006">
    <mc:Choice xmlns:p14="http://schemas.microsoft.com/office/powerpoint/2010/main" Requires="p14">
      <p:transition spd="slow" p14:dur="2000" advTm="60268"/>
    </mc:Choice>
    <mc:Fallback>
      <p:transition spd="slow" advTm="6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77" objId="2"/>
        <p14:stopEvt time="60268"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4">
                    <a:lumMod val="75000"/>
                  </a:schemeClr>
                </a:solidFill>
                <a:latin typeface="Corbel" panose="020B0503020204020204"/>
              </a:rPr>
              <a:t>Reminder</a:t>
            </a:r>
            <a:endParaRPr kumimoji="0" lang="en-US" sz="4000" b="1" i="0" u="none" strike="noStrike" kern="1200" cap="none" spc="0" normalizeH="0" baseline="0" noProof="0" dirty="0">
              <a:ln w="3175" cmpd="sng">
                <a:noFill/>
              </a:ln>
              <a:solidFill>
                <a:schemeClr val="accent4">
                  <a:lumMod val="75000"/>
                </a:schemeClr>
              </a:solidFill>
              <a:effectLst/>
              <a:uLnTx/>
              <a:uFillTx/>
              <a:latin typeface="Corbel" panose="020B0503020204020204"/>
            </a:endParaRPr>
          </a:p>
        </p:txBody>
      </p:sp>
      <p:pic>
        <p:nvPicPr>
          <p:cNvPr id="3" name="Picture 2">
            <a:extLst>
              <a:ext uri="{FF2B5EF4-FFF2-40B4-BE49-F238E27FC236}">
                <a16:creationId xmlns:a16="http://schemas.microsoft.com/office/drawing/2014/main" id="{444A5217-663B-4CE8-BBF7-CE7A43CB5A4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171345" y="1939180"/>
            <a:ext cx="1636359" cy="2979639"/>
          </a:xfrm>
          <a:prstGeom prst="rect">
            <a:avLst/>
          </a:prstGeom>
        </p:spPr>
      </p:pic>
      <p:pic>
        <p:nvPicPr>
          <p:cNvPr id="4" name="Picture 3">
            <a:extLst>
              <a:ext uri="{FF2B5EF4-FFF2-40B4-BE49-F238E27FC236}">
                <a16:creationId xmlns:a16="http://schemas.microsoft.com/office/drawing/2014/main" id="{31A7F17E-A86B-4445-A044-D5D3B8C93A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47414" y="1487162"/>
            <a:ext cx="1048586" cy="2730928"/>
          </a:xfrm>
          <a:prstGeom prst="rect">
            <a:avLst/>
          </a:prstGeom>
        </p:spPr>
      </p:pic>
      <p:pic>
        <p:nvPicPr>
          <p:cNvPr id="7" name="Picture 6">
            <a:extLst>
              <a:ext uri="{FF2B5EF4-FFF2-40B4-BE49-F238E27FC236}">
                <a16:creationId xmlns:a16="http://schemas.microsoft.com/office/drawing/2014/main" id="{0E929F75-8C6B-4CD9-8635-BE720F9AE24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13916" y="2690027"/>
            <a:ext cx="1734058" cy="1401698"/>
          </a:xfrm>
          <a:prstGeom prst="rect">
            <a:avLst/>
          </a:prstGeom>
        </p:spPr>
      </p:pic>
      <p:pic>
        <p:nvPicPr>
          <p:cNvPr id="3074" name="Picture 2" descr="Image result for nurse">
            <a:extLst>
              <a:ext uri="{FF2B5EF4-FFF2-40B4-BE49-F238E27FC236}">
                <a16:creationId xmlns:a16="http://schemas.microsoft.com/office/drawing/2014/main" id="{0A606E35-F225-4F79-AE81-1B97CCB201A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858" y="4641462"/>
            <a:ext cx="2776234" cy="1772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B02D36F-8BDC-43A2-8357-E4C5F05CE6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20481" y="2263641"/>
            <a:ext cx="1636359" cy="2994368"/>
          </a:xfrm>
          <a:prstGeom prst="rect">
            <a:avLst/>
          </a:prstGeom>
        </p:spPr>
      </p:pic>
      <p:pic>
        <p:nvPicPr>
          <p:cNvPr id="3078" name="Picture 6" descr="Image result for nurse wearing mask">
            <a:extLst>
              <a:ext uri="{FF2B5EF4-FFF2-40B4-BE49-F238E27FC236}">
                <a16:creationId xmlns:a16="http://schemas.microsoft.com/office/drawing/2014/main" id="{F91604D7-DDED-42E3-A7DE-E61806AB82D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9856" y="4391097"/>
            <a:ext cx="3393129" cy="20229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380F89B-3316-48DB-BE33-E41B982761A0}"/>
              </a:ext>
            </a:extLst>
          </p:cNvPr>
          <p:cNvSpPr/>
          <p:nvPr/>
        </p:nvSpPr>
        <p:spPr>
          <a:xfrm>
            <a:off x="1084956" y="2435902"/>
            <a:ext cx="3466884"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3"/>
                </a:solidFill>
              </a:rPr>
              <a:t>Death Risk </a:t>
            </a:r>
            <a:r>
              <a:rPr lang="en-US" sz="2400" b="1" dirty="0">
                <a:ln/>
                <a:solidFill>
                  <a:srgbClr val="C00000"/>
                </a:solidFill>
              </a:rPr>
              <a:t>(Solve the Puzzle)</a:t>
            </a:r>
          </a:p>
          <a:p>
            <a:pPr algn="ctr"/>
            <a:r>
              <a:rPr lang="ar-SA" sz="2400" b="1" dirty="0">
                <a:ln/>
                <a:solidFill>
                  <a:schemeClr val="accent3"/>
                </a:solidFill>
              </a:rPr>
              <a:t>اكثر مجموعة معرضة للإصابة</a:t>
            </a:r>
            <a:endParaRPr lang="en-US" sz="2400" b="1" dirty="0">
              <a:ln/>
              <a:solidFill>
                <a:schemeClr val="accent3"/>
              </a:solidFill>
            </a:endParaRPr>
          </a:p>
          <a:p>
            <a:pPr algn="ctr"/>
            <a:r>
              <a:rPr lang="ar-SA" sz="2400" b="1" dirty="0">
                <a:ln/>
                <a:solidFill>
                  <a:srgbClr val="C00000"/>
                </a:solidFill>
              </a:rPr>
              <a:t>(رتب الصور)</a:t>
            </a:r>
            <a:endParaRPr lang="en-US" sz="2400" b="1" dirty="0">
              <a:ln/>
              <a:solidFill>
                <a:srgbClr val="C00000"/>
              </a:solidFill>
            </a:endParaRPr>
          </a:p>
        </p:txBody>
      </p:sp>
    </p:spTree>
    <p:extLst>
      <p:ext uri="{BB962C8B-B14F-4D97-AF65-F5344CB8AC3E}">
        <p14:creationId xmlns:p14="http://schemas.microsoft.com/office/powerpoint/2010/main" val="1006755305"/>
      </p:ext>
    </p:extLst>
  </p:cSld>
  <p:clrMapOvr>
    <a:masterClrMapping/>
  </p:clrMapOvr>
  <mc:AlternateContent xmlns:mc="http://schemas.openxmlformats.org/markup-compatibility/2006">
    <mc:Choice xmlns:p14="http://schemas.microsoft.com/office/powerpoint/2010/main" Requires="p14">
      <p:transition spd="slow" p14:dur="2000" advTm="9832"/>
    </mc:Choice>
    <mc:Fallback>
      <p:transition spd="slow" advTm="983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4">
                    <a:lumMod val="75000"/>
                  </a:schemeClr>
                </a:solidFill>
                <a:latin typeface="Corbel" panose="020B0503020204020204"/>
              </a:rPr>
              <a:t>Reminder</a:t>
            </a:r>
            <a:endParaRPr kumimoji="0" lang="en-US" sz="4000" b="1" i="0" u="none" strike="noStrike" kern="1200" cap="none" spc="0" normalizeH="0" baseline="0" noProof="0" dirty="0">
              <a:ln w="3175" cmpd="sng">
                <a:noFill/>
              </a:ln>
              <a:solidFill>
                <a:schemeClr val="accent4">
                  <a:lumMod val="75000"/>
                </a:schemeClr>
              </a:solidFill>
              <a:effectLst/>
              <a:uLnTx/>
              <a:uFillTx/>
              <a:latin typeface="Corbel" panose="020B0503020204020204"/>
            </a:endParaRPr>
          </a:p>
        </p:txBody>
      </p:sp>
      <p:pic>
        <p:nvPicPr>
          <p:cNvPr id="3" name="Picture 2">
            <a:extLst>
              <a:ext uri="{FF2B5EF4-FFF2-40B4-BE49-F238E27FC236}">
                <a16:creationId xmlns:a16="http://schemas.microsoft.com/office/drawing/2014/main" id="{444A5217-663B-4CE8-BBF7-CE7A43CB5A4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4394673" y="1631218"/>
            <a:ext cx="887866" cy="1616712"/>
          </a:xfrm>
          <a:prstGeom prst="rect">
            <a:avLst/>
          </a:prstGeom>
        </p:spPr>
      </p:pic>
      <p:pic>
        <p:nvPicPr>
          <p:cNvPr id="4" name="Picture 3">
            <a:extLst>
              <a:ext uri="{FF2B5EF4-FFF2-40B4-BE49-F238E27FC236}">
                <a16:creationId xmlns:a16="http://schemas.microsoft.com/office/drawing/2014/main" id="{31A7F17E-A86B-4445-A044-D5D3B8C93A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32897" y="3349887"/>
            <a:ext cx="538206" cy="1401698"/>
          </a:xfrm>
          <a:prstGeom prst="rect">
            <a:avLst/>
          </a:prstGeom>
        </p:spPr>
      </p:pic>
      <p:pic>
        <p:nvPicPr>
          <p:cNvPr id="7" name="Picture 6">
            <a:extLst>
              <a:ext uri="{FF2B5EF4-FFF2-40B4-BE49-F238E27FC236}">
                <a16:creationId xmlns:a16="http://schemas.microsoft.com/office/drawing/2014/main" id="{0E929F75-8C6B-4CD9-8635-BE720F9AE24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82539" y="4841097"/>
            <a:ext cx="1220535" cy="986600"/>
          </a:xfrm>
          <a:prstGeom prst="rect">
            <a:avLst/>
          </a:prstGeom>
        </p:spPr>
      </p:pic>
      <p:pic>
        <p:nvPicPr>
          <p:cNvPr id="3074" name="Picture 2" descr="Image result for nurse">
            <a:extLst>
              <a:ext uri="{FF2B5EF4-FFF2-40B4-BE49-F238E27FC236}">
                <a16:creationId xmlns:a16="http://schemas.microsoft.com/office/drawing/2014/main" id="{0A606E35-F225-4F79-AE81-1B97CCB201A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271" y="3464781"/>
            <a:ext cx="1874432" cy="119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B02D36F-8BDC-43A2-8357-E4C5F05CE6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33870" y="1752626"/>
            <a:ext cx="883499" cy="1616712"/>
          </a:xfrm>
          <a:prstGeom prst="rect">
            <a:avLst/>
          </a:prstGeom>
        </p:spPr>
      </p:pic>
      <p:pic>
        <p:nvPicPr>
          <p:cNvPr id="3078" name="Picture 6" descr="Image result for nurse wearing mask">
            <a:extLst>
              <a:ext uri="{FF2B5EF4-FFF2-40B4-BE49-F238E27FC236}">
                <a16:creationId xmlns:a16="http://schemas.microsoft.com/office/drawing/2014/main" id="{F91604D7-DDED-42E3-A7DE-E61806AB82D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0523" y="4428416"/>
            <a:ext cx="1871112" cy="1115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54DCF9-8AEA-492B-938A-53CE7F733FCB}"/>
              </a:ext>
            </a:extLst>
          </p:cNvPr>
          <p:cNvSpPr/>
          <p:nvPr/>
        </p:nvSpPr>
        <p:spPr>
          <a:xfrm>
            <a:off x="2004745" y="1752626"/>
            <a:ext cx="75854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p>
        </p:txBody>
      </p:sp>
      <p:sp>
        <p:nvSpPr>
          <p:cNvPr id="11" name="Rectangle 10">
            <a:extLst>
              <a:ext uri="{FF2B5EF4-FFF2-40B4-BE49-F238E27FC236}">
                <a16:creationId xmlns:a16="http://schemas.microsoft.com/office/drawing/2014/main" id="{E2161BAF-C228-48DB-9EDE-2C75CE77F49E}"/>
              </a:ext>
            </a:extLst>
          </p:cNvPr>
          <p:cNvSpPr/>
          <p:nvPr/>
        </p:nvSpPr>
        <p:spPr>
          <a:xfrm>
            <a:off x="2026774" y="3459851"/>
            <a:ext cx="75854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2" name="Rectangle 11">
            <a:extLst>
              <a:ext uri="{FF2B5EF4-FFF2-40B4-BE49-F238E27FC236}">
                <a16:creationId xmlns:a16="http://schemas.microsoft.com/office/drawing/2014/main" id="{3F9E68B0-F190-4106-8E7E-1BFA1309E33B}"/>
              </a:ext>
            </a:extLst>
          </p:cNvPr>
          <p:cNvSpPr/>
          <p:nvPr/>
        </p:nvSpPr>
        <p:spPr>
          <a:xfrm>
            <a:off x="1960720" y="4661581"/>
            <a:ext cx="75854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spTree>
    <p:extLst>
      <p:ext uri="{BB962C8B-B14F-4D97-AF65-F5344CB8AC3E}">
        <p14:creationId xmlns:p14="http://schemas.microsoft.com/office/powerpoint/2010/main" val="1103152460"/>
      </p:ext>
    </p:extLst>
  </p:cSld>
  <p:clrMapOvr>
    <a:masterClrMapping/>
  </p:clrMapOvr>
  <mc:AlternateContent xmlns:mc="http://schemas.openxmlformats.org/markup-compatibility/2006">
    <mc:Choice xmlns:p14="http://schemas.microsoft.com/office/powerpoint/2010/main" Requires="p14">
      <p:transition spd="slow" p14:dur="2000" advTm="6423"/>
    </mc:Choice>
    <mc:Fallback>
      <p:transition spd="slow" advTm="642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dirty="0">
                <a:solidFill>
                  <a:schemeClr val="accent4">
                    <a:lumMod val="75000"/>
                  </a:schemeClr>
                </a:solidFill>
                <a:latin typeface="Corbel" panose="020B0503020204020204"/>
              </a:rPr>
              <a:t>Reminder</a:t>
            </a:r>
            <a:endParaRPr kumimoji="0" lang="en-US" sz="4000" b="1" i="0" u="none" strike="noStrike" kern="1200" cap="none" spc="0" normalizeH="0" baseline="0" noProof="0" dirty="0">
              <a:ln w="3175" cmpd="sng">
                <a:noFill/>
              </a:ln>
              <a:solidFill>
                <a:schemeClr val="accent4">
                  <a:lumMod val="75000"/>
                </a:schemeClr>
              </a:solidFill>
              <a:effectLst/>
              <a:uLnTx/>
              <a:uFillTx/>
              <a:latin typeface="Corbel" panose="020B0503020204020204"/>
            </a:endParaRPr>
          </a:p>
        </p:txBody>
      </p:sp>
      <p:pic>
        <p:nvPicPr>
          <p:cNvPr id="4098" name="Picture 2" descr="Image result for arabic coffee cups used in bedwin">
            <a:extLst>
              <a:ext uri="{FF2B5EF4-FFF2-40B4-BE49-F238E27FC236}">
                <a16:creationId xmlns:a16="http://schemas.microsoft.com/office/drawing/2014/main" id="{D59141F2-004C-4BEA-88D9-2EB25DFBE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57" y="1991638"/>
            <a:ext cx="3263252" cy="21670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ansaf with hands">
            <a:extLst>
              <a:ext uri="{FF2B5EF4-FFF2-40B4-BE49-F238E27FC236}">
                <a16:creationId xmlns:a16="http://schemas.microsoft.com/office/drawing/2014/main" id="{98F8C6E8-7702-4815-81E0-20C94CD6A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525" y="1991638"/>
            <a:ext cx="3625487" cy="25928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ansaf with spoons">
            <a:extLst>
              <a:ext uri="{FF2B5EF4-FFF2-40B4-BE49-F238E27FC236}">
                <a16:creationId xmlns:a16="http://schemas.microsoft.com/office/drawing/2014/main" id="{70134EDF-509A-4C46-99F4-D3B5D9ADC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204" y="4584527"/>
            <a:ext cx="3369503" cy="22068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disposable arabic coffe cups">
            <a:extLst>
              <a:ext uri="{FF2B5EF4-FFF2-40B4-BE49-F238E27FC236}">
                <a16:creationId xmlns:a16="http://schemas.microsoft.com/office/drawing/2014/main" id="{E6E52181-20CF-4FFC-A55D-B712C60DC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8557" y="4311107"/>
            <a:ext cx="3263252" cy="229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80F90E3-B51B-4635-A2D1-318000139B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45504" y="2094976"/>
            <a:ext cx="1960325" cy="1960325"/>
          </a:xfrm>
          <a:prstGeom prst="rect">
            <a:avLst/>
          </a:prstGeom>
        </p:spPr>
      </p:pic>
      <p:pic>
        <p:nvPicPr>
          <p:cNvPr id="15" name="Picture 14">
            <a:extLst>
              <a:ext uri="{FF2B5EF4-FFF2-40B4-BE49-F238E27FC236}">
                <a16:creationId xmlns:a16="http://schemas.microsoft.com/office/drawing/2014/main" id="{8F185349-9BA9-4A68-8078-1D0DBE564134}"/>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43713" y="4549599"/>
            <a:ext cx="1962116" cy="1818177"/>
          </a:xfrm>
          <a:prstGeom prst="rect">
            <a:avLst/>
          </a:prstGeom>
        </p:spPr>
      </p:pic>
    </p:spTree>
    <p:extLst>
      <p:ext uri="{BB962C8B-B14F-4D97-AF65-F5344CB8AC3E}">
        <p14:creationId xmlns:p14="http://schemas.microsoft.com/office/powerpoint/2010/main" val="2407369319"/>
      </p:ext>
    </p:extLst>
  </p:cSld>
  <p:clrMapOvr>
    <a:masterClrMapping/>
  </p:clrMapOvr>
  <mc:AlternateContent xmlns:mc="http://schemas.openxmlformats.org/markup-compatibility/2006">
    <mc:Choice xmlns:p14="http://schemas.microsoft.com/office/powerpoint/2010/main" Requires="p14">
      <p:transition spd="slow" p14:dur="2000" advTm="5107"/>
    </mc:Choice>
    <mc:Fallback>
      <p:transition spd="slow" advTm="51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64DE856-9315-4528-9A0C-47DBE2832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074" y="1263421"/>
            <a:ext cx="5624186" cy="55279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chemeClr val="accent6">
              <a:lumMod val="75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5">
                    <a:lumMod val="75000"/>
                  </a:schemeClr>
                </a:solidFill>
              </a:rPr>
              <a:t>Outbreak</a:t>
            </a:r>
          </a:p>
        </p:txBody>
      </p:sp>
      <p:sp>
        <p:nvSpPr>
          <p:cNvPr id="4" name="TextBox 3">
            <a:extLst>
              <a:ext uri="{FF2B5EF4-FFF2-40B4-BE49-F238E27FC236}">
                <a16:creationId xmlns:a16="http://schemas.microsoft.com/office/drawing/2014/main" id="{6D9540F2-3056-4135-9E1D-E5DB6E46E205}"/>
              </a:ext>
            </a:extLst>
          </p:cNvPr>
          <p:cNvSpPr txBox="1"/>
          <p:nvPr/>
        </p:nvSpPr>
        <p:spPr>
          <a:xfrm>
            <a:off x="674639" y="4949218"/>
            <a:ext cx="2834413" cy="523220"/>
          </a:xfrm>
          <a:prstGeom prst="rect">
            <a:avLst/>
          </a:prstGeom>
          <a:noFill/>
        </p:spPr>
        <p:txBody>
          <a:bodyPr wrap="square" rtlCol="0">
            <a:spAutoFit/>
          </a:bodyPr>
          <a:lstStyle/>
          <a:p>
            <a:r>
              <a:rPr lang="en-US" sz="2800" b="1" dirty="0">
                <a:solidFill>
                  <a:schemeClr val="accent5">
                    <a:lumMod val="50000"/>
                  </a:schemeClr>
                </a:solidFill>
              </a:rPr>
              <a:t>December 2019</a:t>
            </a:r>
          </a:p>
        </p:txBody>
      </p:sp>
      <p:sp>
        <p:nvSpPr>
          <p:cNvPr id="9" name="TextBox 8">
            <a:extLst>
              <a:ext uri="{FF2B5EF4-FFF2-40B4-BE49-F238E27FC236}">
                <a16:creationId xmlns:a16="http://schemas.microsoft.com/office/drawing/2014/main" id="{4E8EA53B-3EA5-48AD-B2B5-FF25EAAE0CDA}"/>
              </a:ext>
            </a:extLst>
          </p:cNvPr>
          <p:cNvSpPr txBox="1"/>
          <p:nvPr/>
        </p:nvSpPr>
        <p:spPr>
          <a:xfrm>
            <a:off x="9269260" y="3401681"/>
            <a:ext cx="2834413" cy="400110"/>
          </a:xfrm>
          <a:prstGeom prst="rect">
            <a:avLst/>
          </a:prstGeom>
          <a:noFill/>
        </p:spPr>
        <p:txBody>
          <a:bodyPr wrap="square" rtlCol="0">
            <a:spAutoFit/>
          </a:bodyPr>
          <a:lstStyle/>
          <a:p>
            <a:r>
              <a:rPr lang="en-US" sz="2000" b="1" dirty="0">
                <a:solidFill>
                  <a:schemeClr val="accent2">
                    <a:lumMod val="50000"/>
                  </a:schemeClr>
                </a:solidFill>
              </a:rPr>
              <a:t>Cluster of Pneumonia</a:t>
            </a:r>
          </a:p>
        </p:txBody>
      </p:sp>
      <p:sp>
        <p:nvSpPr>
          <p:cNvPr id="7" name="TextBox 6">
            <a:extLst>
              <a:ext uri="{FF2B5EF4-FFF2-40B4-BE49-F238E27FC236}">
                <a16:creationId xmlns:a16="http://schemas.microsoft.com/office/drawing/2014/main" id="{39331F49-B5AA-4E1E-A99C-A4C6816E14AC}"/>
              </a:ext>
            </a:extLst>
          </p:cNvPr>
          <p:cNvSpPr txBox="1"/>
          <p:nvPr/>
        </p:nvSpPr>
        <p:spPr>
          <a:xfrm>
            <a:off x="5240377" y="3278570"/>
            <a:ext cx="2433579" cy="769441"/>
          </a:xfrm>
          <a:prstGeom prst="rect">
            <a:avLst/>
          </a:prstGeom>
          <a:noFill/>
        </p:spPr>
        <p:txBody>
          <a:bodyPr wrap="square" rtlCol="0">
            <a:spAutoFit/>
          </a:bodyPr>
          <a:lstStyle/>
          <a:p>
            <a:r>
              <a:rPr lang="en-US" sz="4400" b="1" dirty="0">
                <a:solidFill>
                  <a:srgbClr val="C00000"/>
                </a:solidFill>
              </a:rPr>
              <a:t>WUHAN</a:t>
            </a:r>
          </a:p>
        </p:txBody>
      </p:sp>
    </p:spTree>
    <p:custDataLst>
      <p:tags r:id="rId1"/>
    </p:custDataLst>
    <p:extLst>
      <p:ext uri="{BB962C8B-B14F-4D97-AF65-F5344CB8AC3E}">
        <p14:creationId xmlns:p14="http://schemas.microsoft.com/office/powerpoint/2010/main" val="2457115394"/>
      </p:ext>
    </p:extLst>
  </p:cSld>
  <p:clrMapOvr>
    <a:masterClrMapping/>
  </p:clrMapOvr>
  <mc:AlternateContent xmlns:mc="http://schemas.openxmlformats.org/markup-compatibility/2006">
    <mc:Choice xmlns:p14="http://schemas.microsoft.com/office/powerpoint/2010/main" Requires="p14">
      <p:transition spd="slow" p14:dur="2000" advTm="11715"/>
    </mc:Choice>
    <mc:Fallback>
      <p:transition spd="slow" advTm="1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decel="100000" autoRev="1" fill="hold" nodeType="clickEffect">
                                  <p:stCondLst>
                                    <p:cond delay="0"/>
                                  </p:stCondLst>
                                  <p:childTnLst>
                                    <p:animScale>
                                      <p:cBhvr>
                                        <p:cTn id="10" dur="3000" fill="hold"/>
                                        <p:tgtEl>
                                          <p:spTgt spid="1028"/>
                                        </p:tgtEl>
                                      </p:cBhvr>
                                      <p:by x="150000" y="150000"/>
                                    </p:animScale>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6" presetClass="emph" presetSubtype="0" autoRev="1" fill="hold" grpId="1" nodeType="withEffect">
                                  <p:stCondLst>
                                    <p:cond delay="0"/>
                                  </p:stCondLst>
                                  <p:childTnLst>
                                    <p:animScale>
                                      <p:cBhvr>
                                        <p:cTn id="14" dur="2000" fill="hold"/>
                                        <p:tgtEl>
                                          <p:spTgt spid="7"/>
                                        </p:tgtEl>
                                      </p:cBhvr>
                                      <p:by x="400000" y="400000"/>
                                    </p:animScale>
                                  </p:childTnLst>
                                  <p:subTnLst>
                                    <p:set>
                                      <p:cBhvr override="childStyle">
                                        <p:cTn dur="1" fill="hold" display="0" masterRel="sameClick" afterEffect="1">
                                          <p:stCondLst>
                                            <p:cond evt="end" delay="0">
                                              <p:tn val="13"/>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8617632" y="2039553"/>
            <a:ext cx="3574367" cy="25398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820" y="313628"/>
            <a:ext cx="3948485" cy="2606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53160"/>
            <a:ext cx="3748493" cy="210484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p:blipFill>
        <p:spPr>
          <a:xfrm>
            <a:off x="0" y="135963"/>
            <a:ext cx="3748493" cy="217252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7632" y="0"/>
            <a:ext cx="3574368" cy="217252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7632" y="4542020"/>
            <a:ext cx="3574368" cy="2315980"/>
          </a:xfrm>
          <a:prstGeom prst="rect">
            <a:avLst/>
          </a:prstGeom>
        </p:spPr>
      </p:pic>
      <p:sp>
        <p:nvSpPr>
          <p:cNvPr id="14" name="TextBox 13"/>
          <p:cNvSpPr txBox="1"/>
          <p:nvPr/>
        </p:nvSpPr>
        <p:spPr>
          <a:xfrm>
            <a:off x="4316939" y="3368164"/>
            <a:ext cx="382856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a:solidFill>
                  <a:schemeClr val="accent4">
                    <a:lumMod val="50000"/>
                  </a:schemeClr>
                </a:solidFill>
              </a:rPr>
              <a:t>Dr. RAED KANAN </a:t>
            </a:r>
          </a:p>
        </p:txBody>
      </p:sp>
      <p:pic>
        <p:nvPicPr>
          <p:cNvPr id="3" name="Picture 2"/>
          <p:cNvPicPr>
            <a:picLocks noChangeAspect="1"/>
          </p:cNvPicPr>
          <p:nvPr/>
        </p:nvPicPr>
        <p:blipFill>
          <a:blip r:embed="rId10"/>
          <a:stretch>
            <a:fillRect/>
          </a:stretch>
        </p:blipFill>
        <p:spPr>
          <a:xfrm>
            <a:off x="1" y="2308484"/>
            <a:ext cx="3748492" cy="2444675"/>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2612" y="5070364"/>
            <a:ext cx="1154415" cy="1461092"/>
          </a:xfrm>
          <a:prstGeom prst="rect">
            <a:avLst/>
          </a:prstGeom>
        </p:spPr>
      </p:pic>
      <p:pic>
        <p:nvPicPr>
          <p:cNvPr id="12" name="Picture 11"/>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56057" y="4969464"/>
            <a:ext cx="1154415" cy="1461092"/>
          </a:xfrm>
          <a:prstGeom prst="rect">
            <a:avLst/>
          </a:prstGeom>
        </p:spPr>
      </p:pic>
      <p:pic>
        <p:nvPicPr>
          <p:cNvPr id="13" name="Picture 1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29168" y="5075034"/>
            <a:ext cx="1154415" cy="1461092"/>
          </a:xfrm>
          <a:prstGeom prst="rect">
            <a:avLst/>
          </a:prstGeom>
        </p:spPr>
      </p:pic>
    </p:spTree>
    <p:extLst>
      <p:ext uri="{BB962C8B-B14F-4D97-AF65-F5344CB8AC3E}">
        <p14:creationId xmlns:p14="http://schemas.microsoft.com/office/powerpoint/2010/main" val="47551638"/>
      </p:ext>
    </p:extLst>
  </p:cSld>
  <p:clrMapOvr>
    <a:masterClrMapping/>
  </p:clrMapOvr>
  <mc:AlternateContent xmlns:mc="http://schemas.openxmlformats.org/markup-compatibility/2006">
    <mc:Choice xmlns:p14="http://schemas.microsoft.com/office/powerpoint/2010/main" Requires="p14">
      <p:transition spd="slow" p14:dur="2000" advTm="2610"/>
    </mc:Choice>
    <mc:Fallback>
      <p:transition spd="slow" advTm="26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lumMod val="50000"/>
                  </a:schemeClr>
                </a:solidFill>
              </a:rPr>
              <a:t>Coronaviruses </a:t>
            </a:r>
          </a:p>
        </p:txBody>
      </p:sp>
      <p:pic>
        <p:nvPicPr>
          <p:cNvPr id="5122" name="Picture 2" descr="Image result for coronavirus">
            <a:extLst>
              <a:ext uri="{FF2B5EF4-FFF2-40B4-BE49-F238E27FC236}">
                <a16:creationId xmlns:a16="http://schemas.microsoft.com/office/drawing/2014/main" id="{F22B9C21-F83C-4B3F-9F19-A789B435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96" y="2380890"/>
            <a:ext cx="4632386" cy="3088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5DE7251-6C92-47DA-9230-804D7D07079D}"/>
              </a:ext>
            </a:extLst>
          </p:cNvPr>
          <p:cNvSpPr/>
          <p:nvPr/>
        </p:nvSpPr>
        <p:spPr>
          <a:xfrm>
            <a:off x="6762412" y="3101196"/>
            <a:ext cx="5429588" cy="2129814"/>
          </a:xfrm>
          <a:prstGeom prst="rect">
            <a:avLst/>
          </a:prstGeom>
        </p:spPr>
        <p:txBody>
          <a:bodyPr wrap="square">
            <a:spAutoFit/>
          </a:bodyPr>
          <a:lstStyle/>
          <a:p>
            <a:pPr marL="342900" lvl="0" indent="-342900">
              <a:spcBef>
                <a:spcPct val="20000"/>
              </a:spcBef>
              <a:spcAft>
                <a:spcPts val="600"/>
              </a:spcAft>
              <a:buClr>
                <a:srgbClr val="8BB434">
                  <a:lumMod val="75000"/>
                </a:srgbClr>
              </a:buClr>
              <a:buSzPct val="145000"/>
              <a:buFont typeface="Arial" panose="020B0604020202020204" pitchFamily="34" charset="0"/>
              <a:buChar char="•"/>
            </a:pPr>
            <a:r>
              <a:rPr lang="en-US" sz="3600" b="1" dirty="0">
                <a:solidFill>
                  <a:schemeClr val="accent5">
                    <a:lumMod val="75000"/>
                  </a:schemeClr>
                </a:solidFill>
              </a:rPr>
              <a:t>Family of viruses</a:t>
            </a:r>
          </a:p>
          <a:p>
            <a:pPr marL="800100" lvl="1" indent="-342900">
              <a:spcBef>
                <a:spcPct val="20000"/>
              </a:spcBef>
              <a:spcAft>
                <a:spcPts val="600"/>
              </a:spcAft>
              <a:buClr>
                <a:srgbClr val="8BB434">
                  <a:lumMod val="75000"/>
                </a:srgbClr>
              </a:buClr>
              <a:buSzPct val="145000"/>
              <a:buFont typeface="Wingdings" panose="05000000000000000000" pitchFamily="2" charset="2"/>
              <a:buChar char="Ø"/>
            </a:pPr>
            <a:r>
              <a:rPr lang="en-US" sz="3600" b="1" dirty="0">
                <a:solidFill>
                  <a:schemeClr val="accent5">
                    <a:lumMod val="75000"/>
                  </a:schemeClr>
                </a:solidFill>
              </a:rPr>
              <a:t>Common Cold</a:t>
            </a:r>
          </a:p>
          <a:p>
            <a:pPr marL="800100" lvl="1" indent="-342900">
              <a:spcBef>
                <a:spcPct val="20000"/>
              </a:spcBef>
              <a:spcAft>
                <a:spcPts val="600"/>
              </a:spcAft>
              <a:buClr>
                <a:srgbClr val="8BB434">
                  <a:lumMod val="75000"/>
                </a:srgbClr>
              </a:buClr>
              <a:buSzPct val="145000"/>
              <a:buFont typeface="Wingdings" panose="05000000000000000000" pitchFamily="2" charset="2"/>
              <a:buChar char="Ø"/>
            </a:pPr>
            <a:r>
              <a:rPr lang="en-US" sz="3600" b="1" dirty="0">
                <a:solidFill>
                  <a:schemeClr val="accent5">
                    <a:lumMod val="75000"/>
                  </a:schemeClr>
                </a:solidFill>
              </a:rPr>
              <a:t>Respiratory diseases </a:t>
            </a:r>
          </a:p>
        </p:txBody>
      </p:sp>
    </p:spTree>
    <p:extLst>
      <p:ext uri="{BB962C8B-B14F-4D97-AF65-F5344CB8AC3E}">
        <p14:creationId xmlns:p14="http://schemas.microsoft.com/office/powerpoint/2010/main" val="2583038379"/>
      </p:ext>
    </p:extLst>
  </p:cSld>
  <p:clrMapOvr>
    <a:masterClrMapping/>
  </p:clrMapOvr>
  <mc:AlternateContent xmlns:mc="http://schemas.openxmlformats.org/markup-compatibility/2006">
    <mc:Choice xmlns:p14="http://schemas.microsoft.com/office/powerpoint/2010/main" Requires="p14">
      <p:transition spd="slow" p14:dur="2000" advTm="6751"/>
    </mc:Choice>
    <mc:Fallback>
      <p:transition spd="slow" advTm="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 dur="500"/>
                                        <p:tgtEl>
                                          <p:spTgt spid="8">
                                            <p:txEl>
                                              <p:pRg st="1" end="1"/>
                                            </p:txEl>
                                          </p:spTgt>
                                        </p:tgtEl>
                                      </p:cBhvr>
                                    </p:animEffect>
                                  </p:childTnLst>
                                </p:cTn>
                              </p:par>
                              <p:par>
                                <p:cTn id="11" presetID="14" presetClass="entr" presetSubtype="10" fill="hold" grpId="0" nodeType="withEffect">
                                  <p:stCondLst>
                                    <p:cond delay="0"/>
                                  </p:stCondLst>
                                  <p:iterate type="lt">
                                    <p:tmPct val="0"/>
                                  </p:iterate>
                                  <p:childTnLst>
                                    <p:set>
                                      <p:cBhvr>
                                        <p:cTn id="1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3" dur="500"/>
                                        <p:tgtEl>
                                          <p:spTgt spid="8">
                                            <p:txEl>
                                              <p:pRg st="2" end="2"/>
                                            </p:txEl>
                                          </p:spTgt>
                                        </p:tgtEl>
                                      </p:cBhvr>
                                    </p:animEffect>
                                  </p:childTnLst>
                                </p:cTn>
                              </p:par>
                              <p:par>
                                <p:cTn id="14" presetID="16" presetClass="emph" presetSubtype="0" fill="hold" grpId="1" nodeType="withEffect">
                                  <p:stCondLst>
                                    <p:cond delay="0"/>
                                  </p:stCondLst>
                                  <p:iterate type="lt">
                                    <p:tmPct val="4000"/>
                                  </p:iterate>
                                  <p:childTnLst>
                                    <p:set>
                                      <p:cBhvr override="childStyle">
                                        <p:cTn id="15" dur="500" fill="hold"/>
                                        <p:tgtEl>
                                          <p:spTgt spid="8">
                                            <p:txEl>
                                              <p:pRg st="0" end="0"/>
                                            </p:txEl>
                                          </p:spTgt>
                                        </p:tgtEl>
                                        <p:attrNameLst>
                                          <p:attrName>style.color</p:attrName>
                                        </p:attrNameLst>
                                      </p:cBhvr>
                                      <p:to>
                                        <p:clrVal>
                                          <a:schemeClr val="accent2"/>
                                        </p:clrVal>
                                      </p:to>
                                    </p:set>
                                    <p:set>
                                      <p:cBhvr>
                                        <p:cTn id="16" dur="500" fill="hold"/>
                                        <p:tgtEl>
                                          <p:spTgt spid="8">
                                            <p:txEl>
                                              <p:pRg st="0" end="0"/>
                                            </p:txEl>
                                          </p:spTgt>
                                        </p:tgtEl>
                                        <p:attrNameLst>
                                          <p:attrName>fillcolor</p:attrName>
                                        </p:attrNameLst>
                                      </p:cBhvr>
                                      <p:to>
                                        <p:clrVal>
                                          <a:schemeClr val="accent2"/>
                                        </p:clrVal>
                                      </p:to>
                                    </p:set>
                                    <p:set>
                                      <p:cBhvr>
                                        <p:cTn id="17" dur="500" fill="hold"/>
                                        <p:tgtEl>
                                          <p:spTgt spid="8">
                                            <p:txEl>
                                              <p:pRg st="0" end="0"/>
                                            </p:txEl>
                                          </p:spTgt>
                                        </p:tgtEl>
                                        <p:attrNameLst>
                                          <p:attrName>fill.type</p:attrName>
                                        </p:attrNameLst>
                                      </p:cBhvr>
                                      <p:to>
                                        <p:strVal val="solid"/>
                                      </p:to>
                                    </p:set>
                                  </p:childTnLst>
                                </p:cTn>
                              </p:par>
                              <p:par>
                                <p:cTn id="18" presetID="16" presetClass="emph" presetSubtype="0" fill="hold" grpId="1" nodeType="withEffect">
                                  <p:stCondLst>
                                    <p:cond delay="0"/>
                                  </p:stCondLst>
                                  <p:iterate type="lt">
                                    <p:tmPct val="4000"/>
                                  </p:iterate>
                                  <p:childTnLst>
                                    <p:set>
                                      <p:cBhvr override="childStyle">
                                        <p:cTn id="19" dur="500" fill="hold"/>
                                        <p:tgtEl>
                                          <p:spTgt spid="8">
                                            <p:txEl>
                                              <p:pRg st="1" end="1"/>
                                            </p:txEl>
                                          </p:spTgt>
                                        </p:tgtEl>
                                        <p:attrNameLst>
                                          <p:attrName>style.color</p:attrName>
                                        </p:attrNameLst>
                                      </p:cBhvr>
                                      <p:to>
                                        <p:clrVal>
                                          <a:schemeClr val="accent2"/>
                                        </p:clrVal>
                                      </p:to>
                                    </p:set>
                                    <p:set>
                                      <p:cBhvr>
                                        <p:cTn id="20" dur="500" fill="hold"/>
                                        <p:tgtEl>
                                          <p:spTgt spid="8">
                                            <p:txEl>
                                              <p:pRg st="1" end="1"/>
                                            </p:txEl>
                                          </p:spTgt>
                                        </p:tgtEl>
                                        <p:attrNameLst>
                                          <p:attrName>fillcolor</p:attrName>
                                        </p:attrNameLst>
                                      </p:cBhvr>
                                      <p:to>
                                        <p:clrVal>
                                          <a:schemeClr val="accent2"/>
                                        </p:clrVal>
                                      </p:to>
                                    </p:set>
                                    <p:set>
                                      <p:cBhvr>
                                        <p:cTn id="21" dur="500" fill="hold"/>
                                        <p:tgtEl>
                                          <p:spTgt spid="8">
                                            <p:txEl>
                                              <p:pRg st="1" end="1"/>
                                            </p:txEl>
                                          </p:spTgt>
                                        </p:tgtEl>
                                        <p:attrNameLst>
                                          <p:attrName>fill.type</p:attrName>
                                        </p:attrNameLst>
                                      </p:cBhvr>
                                      <p:to>
                                        <p:strVal val="solid"/>
                                      </p:to>
                                    </p:set>
                                  </p:childTnLst>
                                </p:cTn>
                              </p:par>
                              <p:par>
                                <p:cTn id="22" presetID="16" presetClass="emph" presetSubtype="0" fill="hold" grpId="1" nodeType="withEffect">
                                  <p:stCondLst>
                                    <p:cond delay="0"/>
                                  </p:stCondLst>
                                  <p:iterate type="lt">
                                    <p:tmPct val="4000"/>
                                  </p:iterate>
                                  <p:childTnLst>
                                    <p:set>
                                      <p:cBhvr override="childStyle">
                                        <p:cTn id="23" dur="500" fill="hold"/>
                                        <p:tgtEl>
                                          <p:spTgt spid="8">
                                            <p:txEl>
                                              <p:pRg st="2" end="2"/>
                                            </p:txEl>
                                          </p:spTgt>
                                        </p:tgtEl>
                                        <p:attrNameLst>
                                          <p:attrName>style.color</p:attrName>
                                        </p:attrNameLst>
                                      </p:cBhvr>
                                      <p:to>
                                        <p:clrVal>
                                          <a:schemeClr val="accent2"/>
                                        </p:clrVal>
                                      </p:to>
                                    </p:set>
                                    <p:set>
                                      <p:cBhvr>
                                        <p:cTn id="24" dur="500" fill="hold"/>
                                        <p:tgtEl>
                                          <p:spTgt spid="8">
                                            <p:txEl>
                                              <p:pRg st="2" end="2"/>
                                            </p:txEl>
                                          </p:spTgt>
                                        </p:tgtEl>
                                        <p:attrNameLst>
                                          <p:attrName>fillcolor</p:attrName>
                                        </p:attrNameLst>
                                      </p:cBhvr>
                                      <p:to>
                                        <p:clrVal>
                                          <a:schemeClr val="accent2"/>
                                        </p:clrVal>
                                      </p:to>
                                    </p:set>
                                    <p:set>
                                      <p:cBhvr>
                                        <p:cTn id="25" dur="500" fill="hold"/>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lumMod val="50000"/>
                  </a:schemeClr>
                </a:solidFill>
              </a:rPr>
              <a:t>Coronaviruses </a:t>
            </a:r>
          </a:p>
        </p:txBody>
      </p:sp>
      <p:pic>
        <p:nvPicPr>
          <p:cNvPr id="3" name="Picture 2">
            <a:extLst>
              <a:ext uri="{FF2B5EF4-FFF2-40B4-BE49-F238E27FC236}">
                <a16:creationId xmlns:a16="http://schemas.microsoft.com/office/drawing/2014/main" id="{F73575B4-244E-4052-A618-24B5BE2F45B0}"/>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10110" y="1744934"/>
            <a:ext cx="7439667" cy="3337235"/>
          </a:xfrm>
          <a:prstGeom prst="rect">
            <a:avLst/>
          </a:prstGeom>
        </p:spPr>
      </p:pic>
      <p:sp>
        <p:nvSpPr>
          <p:cNvPr id="4" name="Rectangle 3">
            <a:extLst>
              <a:ext uri="{FF2B5EF4-FFF2-40B4-BE49-F238E27FC236}">
                <a16:creationId xmlns:a16="http://schemas.microsoft.com/office/drawing/2014/main" id="{8233089B-F84D-4235-8D00-CFC3A4A27C5A}"/>
              </a:ext>
            </a:extLst>
          </p:cNvPr>
          <p:cNvSpPr/>
          <p:nvPr/>
        </p:nvSpPr>
        <p:spPr>
          <a:xfrm>
            <a:off x="5239449" y="2505670"/>
            <a:ext cx="400116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2019-nCOV</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endParaRPr>
          </a:p>
        </p:txBody>
      </p:sp>
      <p:cxnSp>
        <p:nvCxnSpPr>
          <p:cNvPr id="9" name="Straight Arrow Connector 8">
            <a:extLst>
              <a:ext uri="{FF2B5EF4-FFF2-40B4-BE49-F238E27FC236}">
                <a16:creationId xmlns:a16="http://schemas.microsoft.com/office/drawing/2014/main" id="{C4247724-12A2-4B58-B9DC-E983297B495E}"/>
              </a:ext>
            </a:extLst>
          </p:cNvPr>
          <p:cNvCxnSpPr/>
          <p:nvPr/>
        </p:nvCxnSpPr>
        <p:spPr>
          <a:xfrm>
            <a:off x="5727940" y="3295291"/>
            <a:ext cx="0" cy="110418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D44B179B-6B0A-4851-8B34-67B46DF024BA}"/>
              </a:ext>
            </a:extLst>
          </p:cNvPr>
          <p:cNvCxnSpPr>
            <a:cxnSpLocks/>
          </p:cNvCxnSpPr>
          <p:nvPr/>
        </p:nvCxnSpPr>
        <p:spPr>
          <a:xfrm>
            <a:off x="7433095" y="3295291"/>
            <a:ext cx="0" cy="146649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132FA747-AE4D-4229-AA26-351159FED0A4}"/>
              </a:ext>
            </a:extLst>
          </p:cNvPr>
          <p:cNvCxnSpPr>
            <a:cxnSpLocks/>
          </p:cNvCxnSpPr>
          <p:nvPr/>
        </p:nvCxnSpPr>
        <p:spPr>
          <a:xfrm>
            <a:off x="8448135" y="3295291"/>
            <a:ext cx="0" cy="1889397"/>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598CDF66-4A2C-44E4-92EB-F4E70ABB389E}"/>
              </a:ext>
            </a:extLst>
          </p:cNvPr>
          <p:cNvSpPr txBox="1"/>
          <p:nvPr/>
        </p:nvSpPr>
        <p:spPr>
          <a:xfrm>
            <a:off x="6800343" y="4574573"/>
            <a:ext cx="1362965" cy="584775"/>
          </a:xfrm>
          <a:prstGeom prst="rect">
            <a:avLst/>
          </a:prstGeom>
          <a:noFill/>
        </p:spPr>
        <p:txBody>
          <a:bodyPr wrap="square" rtlCol="0">
            <a:spAutoFit/>
          </a:bodyPr>
          <a:lstStyle/>
          <a:p>
            <a:r>
              <a:rPr lang="en-US" sz="3200" b="1" dirty="0">
                <a:solidFill>
                  <a:schemeClr val="accent2">
                    <a:lumMod val="50000"/>
                  </a:schemeClr>
                </a:solidFill>
              </a:rPr>
              <a:t>novel</a:t>
            </a:r>
          </a:p>
        </p:txBody>
      </p:sp>
      <p:sp>
        <p:nvSpPr>
          <p:cNvPr id="15" name="TextBox 14">
            <a:extLst>
              <a:ext uri="{FF2B5EF4-FFF2-40B4-BE49-F238E27FC236}">
                <a16:creationId xmlns:a16="http://schemas.microsoft.com/office/drawing/2014/main" id="{47BC6168-6937-4FCE-BEE5-DECE72A0A3F9}"/>
              </a:ext>
            </a:extLst>
          </p:cNvPr>
          <p:cNvSpPr txBox="1"/>
          <p:nvPr/>
        </p:nvSpPr>
        <p:spPr>
          <a:xfrm>
            <a:off x="8163308" y="5184688"/>
            <a:ext cx="3003454" cy="461665"/>
          </a:xfrm>
          <a:prstGeom prst="rect">
            <a:avLst/>
          </a:prstGeom>
          <a:noFill/>
        </p:spPr>
        <p:txBody>
          <a:bodyPr wrap="square" rtlCol="0">
            <a:spAutoFit/>
          </a:bodyPr>
          <a:lstStyle/>
          <a:p>
            <a:r>
              <a:rPr lang="en-US" sz="2400" b="1" dirty="0">
                <a:solidFill>
                  <a:schemeClr val="accent5">
                    <a:lumMod val="75000"/>
                  </a:schemeClr>
                </a:solidFill>
              </a:rPr>
              <a:t>Corona Virus Disease</a:t>
            </a:r>
          </a:p>
        </p:txBody>
      </p:sp>
      <p:sp>
        <p:nvSpPr>
          <p:cNvPr id="16" name="TextBox 15">
            <a:extLst>
              <a:ext uri="{FF2B5EF4-FFF2-40B4-BE49-F238E27FC236}">
                <a16:creationId xmlns:a16="http://schemas.microsoft.com/office/drawing/2014/main" id="{77788CA8-EF82-4AA4-82FE-75D4C2503F6C}"/>
              </a:ext>
            </a:extLst>
          </p:cNvPr>
          <p:cNvSpPr txBox="1"/>
          <p:nvPr/>
        </p:nvSpPr>
        <p:spPr>
          <a:xfrm>
            <a:off x="5093339" y="4282185"/>
            <a:ext cx="1362965" cy="584775"/>
          </a:xfrm>
          <a:prstGeom prst="rect">
            <a:avLst/>
          </a:prstGeom>
          <a:noFill/>
        </p:spPr>
        <p:txBody>
          <a:bodyPr wrap="square" rtlCol="0">
            <a:spAutoFit/>
          </a:bodyPr>
          <a:lstStyle/>
          <a:p>
            <a:r>
              <a:rPr lang="en-US" sz="3200" b="1" dirty="0">
                <a:solidFill>
                  <a:schemeClr val="tx2">
                    <a:lumMod val="90000"/>
                    <a:lumOff val="10000"/>
                  </a:schemeClr>
                </a:solidFill>
              </a:rPr>
              <a:t>2019</a:t>
            </a:r>
          </a:p>
        </p:txBody>
      </p:sp>
      <p:sp>
        <p:nvSpPr>
          <p:cNvPr id="17" name="Rectangle 16">
            <a:extLst>
              <a:ext uri="{FF2B5EF4-FFF2-40B4-BE49-F238E27FC236}">
                <a16:creationId xmlns:a16="http://schemas.microsoft.com/office/drawing/2014/main" id="{417BC693-CA8C-4191-A7C0-5C1FD95ED412}"/>
              </a:ext>
            </a:extLst>
          </p:cNvPr>
          <p:cNvSpPr/>
          <p:nvPr/>
        </p:nvSpPr>
        <p:spPr>
          <a:xfrm>
            <a:off x="2239741" y="5452066"/>
            <a:ext cx="348819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1">
                    <a:lumMod val="50000"/>
                  </a:schemeClr>
                </a:solidFill>
                <a:latin typeface="Arial Rounded MT Bold" panose="020F0704030504030204" pitchFamily="34" charset="0"/>
              </a:rPr>
              <a:t>COVID-19</a:t>
            </a:r>
            <a:endParaRPr lang="en-US" sz="5400" b="1" cap="none" spc="0" dirty="0">
              <a:ln w="9525">
                <a:solidFill>
                  <a:schemeClr val="bg1"/>
                </a:solidFill>
                <a:prstDash val="solid"/>
              </a:ln>
              <a:solidFill>
                <a:schemeClr val="accent1">
                  <a:lumMod val="50000"/>
                </a:schemeClr>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1921712030"/>
      </p:ext>
    </p:extLst>
  </p:cSld>
  <p:clrMapOvr>
    <a:masterClrMapping/>
  </p:clrMapOvr>
  <mc:AlternateContent xmlns:mc="http://schemas.openxmlformats.org/markup-compatibility/2006">
    <mc:Choice xmlns:p14="http://schemas.microsoft.com/office/powerpoint/2010/main" Requires="p14">
      <p:transition spd="slow" p14:dur="2000" advTm="9036"/>
    </mc:Choice>
    <mc:Fallback>
      <p:transition spd="slow" advTm="90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791E0-580A-405A-9ED5-A22BDB213B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8778" y="3026190"/>
            <a:ext cx="3645096" cy="2027658"/>
          </a:xfrm>
          <a:prstGeom prst="rect">
            <a:avLst/>
          </a:prstGeom>
        </p:spPr>
      </p:pic>
      <p:pic>
        <p:nvPicPr>
          <p:cNvPr id="7" name="Picture 6">
            <a:extLst>
              <a:ext uri="{FF2B5EF4-FFF2-40B4-BE49-F238E27FC236}">
                <a16:creationId xmlns:a16="http://schemas.microsoft.com/office/drawing/2014/main" id="{ECC63F3F-90CE-43D6-8BA2-2C3AA31C94A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44290" y="4722282"/>
            <a:ext cx="3548932" cy="1744593"/>
          </a:xfrm>
          <a:prstGeom prst="rect">
            <a:avLst/>
          </a:prstGeom>
        </p:spPr>
      </p:pic>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rgbClr val="1C1C1A"/>
          </a:solidFill>
          <a:effectLst/>
        </p:spPr>
        <p:txBody>
          <a:bodyPr vert="horz" lIns="91440" tIns="45720" rIns="91440" bIns="45720" rtlCol="0" anchor="ctr">
            <a:normAutofit fontScale="675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92CB1D"/>
                </a:solidFill>
              </a:rPr>
              <a:t>Coronaviruses Family </a:t>
            </a:r>
          </a:p>
        </p:txBody>
      </p:sp>
      <p:sp>
        <p:nvSpPr>
          <p:cNvPr id="2" name="TextBox 1">
            <a:extLst>
              <a:ext uri="{FF2B5EF4-FFF2-40B4-BE49-F238E27FC236}">
                <a16:creationId xmlns:a16="http://schemas.microsoft.com/office/drawing/2014/main" id="{82326D6E-9DBC-41E8-9B46-366B187ECCE9}"/>
              </a:ext>
            </a:extLst>
          </p:cNvPr>
          <p:cNvSpPr txBox="1"/>
          <p:nvPr/>
        </p:nvSpPr>
        <p:spPr>
          <a:xfrm>
            <a:off x="3798708" y="4367658"/>
            <a:ext cx="1995262" cy="707886"/>
          </a:xfrm>
          <a:prstGeom prst="rect">
            <a:avLst/>
          </a:prstGeom>
          <a:noFill/>
        </p:spPr>
        <p:txBody>
          <a:bodyPr wrap="square" rtlCol="0">
            <a:spAutoFit/>
          </a:bodyPr>
          <a:lstStyle/>
          <a:p>
            <a:r>
              <a:rPr lang="en-US" sz="2000" b="1" dirty="0">
                <a:solidFill>
                  <a:srgbClr val="7030A0"/>
                </a:solidFill>
              </a:rPr>
              <a:t>1960 Common Cold</a:t>
            </a:r>
          </a:p>
        </p:txBody>
      </p:sp>
      <p:sp>
        <p:nvSpPr>
          <p:cNvPr id="19" name="TextBox 18">
            <a:extLst>
              <a:ext uri="{FF2B5EF4-FFF2-40B4-BE49-F238E27FC236}">
                <a16:creationId xmlns:a16="http://schemas.microsoft.com/office/drawing/2014/main" id="{109A5175-0B7E-4D74-ADAC-87E2A4DD4045}"/>
              </a:ext>
            </a:extLst>
          </p:cNvPr>
          <p:cNvSpPr txBox="1"/>
          <p:nvPr/>
        </p:nvSpPr>
        <p:spPr>
          <a:xfrm>
            <a:off x="9136581" y="4490769"/>
            <a:ext cx="2592886" cy="584775"/>
          </a:xfrm>
          <a:prstGeom prst="rect">
            <a:avLst/>
          </a:prstGeom>
          <a:noFill/>
        </p:spPr>
        <p:txBody>
          <a:bodyPr wrap="square" rtlCol="0">
            <a:spAutoFit/>
          </a:bodyPr>
          <a:lstStyle/>
          <a:p>
            <a:r>
              <a:rPr lang="en-US" sz="3200" b="1" dirty="0">
                <a:solidFill>
                  <a:schemeClr val="accent6">
                    <a:lumMod val="50000"/>
                  </a:schemeClr>
                </a:solidFill>
              </a:rPr>
              <a:t>2002 SARS</a:t>
            </a:r>
          </a:p>
        </p:txBody>
      </p:sp>
      <p:sp>
        <p:nvSpPr>
          <p:cNvPr id="20" name="TextBox 19">
            <a:extLst>
              <a:ext uri="{FF2B5EF4-FFF2-40B4-BE49-F238E27FC236}">
                <a16:creationId xmlns:a16="http://schemas.microsoft.com/office/drawing/2014/main" id="{E5A415F7-D9B2-4FF8-B1C1-2083631E4A3B}"/>
              </a:ext>
            </a:extLst>
          </p:cNvPr>
          <p:cNvSpPr txBox="1"/>
          <p:nvPr/>
        </p:nvSpPr>
        <p:spPr>
          <a:xfrm>
            <a:off x="1111193" y="2688348"/>
            <a:ext cx="2592886" cy="584775"/>
          </a:xfrm>
          <a:prstGeom prst="rect">
            <a:avLst/>
          </a:prstGeom>
          <a:noFill/>
        </p:spPr>
        <p:txBody>
          <a:bodyPr wrap="square" rtlCol="0">
            <a:spAutoFit/>
          </a:bodyPr>
          <a:lstStyle/>
          <a:p>
            <a:r>
              <a:rPr lang="en-US" sz="3200" b="1" dirty="0">
                <a:solidFill>
                  <a:schemeClr val="accent3">
                    <a:lumMod val="50000"/>
                  </a:schemeClr>
                </a:solidFill>
              </a:rPr>
              <a:t>2012 MERS</a:t>
            </a:r>
          </a:p>
        </p:txBody>
      </p:sp>
      <p:sp>
        <p:nvSpPr>
          <p:cNvPr id="21" name="TextBox 20">
            <a:extLst>
              <a:ext uri="{FF2B5EF4-FFF2-40B4-BE49-F238E27FC236}">
                <a16:creationId xmlns:a16="http://schemas.microsoft.com/office/drawing/2014/main" id="{06982157-0E07-4907-A3DF-4B91CC95BDB8}"/>
              </a:ext>
            </a:extLst>
          </p:cNvPr>
          <p:cNvSpPr txBox="1"/>
          <p:nvPr/>
        </p:nvSpPr>
        <p:spPr>
          <a:xfrm>
            <a:off x="5506836" y="2036874"/>
            <a:ext cx="3745283" cy="584775"/>
          </a:xfrm>
          <a:prstGeom prst="rect">
            <a:avLst/>
          </a:prstGeom>
          <a:noFill/>
        </p:spPr>
        <p:txBody>
          <a:bodyPr wrap="square" rtlCol="0">
            <a:spAutoFit/>
          </a:bodyPr>
          <a:lstStyle/>
          <a:p>
            <a:r>
              <a:rPr lang="en-US" sz="3200" b="1" dirty="0">
                <a:solidFill>
                  <a:schemeClr val="accent3">
                    <a:lumMod val="50000"/>
                  </a:schemeClr>
                </a:solidFill>
              </a:rPr>
              <a:t>2019 COVID</a:t>
            </a:r>
          </a:p>
        </p:txBody>
      </p:sp>
      <p:pic>
        <p:nvPicPr>
          <p:cNvPr id="1028" name="Picture 4" descr="Image result for common cold transmission">
            <a:extLst>
              <a:ext uri="{FF2B5EF4-FFF2-40B4-BE49-F238E27FC236}">
                <a16:creationId xmlns:a16="http://schemas.microsoft.com/office/drawing/2014/main" id="{F46F0AF6-7300-4C60-9123-F355668CD26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08" y="5022937"/>
            <a:ext cx="2118338" cy="1345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EDE7F5-4F74-4E19-AE1C-31A309D6632E}"/>
              </a:ext>
            </a:extLst>
          </p:cNvPr>
          <p:cNvPicPr>
            <a:picLocks noChangeAspect="1"/>
          </p:cNvPicPr>
          <p:nvPr/>
        </p:nvPicPr>
        <p:blipFill>
          <a:blip r:embed="rId8">
            <a:clrChange>
              <a:clrFrom>
                <a:srgbClr val="A5ACAC"/>
              </a:clrFrom>
              <a:clrTo>
                <a:srgbClr val="A5ACAC">
                  <a:alpha val="0"/>
                </a:srgbClr>
              </a:clrTo>
            </a:clrChange>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bright="-40000" contrast="40000"/>
                    </a14:imgEffect>
                  </a14:imgLayer>
                </a14:imgProps>
              </a:ext>
            </a:extLst>
          </a:blip>
          <a:stretch>
            <a:fillRect/>
          </a:stretch>
        </p:blipFill>
        <p:spPr>
          <a:xfrm>
            <a:off x="5506835" y="2611678"/>
            <a:ext cx="3273909" cy="1868591"/>
          </a:xfrm>
          <a:prstGeom prst="rect">
            <a:avLst/>
          </a:prstGeom>
        </p:spPr>
      </p:pic>
      <p:sp>
        <p:nvSpPr>
          <p:cNvPr id="4" name="Rectangle 3">
            <a:extLst>
              <a:ext uri="{FF2B5EF4-FFF2-40B4-BE49-F238E27FC236}">
                <a16:creationId xmlns:a16="http://schemas.microsoft.com/office/drawing/2014/main" id="{2A79CBC3-9667-481C-B695-0B71B2001666}"/>
              </a:ext>
            </a:extLst>
          </p:cNvPr>
          <p:cNvSpPr/>
          <p:nvPr/>
        </p:nvSpPr>
        <p:spPr>
          <a:xfrm>
            <a:off x="1249024" y="1579997"/>
            <a:ext cx="3041217" cy="646331"/>
          </a:xfrm>
          <a:prstGeom prst="rect">
            <a:avLst/>
          </a:prstGeom>
          <a:noFill/>
        </p:spPr>
        <p:txBody>
          <a:bodyPr wrap="none" lIns="91440" tIns="45720" rIns="91440" bIns="45720">
            <a:spAutoFit/>
          </a:bodyPr>
          <a:lstStyle/>
          <a:p>
            <a:pPr algn="ctr"/>
            <a:r>
              <a:rPr lang="ar-SA"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عائلة </a:t>
            </a:r>
            <a:r>
              <a:rPr lang="ar-SA" sz="36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الكورونا</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
    </p:custDataLst>
    <p:extLst>
      <p:ext uri="{BB962C8B-B14F-4D97-AF65-F5344CB8AC3E}">
        <p14:creationId xmlns:p14="http://schemas.microsoft.com/office/powerpoint/2010/main" val="2269106054"/>
      </p:ext>
    </p:extLst>
  </p:cSld>
  <p:clrMapOvr>
    <a:masterClrMapping/>
  </p:clrMapOvr>
  <mc:AlternateContent xmlns:mc="http://schemas.openxmlformats.org/markup-compatibility/2006">
    <mc:Choice xmlns:p14="http://schemas.microsoft.com/office/powerpoint/2010/main" Requires="p14">
      <p:transition spd="slow" p14:dur="2000" advTm="23399"/>
    </mc:Choice>
    <mc:Fallback>
      <p:transition spd="slow" advTm="23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ln w="28575">
                  <a:solidFill>
                    <a:schemeClr val="tx1">
                      <a:lumMod val="95000"/>
                      <a:lumOff val="5000"/>
                    </a:schemeClr>
                  </a:solidFill>
                </a:ln>
                <a:solidFill>
                  <a:schemeClr val="accent2">
                    <a:lumMod val="75000"/>
                  </a:schemeClr>
                </a:solidFill>
                <a:effectLst/>
              </a:rPr>
              <a:t>Biogen Laboratory Educational Series</a:t>
            </a:r>
            <a:endParaRPr lang="en-US" sz="4400" b="1" dirty="0">
              <a:ln w="28575">
                <a:solidFill>
                  <a:schemeClr val="tx1">
                    <a:lumMod val="95000"/>
                    <a:lumOff val="5000"/>
                  </a:schemeClr>
                </a:solidFill>
              </a:ln>
              <a:solidFill>
                <a:schemeClr val="accent2">
                  <a:lumMod val="75000"/>
                </a:schemeClr>
              </a:solidFill>
              <a:effectLst/>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chemeClr val="accent1">
              <a:lumMod val="40000"/>
              <a:lumOff val="60000"/>
            </a:schemeClr>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lumMod val="50000"/>
                  </a:schemeClr>
                </a:solidFill>
              </a:rPr>
              <a:t>Coronaviruses </a:t>
            </a:r>
          </a:p>
        </p:txBody>
      </p:sp>
      <p:pic>
        <p:nvPicPr>
          <p:cNvPr id="8" name="Picture 7">
            <a:extLst>
              <a:ext uri="{FF2B5EF4-FFF2-40B4-BE49-F238E27FC236}">
                <a16:creationId xmlns:a16="http://schemas.microsoft.com/office/drawing/2014/main" id="{FD56EB66-5DFC-46F7-A33E-6387F9DF840E}"/>
              </a:ext>
            </a:extLst>
          </p:cNvPr>
          <p:cNvPicPr>
            <a:picLocks noChangeAspect="1"/>
          </p:cNvPicPr>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colorTemperature colorTemp="5074"/>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7676" y="2169864"/>
            <a:ext cx="3370041" cy="3370041"/>
          </a:xfrm>
          <a:prstGeom prst="rect">
            <a:avLst/>
          </a:prstGeom>
          <a:noFill/>
        </p:spPr>
      </p:pic>
      <p:cxnSp>
        <p:nvCxnSpPr>
          <p:cNvPr id="10" name="Straight Arrow Connector 9">
            <a:extLst>
              <a:ext uri="{FF2B5EF4-FFF2-40B4-BE49-F238E27FC236}">
                <a16:creationId xmlns:a16="http://schemas.microsoft.com/office/drawing/2014/main" id="{6375FFD1-016F-4171-AD2D-9375F45A1F82}"/>
              </a:ext>
            </a:extLst>
          </p:cNvPr>
          <p:cNvCxnSpPr/>
          <p:nvPr/>
        </p:nvCxnSpPr>
        <p:spPr>
          <a:xfrm>
            <a:off x="5233421" y="4083485"/>
            <a:ext cx="2617940" cy="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Picture 11">
            <a:extLst>
              <a:ext uri="{FF2B5EF4-FFF2-40B4-BE49-F238E27FC236}">
                <a16:creationId xmlns:a16="http://schemas.microsoft.com/office/drawing/2014/main" id="{0B51FBF2-1AB0-4A98-B44F-DC75D049D60B}"/>
              </a:ext>
            </a:extLst>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136938" y="1991639"/>
            <a:ext cx="5055062" cy="3370041"/>
          </a:xfrm>
          <a:prstGeom prst="rect">
            <a:avLst/>
          </a:prstGeom>
        </p:spPr>
      </p:pic>
      <p:sp>
        <p:nvSpPr>
          <p:cNvPr id="13" name="Rectangle 12">
            <a:extLst>
              <a:ext uri="{FF2B5EF4-FFF2-40B4-BE49-F238E27FC236}">
                <a16:creationId xmlns:a16="http://schemas.microsoft.com/office/drawing/2014/main" id="{B515A02C-53A4-43D5-876E-95DE62689A81}"/>
              </a:ext>
            </a:extLst>
          </p:cNvPr>
          <p:cNvSpPr/>
          <p:nvPr/>
        </p:nvSpPr>
        <p:spPr>
          <a:xfrm>
            <a:off x="2331435" y="4958973"/>
            <a:ext cx="21178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accent4">
                    <a:lumMod val="50000"/>
                  </a:schemeClr>
                </a:solidFill>
                <a:effectLst>
                  <a:outerShdw dist="38100" dir="2700000" algn="bl" rotWithShape="0">
                    <a:schemeClr val="accent5"/>
                  </a:outerShdw>
                </a:effectLst>
              </a:rPr>
              <a:t>Crown</a:t>
            </a:r>
          </a:p>
        </p:txBody>
      </p:sp>
      <p:sp>
        <p:nvSpPr>
          <p:cNvPr id="14" name="Rectangle 13">
            <a:extLst>
              <a:ext uri="{FF2B5EF4-FFF2-40B4-BE49-F238E27FC236}">
                <a16:creationId xmlns:a16="http://schemas.microsoft.com/office/drawing/2014/main" id="{FA65CFB1-BA11-44D1-ADEF-CA79ACD0031B}"/>
              </a:ext>
            </a:extLst>
          </p:cNvPr>
          <p:cNvSpPr/>
          <p:nvPr/>
        </p:nvSpPr>
        <p:spPr>
          <a:xfrm>
            <a:off x="8691816" y="5078240"/>
            <a:ext cx="2337499"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chemeClr val="accent1">
                    <a:lumMod val="50000"/>
                  </a:schemeClr>
                </a:solidFill>
                <a:effectLst>
                  <a:outerShdw dist="38100" dir="2700000" algn="tl" rotWithShape="0">
                    <a:schemeClr val="accent2"/>
                  </a:outerShdw>
                </a:effectLst>
              </a:rPr>
              <a:t>Corona</a:t>
            </a:r>
          </a:p>
        </p:txBody>
      </p:sp>
      <p:pic>
        <p:nvPicPr>
          <p:cNvPr id="16" name="Picture 15">
            <a:extLst>
              <a:ext uri="{FF2B5EF4-FFF2-40B4-BE49-F238E27FC236}">
                <a16:creationId xmlns:a16="http://schemas.microsoft.com/office/drawing/2014/main" id="{902D772B-3E06-4549-B24A-3648DE6AD3C8}"/>
              </a:ext>
            </a:extLst>
          </p:cNvPr>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405592" y="2468543"/>
            <a:ext cx="3413760" cy="3413760"/>
          </a:xfrm>
          <a:prstGeom prst="rect">
            <a:avLst/>
          </a:prstGeom>
        </p:spPr>
      </p:pic>
      <p:sp>
        <p:nvSpPr>
          <p:cNvPr id="17" name="object 3">
            <a:extLst>
              <a:ext uri="{FF2B5EF4-FFF2-40B4-BE49-F238E27FC236}">
                <a16:creationId xmlns:a16="http://schemas.microsoft.com/office/drawing/2014/main" id="{7BFF6A0B-8D3D-405F-9939-99AA8E3D1988}"/>
              </a:ext>
            </a:extLst>
          </p:cNvPr>
          <p:cNvSpPr/>
          <p:nvPr/>
        </p:nvSpPr>
        <p:spPr>
          <a:xfrm>
            <a:off x="5330828" y="1991639"/>
            <a:ext cx="6112556" cy="4102543"/>
          </a:xfrm>
          <a:prstGeom prst="rect">
            <a:avLst/>
          </a:prstGeom>
          <a:blipFill>
            <a:blip r:embed="rId8" cstate="print">
              <a:duotone>
                <a:prstClr val="black"/>
                <a:srgbClr val="E9F3D4">
                  <a:tint val="45000"/>
                  <a:satMod val="400000"/>
                </a:srgbClr>
              </a:duotone>
              <a:extLst>
                <a:ext uri="{BEBA8EAE-BF5A-486C-A8C5-ECC9F3942E4B}">
                  <a14:imgProps xmlns:a14="http://schemas.microsoft.com/office/drawing/2010/main">
                    <a14:imgLayer r:embed="rId9">
                      <a14:imgEffect>
                        <a14:colorTemperature colorTemp="11500"/>
                      </a14:imgEffect>
                      <a14:imgEffect>
                        <a14:saturation sat="400000"/>
                      </a14:imgEffect>
                      <a14:imgEffect>
                        <a14:brightnessContrast contrast="-40000"/>
                      </a14:imgEffect>
                    </a14:imgLayer>
                  </a14:imgProps>
                </a:ext>
              </a:extLst>
            </a:blip>
            <a:stretch>
              <a:fillRect/>
            </a:stretch>
          </a:blipFill>
        </p:spPr>
        <p:txBody>
          <a:bodyPr wrap="square" lIns="0" tIns="0" rIns="0" bIns="0" rtlCol="0">
            <a:noAutofit/>
          </a:bodyPr>
          <a:lstStyle/>
          <a:p>
            <a:endParaRPr dirty="0"/>
          </a:p>
        </p:txBody>
      </p:sp>
    </p:spTree>
    <p:custDataLst>
      <p:tags r:id="rId1"/>
    </p:custDataLst>
    <p:extLst>
      <p:ext uri="{BB962C8B-B14F-4D97-AF65-F5344CB8AC3E}">
        <p14:creationId xmlns:p14="http://schemas.microsoft.com/office/powerpoint/2010/main" val="1411788324"/>
      </p:ext>
    </p:extLst>
  </p:cSld>
  <p:clrMapOvr>
    <a:masterClrMapping/>
  </p:clrMapOvr>
  <mc:AlternateContent xmlns:mc="http://schemas.openxmlformats.org/markup-compatibility/2006">
    <mc:Choice xmlns:p14="http://schemas.microsoft.com/office/powerpoint/2010/main" Requires="p14">
      <p:transition spd="slow" p14:dur="2000" advTm="23362"/>
    </mc:Choice>
    <mc:Fallback>
      <p:transition spd="slow" advTm="2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1" presetClass="entr" presetSubtype="0" fill="hold" grpId="1"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7" presetClass="exit" presetSubtype="0" fill="hold" nodeType="clickEffect">
                                  <p:stCondLst>
                                    <p:cond delay="0"/>
                                  </p:stCondLst>
                                  <p:childTnLst>
                                    <p:animEffect transition="out" filter="fade">
                                      <p:cBhvr>
                                        <p:cTn id="34" dur="1000"/>
                                        <p:tgtEl>
                                          <p:spTgt spid="8"/>
                                        </p:tgtEl>
                                      </p:cBhvr>
                                    </p:animEffect>
                                    <p:anim calcmode="lin" valueType="num">
                                      <p:cBhvr>
                                        <p:cTn id="35" dur="1000"/>
                                        <p:tgtEl>
                                          <p:spTgt spid="8"/>
                                        </p:tgtEl>
                                        <p:attrNameLst>
                                          <p:attrName>ppt_x</p:attrName>
                                        </p:attrNameLst>
                                      </p:cBhvr>
                                      <p:tavLst>
                                        <p:tav tm="0">
                                          <p:val>
                                            <p:strVal val="ppt_x"/>
                                          </p:val>
                                        </p:tav>
                                        <p:tav tm="100000">
                                          <p:val>
                                            <p:strVal val="ppt_x"/>
                                          </p:val>
                                        </p:tav>
                                      </p:tavLst>
                                    </p:anim>
                                    <p:anim calcmode="lin" valueType="num">
                                      <p:cBhvr>
                                        <p:cTn id="36" dur="100" decel="100000"/>
                                        <p:tgtEl>
                                          <p:spTgt spid="8"/>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childTnLst>
                          </p:cTn>
                        </p:par>
                        <p:par>
                          <p:cTn id="39" fill="hold">
                            <p:stCondLst>
                              <p:cond delay="1000"/>
                            </p:stCondLst>
                            <p:childTnLst>
                              <p:par>
                                <p:cTn id="40" presetID="37" presetClass="exit" presetSubtype="0" fill="hold" grpId="0" nodeType="after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 decel="100000"/>
                                        <p:tgtEl>
                                          <p:spTgt spid="1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13"/>
                                        </p:tgtEl>
                                        <p:attrNameLst>
                                          <p:attrName>ppt_y</p:attrName>
                                        </p:attrNameLst>
                                      </p:cBhvr>
                                      <p:tavLst>
                                        <p:tav tm="0">
                                          <p:val>
                                            <p:strVal val="ppt_y"/>
                                          </p:val>
                                        </p:tav>
                                        <p:tav tm="100000">
                                          <p:val>
                                            <p:strVal val="ppt_y+1"/>
                                          </p:val>
                                        </p:tav>
                                      </p:tavLst>
                                    </p:anim>
                                    <p:set>
                                      <p:cBhvr>
                                        <p:cTn id="45" dur="1" fill="hold">
                                          <p:stCondLst>
                                            <p:cond delay="999"/>
                                          </p:stCondLst>
                                        </p:cTn>
                                        <p:tgtEl>
                                          <p:spTgt spid="13"/>
                                        </p:tgtEl>
                                        <p:attrNameLst>
                                          <p:attrName>style.visibility</p:attrName>
                                        </p:attrNameLst>
                                      </p:cBhvr>
                                      <p:to>
                                        <p:strVal val="hidden"/>
                                      </p:to>
                                    </p:set>
                                  </p:childTnLst>
                                </p:cTn>
                              </p:par>
                            </p:childTnLst>
                          </p:cTn>
                        </p:par>
                        <p:par>
                          <p:cTn id="46" fill="hold">
                            <p:stCondLst>
                              <p:cond delay="2000"/>
                            </p:stCondLst>
                            <p:childTnLst>
                              <p:par>
                                <p:cTn id="47" presetID="37" presetClass="exit" presetSubtype="0" fill="hold" nodeType="afterEffect">
                                  <p:stCondLst>
                                    <p:cond delay="0"/>
                                  </p:stCondLst>
                                  <p:childTnLst>
                                    <p:animEffect transition="out" filter="fade">
                                      <p:cBhvr>
                                        <p:cTn id="48" dur="1000"/>
                                        <p:tgtEl>
                                          <p:spTgt spid="10"/>
                                        </p:tgtEl>
                                      </p:cBhvr>
                                    </p:animEffect>
                                    <p:anim calcmode="lin" valueType="num">
                                      <p:cBhvr>
                                        <p:cTn id="49" dur="1000"/>
                                        <p:tgtEl>
                                          <p:spTgt spid="10"/>
                                        </p:tgtEl>
                                        <p:attrNameLst>
                                          <p:attrName>ppt_x</p:attrName>
                                        </p:attrNameLst>
                                      </p:cBhvr>
                                      <p:tavLst>
                                        <p:tav tm="0">
                                          <p:val>
                                            <p:strVal val="ppt_x"/>
                                          </p:val>
                                        </p:tav>
                                        <p:tav tm="100000">
                                          <p:val>
                                            <p:strVal val="ppt_x"/>
                                          </p:val>
                                        </p:tav>
                                      </p:tavLst>
                                    </p:anim>
                                    <p:anim calcmode="lin" valueType="num">
                                      <p:cBhvr>
                                        <p:cTn id="50" dur="100" decel="100000"/>
                                        <p:tgtEl>
                                          <p:spTgt spid="10"/>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childTnLst>
                          </p:cTn>
                        </p:par>
                        <p:par>
                          <p:cTn id="53" fill="hold">
                            <p:stCondLst>
                              <p:cond delay="3000"/>
                            </p:stCondLst>
                            <p:childTnLst>
                              <p:par>
                                <p:cTn id="54" presetID="37" presetClass="exit" presetSubtype="0" fill="hold" grpId="0" nodeType="afterEffect">
                                  <p:stCondLst>
                                    <p:cond delay="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 decel="100000"/>
                                        <p:tgtEl>
                                          <p:spTgt spid="14"/>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14"/>
                                        </p:tgtEl>
                                        <p:attrNameLst>
                                          <p:attrName>ppt_y</p:attrName>
                                        </p:attrNameLst>
                                      </p:cBhvr>
                                      <p:tavLst>
                                        <p:tav tm="0">
                                          <p:val>
                                            <p:strVal val="ppt_y"/>
                                          </p:val>
                                        </p:tav>
                                        <p:tav tm="100000">
                                          <p:val>
                                            <p:strVal val="ppt_y+1"/>
                                          </p:val>
                                        </p:tav>
                                      </p:tavLst>
                                    </p:anim>
                                    <p:set>
                                      <p:cBhvr>
                                        <p:cTn id="59" dur="1" fill="hold">
                                          <p:stCondLst>
                                            <p:cond delay="999"/>
                                          </p:stCondLst>
                                        </p:cTn>
                                        <p:tgtEl>
                                          <p:spTgt spid="14"/>
                                        </p:tgtEl>
                                        <p:attrNameLst>
                                          <p:attrName>style.visibility</p:attrName>
                                        </p:attrNameLst>
                                      </p:cBhvr>
                                      <p:to>
                                        <p:strVal val="hidden"/>
                                      </p:to>
                                    </p:set>
                                  </p:childTnLst>
                                </p:cTn>
                              </p:par>
                            </p:childTnLst>
                          </p:cTn>
                        </p:par>
                        <p:par>
                          <p:cTn id="60" fill="hold">
                            <p:stCondLst>
                              <p:cond delay="4000"/>
                            </p:stCondLst>
                            <p:childTnLst>
                              <p:par>
                                <p:cTn id="61" presetID="47" presetClass="path" presetSubtype="0" accel="50000" decel="50000" fill="hold" nodeType="afterEffect">
                                  <p:stCondLst>
                                    <p:cond delay="0"/>
                                  </p:stCondLst>
                                  <p:childTnLst>
                                    <p:animMotion origin="layout" path="M -0.49375 -3.7037E-7 C -0.48998 0.0537 -0.47604 0.09259 -0.46237 0.09259 C -0.44844 0.09259 -0.43659 0.0537 -0.43255 -3.7037E-7 C -0.42669 0.0537 -0.41485 0.09259 -0.40117 0.09259 C -0.38724 0.09259 -0.37539 0.0537 -0.37136 -3.7037E-7 C -0.3655 0.0537 -0.35365 0.09259 -0.33972 0.09259 C -0.32604 0.09259 -0.31211 0.0537 -0.30833 -3.7037E-7 C -0.3043 0.0537 -0.29245 0.09259 -0.27669 0.09259 C -0.26485 0.09259 -0.25091 0.0537 -0.24688 -3.7037E-7 C -0.2431 0.0537 -0.22917 0.09259 -0.2155 0.09259 C -0.20156 0.09259 -0.18972 0.0537 -0.18568 -3.7037E-7 C -0.17982 0.0537 -0.16797 0.09259 -0.1543 0.09259 C -0.14037 0.09259 -0.12852 0.0537 -0.12266 -3.7037E-7 C -0.11862 0.0537 -0.10677 0.09259 -0.09284 0.09259 C -0.07917 0.09259 -0.06524 0.0537 -0.06146 -3.7037E-7 C -0.05742 0.0537 -0.04557 0.09259 -0.02982 0.09259 C -0.01589 0.09259 -0.00404 0.0537 1.66667E-6 -3.7037E-7 " pathEditMode="relative" rAng="0" ptsTypes="AAAAAAAAAAAAAAAAA">
                                      <p:cBhvr>
                                        <p:cTn id="62" dur="2000" spd="-100000" fill="hold"/>
                                        <p:tgtEl>
                                          <p:spTgt spid="12"/>
                                        </p:tgtEl>
                                        <p:attrNameLst>
                                          <p:attrName>ppt_x</p:attrName>
                                          <p:attrName>ppt_y</p:attrName>
                                        </p:attrNameLst>
                                      </p:cBhvr>
                                      <p:rCtr x="24688" y="4630"/>
                                    </p:animMotion>
                                  </p:childTnLst>
                                </p:cTn>
                              </p:par>
                            </p:childTnLst>
                          </p:cTn>
                        </p:par>
                        <p:par>
                          <p:cTn id="63" fill="hold">
                            <p:stCondLst>
                              <p:cond delay="6000"/>
                            </p:stCondLst>
                            <p:childTnLst>
                              <p:par>
                                <p:cTn id="64" presetID="53" presetClass="exit" presetSubtype="32" fill="hold" nodeType="afterEffect">
                                  <p:stCondLst>
                                    <p:cond delay="0"/>
                                  </p:stCondLst>
                                  <p:childTnLst>
                                    <p:anim calcmode="lin" valueType="num">
                                      <p:cBhvr>
                                        <p:cTn id="65" dur="500"/>
                                        <p:tgtEl>
                                          <p:spTgt spid="12"/>
                                        </p:tgtEl>
                                        <p:attrNameLst>
                                          <p:attrName>ppt_w</p:attrName>
                                        </p:attrNameLst>
                                      </p:cBhvr>
                                      <p:tavLst>
                                        <p:tav tm="0">
                                          <p:val>
                                            <p:strVal val="ppt_w"/>
                                          </p:val>
                                        </p:tav>
                                        <p:tav tm="100000">
                                          <p:val>
                                            <p:fltVal val="0"/>
                                          </p:val>
                                        </p:tav>
                                      </p:tavLst>
                                    </p:anim>
                                    <p:anim calcmode="lin" valueType="num">
                                      <p:cBhvr>
                                        <p:cTn id="66" dur="500"/>
                                        <p:tgtEl>
                                          <p:spTgt spid="12"/>
                                        </p:tgtEl>
                                        <p:attrNameLst>
                                          <p:attrName>ppt_h</p:attrName>
                                        </p:attrNameLst>
                                      </p:cBhvr>
                                      <p:tavLst>
                                        <p:tav tm="0">
                                          <p:val>
                                            <p:strVal val="ppt_h"/>
                                          </p:val>
                                        </p:tav>
                                        <p:tav tm="100000">
                                          <p:val>
                                            <p:fltVal val="0"/>
                                          </p:val>
                                        </p:tav>
                                      </p:tavLst>
                                    </p:anim>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53" presetClass="entr" presetSubtype="16"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3100" fill="hold"/>
                                        <p:tgtEl>
                                          <p:spTgt spid="16"/>
                                        </p:tgtEl>
                                        <p:attrNameLst>
                                          <p:attrName>ppt_w</p:attrName>
                                        </p:attrNameLst>
                                      </p:cBhvr>
                                      <p:tavLst>
                                        <p:tav tm="0">
                                          <p:val>
                                            <p:fltVal val="0"/>
                                          </p:val>
                                        </p:tav>
                                        <p:tav tm="100000">
                                          <p:val>
                                            <p:strVal val="#ppt_w"/>
                                          </p:val>
                                        </p:tav>
                                      </p:tavLst>
                                    </p:anim>
                                    <p:anim calcmode="lin" valueType="num">
                                      <p:cBhvr>
                                        <p:cTn id="72" dur="3100" fill="hold"/>
                                        <p:tgtEl>
                                          <p:spTgt spid="16"/>
                                        </p:tgtEl>
                                        <p:attrNameLst>
                                          <p:attrName>ppt_h</p:attrName>
                                        </p:attrNameLst>
                                      </p:cBhvr>
                                      <p:tavLst>
                                        <p:tav tm="0">
                                          <p:val>
                                            <p:fltVal val="0"/>
                                          </p:val>
                                        </p:tav>
                                        <p:tav tm="100000">
                                          <p:val>
                                            <p:strVal val="#ppt_h"/>
                                          </p:val>
                                        </p:tav>
                                      </p:tavLst>
                                    </p:anim>
                                    <p:animEffect transition="in" filter="fade">
                                      <p:cBhvr>
                                        <p:cTn id="73" dur="3100"/>
                                        <p:tgtEl>
                                          <p:spTgt spid="16"/>
                                        </p:tgtEl>
                                      </p:cBhvr>
                                    </p:animEffect>
                                  </p:childTnLst>
                                </p:cTn>
                              </p:par>
                            </p:childTnLst>
                          </p:cTn>
                        </p:par>
                        <p:par>
                          <p:cTn id="74" fill="hold">
                            <p:stCondLst>
                              <p:cond delay="9100"/>
                            </p:stCondLst>
                            <p:childTnLst>
                              <p:par>
                                <p:cTn id="75" presetID="1"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197000" y="1263421"/>
            <a:ext cx="3625488" cy="728218"/>
          </a:xfrm>
          <a:prstGeom prst="rect">
            <a:avLst/>
          </a:prstGeom>
          <a:solidFill>
            <a:srgbClr val="3C3833"/>
          </a:solidFill>
          <a:effectLst/>
        </p:spPr>
        <p:txBody>
          <a:bodyPr vert="horz" lIns="91440" tIns="45720" rIns="91440" bIns="45720" rtlCol="0" anchor="ctr">
            <a:normAutofit fontScale="750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3175" cmpd="sng">
                  <a:noFill/>
                </a:ln>
                <a:solidFill>
                  <a:srgbClr val="BCAF9F"/>
                </a:solidFill>
                <a:effectLst/>
                <a:uLnTx/>
                <a:uFillTx/>
                <a:latin typeface="Corbel" panose="020B0503020204020204"/>
                <a:ea typeface="+mj-ea"/>
                <a:cs typeface="+mj-cs"/>
              </a:rPr>
              <a:t>Coronavirus Attack </a:t>
            </a:r>
          </a:p>
        </p:txBody>
      </p:sp>
      <p:pic>
        <p:nvPicPr>
          <p:cNvPr id="3" name="Picture 2">
            <a:extLst>
              <a:ext uri="{FF2B5EF4-FFF2-40B4-BE49-F238E27FC236}">
                <a16:creationId xmlns:a16="http://schemas.microsoft.com/office/drawing/2014/main" id="{DE800124-62A6-45D3-B347-AA955581979E}"/>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0800000">
            <a:off x="1552184" y="2760946"/>
            <a:ext cx="3207706" cy="3207706"/>
          </a:xfrm>
          <a:prstGeom prst="rect">
            <a:avLst/>
          </a:prstGeom>
        </p:spPr>
      </p:pic>
      <p:pic>
        <p:nvPicPr>
          <p:cNvPr id="7" name="Picture 6">
            <a:extLst>
              <a:ext uri="{FF2B5EF4-FFF2-40B4-BE49-F238E27FC236}">
                <a16:creationId xmlns:a16="http://schemas.microsoft.com/office/drawing/2014/main" id="{8146C182-0F5C-4DE3-8734-0E041FDC4B39}"/>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998956" y="2760946"/>
            <a:ext cx="3086869" cy="3207706"/>
          </a:xfrm>
          <a:prstGeom prst="rect">
            <a:avLst/>
          </a:prstGeom>
        </p:spPr>
      </p:pic>
      <p:pic>
        <p:nvPicPr>
          <p:cNvPr id="11" name="Picture 10">
            <a:extLst>
              <a:ext uri="{FF2B5EF4-FFF2-40B4-BE49-F238E27FC236}">
                <a16:creationId xmlns:a16="http://schemas.microsoft.com/office/drawing/2014/main" id="{24B08551-0EBF-4490-ABF8-37CA3A9B1C8A}"/>
              </a:ext>
            </a:extLst>
          </p:cNvPr>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24891" y="2760946"/>
            <a:ext cx="3279383" cy="3279383"/>
          </a:xfrm>
          <a:prstGeom prst="rect">
            <a:avLst/>
          </a:prstGeom>
        </p:spPr>
      </p:pic>
      <p:sp>
        <p:nvSpPr>
          <p:cNvPr id="2" name="Rectangle 1">
            <a:extLst>
              <a:ext uri="{FF2B5EF4-FFF2-40B4-BE49-F238E27FC236}">
                <a16:creationId xmlns:a16="http://schemas.microsoft.com/office/drawing/2014/main" id="{412C4BC8-A42A-42B5-942E-2986EF89F083}"/>
              </a:ext>
            </a:extLst>
          </p:cNvPr>
          <p:cNvSpPr/>
          <p:nvPr/>
        </p:nvSpPr>
        <p:spPr>
          <a:xfrm>
            <a:off x="1672092" y="1852998"/>
            <a:ext cx="3948517"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عملية اقتحام الخلايا</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02016416"/>
      </p:ext>
    </p:extLst>
  </p:cSld>
  <p:clrMapOvr>
    <a:masterClrMapping/>
  </p:clrMapOvr>
  <mc:AlternateContent xmlns:mc="http://schemas.openxmlformats.org/markup-compatibility/2006">
    <mc:Choice xmlns:p14="http://schemas.microsoft.com/office/powerpoint/2010/main" Requires="p14">
      <p:transition spd="slow" p14:dur="2000" advTm="11872"/>
    </mc:Choice>
    <mc:Fallback>
      <p:transition spd="slow" advTm="118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cared man  runninganimated gif">
            <a:extLst>
              <a:ext uri="{FF2B5EF4-FFF2-40B4-BE49-F238E27FC236}">
                <a16:creationId xmlns:a16="http://schemas.microsoft.com/office/drawing/2014/main" id="{87E11B7A-D7A9-42EC-B483-7DF827B81D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5330" y="2149628"/>
            <a:ext cx="3988743" cy="39887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9417BB7-2812-4FFC-A499-68603F10F74B}"/>
              </a:ext>
            </a:extLst>
          </p:cNvPr>
          <p:cNvSpPr txBox="1">
            <a:spLocks/>
          </p:cNvSpPr>
          <p:nvPr/>
        </p:nvSpPr>
        <p:spPr>
          <a:xfrm>
            <a:off x="2029768" y="66620"/>
            <a:ext cx="9025247" cy="1196800"/>
          </a:xfrm>
          <a:prstGeom prst="rect">
            <a:avLst/>
          </a:prstGeom>
          <a:ln>
            <a:solidFill>
              <a:schemeClr val="bg2">
                <a:lumMod val="50000"/>
              </a:schemeClr>
            </a:solidFill>
          </a:ln>
          <a:effectLst/>
        </p:spPr>
        <p:txBody>
          <a:bodyPr vert="horz" lIns="91440" tIns="45720" rIns="91440" bIns="45720" rtlCol="0" anchor="b">
            <a:normAutofit fontScale="9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w="28575">
                  <a:solidFill>
                    <a:prstClr val="black">
                      <a:lumMod val="95000"/>
                      <a:lumOff val="5000"/>
                    </a:prstClr>
                  </a:solidFill>
                </a:ln>
                <a:solidFill>
                  <a:srgbClr val="33A583">
                    <a:lumMod val="75000"/>
                  </a:srgbClr>
                </a:solidFill>
                <a:effectLst/>
                <a:uLnTx/>
                <a:uFillTx/>
                <a:latin typeface="Corbel" panose="020B0503020204020204"/>
                <a:ea typeface="+mj-ea"/>
                <a:cs typeface="+mj-cs"/>
              </a:rPr>
              <a:t>Biogen Laboratory Educational Series</a:t>
            </a:r>
            <a:endParaRPr kumimoji="0" lang="en-US" sz="4400" b="1" i="0" u="none" strike="noStrike" kern="1200" cap="none" spc="0" normalizeH="0" baseline="0" noProof="0" dirty="0">
              <a:ln w="28575">
                <a:solidFill>
                  <a:prstClr val="black">
                    <a:lumMod val="95000"/>
                    <a:lumOff val="5000"/>
                  </a:prstClr>
                </a:solidFill>
              </a:ln>
              <a:solidFill>
                <a:srgbClr val="33A583">
                  <a:lumMod val="75000"/>
                </a:srgbClr>
              </a:solidFill>
              <a:effectLst/>
              <a:uLnTx/>
              <a:uFillTx/>
              <a:latin typeface="Corbel" panose="020B0503020204020204"/>
              <a:ea typeface="+mj-ea"/>
              <a:cs typeface="+mj-cs"/>
            </a:endParaRPr>
          </a:p>
        </p:txBody>
      </p:sp>
      <p:sp>
        <p:nvSpPr>
          <p:cNvPr id="6" name="Title 1">
            <a:extLst>
              <a:ext uri="{FF2B5EF4-FFF2-40B4-BE49-F238E27FC236}">
                <a16:creationId xmlns:a16="http://schemas.microsoft.com/office/drawing/2014/main" id="{6D940702-08B4-4485-9704-43FDAC6F9596}"/>
              </a:ext>
            </a:extLst>
          </p:cNvPr>
          <p:cNvSpPr txBox="1">
            <a:spLocks/>
          </p:cNvSpPr>
          <p:nvPr/>
        </p:nvSpPr>
        <p:spPr>
          <a:xfrm>
            <a:off x="7209526" y="1263420"/>
            <a:ext cx="3625488" cy="728218"/>
          </a:xfrm>
          <a:prstGeom prst="rect">
            <a:avLst/>
          </a:prstGeom>
          <a:solidFill>
            <a:srgbClr val="52A5FF"/>
          </a:solidFill>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3175" cmpd="sng">
                  <a:noFill/>
                </a:ln>
                <a:solidFill>
                  <a:schemeClr val="accent2">
                    <a:lumMod val="40000"/>
                    <a:lumOff val="60000"/>
                  </a:schemeClr>
                </a:solidFill>
                <a:effectLst/>
                <a:uLnTx/>
                <a:uFillTx/>
                <a:latin typeface="Corbel" panose="020B0503020204020204"/>
                <a:ea typeface="+mj-ea"/>
                <a:cs typeface="+mj-cs"/>
              </a:rPr>
              <a:t>Transmission</a:t>
            </a:r>
          </a:p>
        </p:txBody>
      </p:sp>
      <p:pic>
        <p:nvPicPr>
          <p:cNvPr id="9" name="Picture 8">
            <a:extLst>
              <a:ext uri="{FF2B5EF4-FFF2-40B4-BE49-F238E27FC236}">
                <a16:creationId xmlns:a16="http://schemas.microsoft.com/office/drawing/2014/main" id="{15D3181B-E7A1-49C0-85E2-4A743263F8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4550" y="2460220"/>
            <a:ext cx="3129848" cy="2347386"/>
          </a:xfrm>
          <a:prstGeom prst="rect">
            <a:avLst/>
          </a:prstGeom>
        </p:spPr>
      </p:pic>
      <p:pic>
        <p:nvPicPr>
          <p:cNvPr id="14" name="Picture 13">
            <a:extLst>
              <a:ext uri="{FF2B5EF4-FFF2-40B4-BE49-F238E27FC236}">
                <a16:creationId xmlns:a16="http://schemas.microsoft.com/office/drawing/2014/main" id="{383BF1C9-FA48-45CD-80E6-412B93B1D67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62589" y="2594525"/>
            <a:ext cx="1021904" cy="1111413"/>
          </a:xfrm>
          <a:prstGeom prst="rect">
            <a:avLst/>
          </a:prstGeom>
        </p:spPr>
      </p:pic>
      <p:pic>
        <p:nvPicPr>
          <p:cNvPr id="2054" name="Picture 6" descr="Image result for scared man  runninganimated gif">
            <a:extLst>
              <a:ext uri="{FF2B5EF4-FFF2-40B4-BE49-F238E27FC236}">
                <a16:creationId xmlns:a16="http://schemas.microsoft.com/office/drawing/2014/main" id="{71396936-05CE-4B1F-95DB-1F21239A396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37640" y="1991638"/>
            <a:ext cx="4232652" cy="464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44717"/>
      </p:ext>
    </p:extLst>
  </p:cSld>
  <p:clrMapOvr>
    <a:masterClrMapping/>
  </p:clrMapOvr>
  <mc:AlternateContent xmlns:mc="http://schemas.openxmlformats.org/markup-compatibility/2006">
    <mc:Choice xmlns:p14="http://schemas.microsoft.com/office/powerpoint/2010/main" Requires="p14">
      <p:transition spd="slow" p14:dur="2000" advTm="13479"/>
    </mc:Choice>
    <mc:Fallback>
      <p:transition spd="slow" advTm="1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4600"/>
                                        <p:tgtEl>
                                          <p:spTgt spid="9"/>
                                        </p:tgtEl>
                                      </p:cBhvr>
                                    </p:animEffect>
                                  </p:childTnLst>
                                </p:cTn>
                              </p:par>
                              <p:par>
                                <p:cTn id="8" presetID="31" presetClass="entr" presetSubtype="0" fill="hold" nodeType="withEffect">
                                  <p:stCondLst>
                                    <p:cond delay="450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 calcmode="lin" valueType="num">
                                      <p:cBhvr>
                                        <p:cTn id="12" dur="1000" fill="hold"/>
                                        <p:tgtEl>
                                          <p:spTgt spid="14"/>
                                        </p:tgtEl>
                                        <p:attrNameLst>
                                          <p:attrName>style.rotation</p:attrName>
                                        </p:attrNameLst>
                                      </p:cBhvr>
                                      <p:tavLst>
                                        <p:tav tm="0">
                                          <p:val>
                                            <p:fltVal val="90"/>
                                          </p:val>
                                        </p:tav>
                                        <p:tav tm="100000">
                                          <p:val>
                                            <p:fltVal val="0"/>
                                          </p:val>
                                        </p:tav>
                                      </p:tavLst>
                                    </p:anim>
                                    <p:animEffect transition="in" filter="fade">
                                      <p:cBhvr>
                                        <p:cTn id="13" dur="1000"/>
                                        <p:tgtEl>
                                          <p:spTgt spid="14"/>
                                        </p:tgtEl>
                                      </p:cBhvr>
                                    </p:animEffect>
                                  </p:childTnLst>
                                </p:cTn>
                              </p:par>
                              <p:par>
                                <p:cTn id="14" presetID="0" presetClass="path" presetSubtype="0" accel="50000" decel="50000" fill="hold" nodeType="withEffect">
                                  <p:stCondLst>
                                    <p:cond delay="5200"/>
                                  </p:stCondLst>
                                  <p:childTnLst>
                                    <p:animMotion origin="layout" path="M 0.00209 -0.00926 L 0.00209 -0.00903 C 0.00078 -0.01875 -0.00013 -0.02917 -0.00208 -0.03843 C -0.00273 -0.04167 -0.00325 -0.04468 -0.00416 -0.04769 C -0.00495 -0.05023 -0.00625 -0.05255 -0.00729 -0.05486 C -0.00755 -0.05671 -0.00729 -0.05972 -0.0082 -0.06042 C -0.01081 -0.06227 -0.0151 -0.05463 -0.01653 -0.05301 C -0.01979 -0.04931 -0.02396 -0.04722 -0.02669 -0.04213 C -0.04153 -0.01597 -0.02031 -0.05463 -0.03398 -0.0257 C -0.03607 -0.02107 -0.03906 -0.01782 -0.04114 -0.01296 L -0.04427 -0.00556 C -0.04453 -0.0037 -0.04466 -0.00185 -0.04518 -0.00023 C -0.04596 0.00208 -0.04922 0.00625 -0.05039 0.00718 C -0.05169 0.0081 -0.05312 0.00833 -0.05443 0.00903 C -0.05586 0.00787 -0.05716 0.00625 -0.05859 0.00532 C -0.06263 0.00301 -0.06445 0.00486 -0.06784 -0.00023 C -0.07122 -0.00509 -0.07708 -0.01667 -0.07708 -0.01644 C -0.07969 -0.03565 -0.07864 -0.025 -0.07708 -0.06227 C -0.07669 -0.07107 -0.07643 -0.07037 -0.07396 -0.07685 C -0.07435 -0.08102 -0.07304 -0.08704 -0.075 -0.08958 C -0.07877 -0.09468 -0.08255 -0.08657 -0.08528 -0.08403 C -0.09166 -0.07847 -0.0914 -0.08079 -0.09974 -0.0787 C -0.10403 -0.07755 -0.10429 -0.07708 -0.10794 -0.075 C -0.10859 -0.07315 -0.10989 -0.07176 -0.10989 -0.06945 C -0.10989 -0.06157 -0.10937 -0.05324 -0.10794 -0.04583 C -0.10729 -0.04259 -0.10508 -0.04097 -0.10377 -0.03843 C -0.1026 -0.03611 -0.10195 -0.03333 -0.10065 -0.03125 C -0.09948 -0.02894 -0.09778 -0.02778 -0.09661 -0.0257 C -0.0957 -0.02407 -0.09531 -0.02199 -0.09453 -0.02014 C -0.09362 -0.01829 -0.09245 -0.01667 -0.0914 -0.01482 C -0.09114 -0.01296 -0.09049 -0.01111 -0.09049 -0.00926 C -0.09049 -0.00741 -0.09101 -0.00556 -0.0914 -0.0037 C -0.09245 -0.00046 -0.09492 0.00509 -0.09661 0.00718 C -0.09752 0.00833 -0.0987 0.00833 -0.09974 0.00903 C -0.10247 0.01227 -0.10364 0.01389 -0.1069 0.0162 C -0.10885 0.01782 -0.11094 0.01875 -0.11302 0.01991 L -0.11614 0.02176 C -0.11914 0.0213 -0.12239 0.0213 -0.12539 0.01991 C -0.13164 0.01736 -0.13242 0.01574 -0.13672 0.01088 C -0.13737 0.00903 -0.13789 0.00694 -0.13867 0.00532 C -0.15078 -0.0206 -0.14114 0.04097 -0.14284 -0.06759 C -0.14492 -0.06713 -0.14726 -0.06782 -0.14896 -0.06597 C -0.15182 -0.06273 -0.15612 -0.05301 -0.15612 -0.05278 C -0.15586 -0.05116 -0.15586 -0.04907 -0.15521 -0.04769 C -0.14987 -0.03588 -0.15364 -0.05232 -0.15104 -0.03843 C -0.15143 -0.03542 -0.15143 -0.03218 -0.15208 -0.0294 C -0.15247 -0.02732 -0.15351 -0.0257 -0.15416 -0.02384 C -0.15495 -0.02153 -0.15547 -0.01898 -0.15612 -0.01667 C -0.15794 -0.01111 -0.15807 -0.01134 -0.16028 -0.00741 C -0.16068 -0.00556 -0.16133 -0.00394 -0.16133 -0.00185 C -0.16133 0.00486 -0.16041 0.00509 -0.1582 0.00903 C -0.15807 0.00972 -0.15508 0.01968 -0.15521 0.02176 C -0.15534 0.02569 -0.15716 0.03264 -0.15716 0.03287 C -0.1569 0.03518 -0.15677 0.03773 -0.15612 0.04005 C -0.15508 0.04444 -0.15286 0.04768 -0.15104 0.05093 C -0.15299 0.06111 -0.15052 0.05255 -0.15612 0.06018 C -0.15768 0.06227 -0.15885 0.06505 -0.16028 0.06736 C -0.16068 0.06921 -0.16068 0.07153 -0.16133 0.07292 C -0.16211 0.07454 -0.16341 0.07523 -0.16445 0.07662 C -0.16575 0.07824 -0.16719 0.08032 -0.16849 0.08218 L -0.17161 0.06551 C -0.17187 0.06389 -0.17239 0.06204 -0.17265 0.06018 C -0.17291 0.05764 -0.17304 0.05509 -0.1737 0.05278 C -0.17409 0.05093 -0.17513 0.0493 -0.17565 0.04745 C -0.17617 0.0456 -0.17591 0.04329 -0.17669 0.0419 C -0.17851 0.03889 -0.18294 0.03449 -0.18294 0.03472 C -0.18255 0.03264 -0.18125 0.03055 -0.1819 0.02917 C -0.18333 0.02546 -0.18594 0.0243 -0.18802 0.02176 L -0.19114 0.01805 L -0.19414 0.01458 C -0.19388 0.01204 -0.19375 0.00949 -0.1931 0.00718 C -0.19206 0.00324 -0.18906 -0.0037 -0.18906 -0.00347 C -0.19635 -0.0125 -0.18737 -0.00162 -0.19622 -0.01296 C -0.19726 -0.01412 -0.19831 -0.01528 -0.19935 -0.01667 C -0.20078 -0.01829 -0.20195 -0.02037 -0.20338 -0.02199 C -0.21627 -0.03565 -0.2039 -0.01991 -0.21367 -0.0331 C -0.21406 -0.03472 -0.2151 -0.03657 -0.21471 -0.03843 C -0.21393 -0.04259 -0.21068 -0.04954 -0.21068 -0.04931 C -0.21094 -0.05116 -0.21094 -0.05347 -0.21159 -0.05486 C -0.21211 -0.05579 -0.21875 -0.05857 -0.21888 -0.05857 C -0.22903 -0.06458 -0.21901 -0.06042 -0.22916 -0.06412 C -0.23008 -0.06528 -0.23112 -0.0669 -0.23216 -0.06759 C -0.23346 -0.06875 -0.23502 -0.06829 -0.23633 -0.06945 C -0.23828 -0.07153 -0.23945 -0.075 -0.2414 -0.07685 C -0.24362 -0.0787 -0.24622 -0.07917 -0.24857 -0.08056 C -0.25143 -0.08218 -0.25403 -0.08449 -0.2569 -0.08588 C -0.25989 -0.0875 -0.26302 -0.0882 -0.26614 -0.08958 C -0.27083 -0.09167 -0.27239 -0.09282 -0.2763 -0.09514 L -0.27018 -0.09884 L -0.26706 -0.10046 C -0.25638 -0.09745 -0.2612 -0.10139 -0.26406 -0.09514 C -0.26471 -0.09352 -0.26471 -0.09144 -0.2651 -0.08958 C -0.26471 -0.08773 -0.26419 -0.08611 -0.26406 -0.08403 C -0.26354 -0.07801 -0.26471 -0.07107 -0.26302 -0.06597 C -0.26198 -0.0625 -0.2569 -0.06227 -0.2569 -0.06204 L -0.25065 -0.04583 C -0.25 -0.04398 -0.24896 -0.04236 -0.24857 -0.04028 C -0.24336 -0.01204 -0.24935 -0.0412 -0.24453 -0.02384 C -0.24258 -0.01713 -0.24427 -0.01759 -0.24245 -0.00926 C -0.24206 -0.00718 -0.24114 -0.00556 -0.24036 -0.0037 C -0.2414 -0.00185 -0.24258 -0.00023 -0.24349 0.00162 C -0.24427 0.00347 -0.24453 0.00579 -0.24557 0.00718 C -0.24635 0.00833 -0.24765 0.00833 -0.24857 0.00903 C -0.24961 0.01018 -0.25169 0.01042 -0.25169 0.01273 C -0.25169 0.01458 -0.24909 0.0162 -0.24857 0.01458 C -0.24791 0.01157 -0.25 0.00185 -0.25065 -0.00185 C -0.25104 -0.00741 -0.25104 -0.01296 -0.25169 -0.01829 C -0.25234 -0.02407 -0.25456 -0.02963 -0.25586 -0.03472 C -0.25625 -0.03657 -0.25612 -0.03889 -0.2569 -0.04028 C -0.25794 -0.04213 -0.25963 -0.04282 -0.26094 -0.04398 C -0.26562 -0.05625 -0.26328 -0.05185 -0.26706 -0.05857 C -0.26745 -0.06042 -0.26745 -0.0625 -0.2681 -0.06412 C -0.26901 -0.06597 -0.27187 -0.06829 -0.27331 -0.06945 L -0.27226 -0.06945 " pathEditMode="relative" rAng="0" ptsTypes="AAAAAAAAAAAAAAAAAAAAAAAAAAAAAAAAAAAAAAAAAAAAAAAAAAAAAAAAAAAAAAAAAAAAAAAAAAAAAAAAAAAAAAAAAAAAAAAAAAAAAAAAAAAAAAAAAA">
                                      <p:cBhvr>
                                        <p:cTn id="15" dur="4000" fill="hold"/>
                                        <p:tgtEl>
                                          <p:spTgt spid="14"/>
                                        </p:tgtEl>
                                        <p:attrNameLst>
                                          <p:attrName>ppt_x</p:attrName>
                                          <p:attrName>ppt_y</p:attrName>
                                        </p:attrNameLst>
                                      </p:cBhvr>
                                      <p:rCtr x="-13919" y="0"/>
                                    </p:animMotion>
                                  </p:childTnLst>
                                </p:cTn>
                              </p:par>
                              <p:par>
                                <p:cTn id="16" presetID="6" presetClass="emph" presetSubtype="0" fill="hold" nodeType="withEffect">
                                  <p:stCondLst>
                                    <p:cond delay="5200"/>
                                  </p:stCondLst>
                                  <p:childTnLst>
                                    <p:animScale>
                                      <p:cBhvr>
                                        <p:cTn id="17" dur="4100" fill="hold"/>
                                        <p:tgtEl>
                                          <p:spTgt spid="14"/>
                                        </p:tgtEl>
                                      </p:cBhvr>
                                      <p:by x="400000" y="400000"/>
                                    </p:animScale>
                                  </p:childTnLst>
                                  <p:subTnLst>
                                    <p:set>
                                      <p:cBhvr override="childStyle">
                                        <p:cTn dur="1" fill="hold" display="0" masterRel="sameClick" afterEffect="1">
                                          <p:stCondLst>
                                            <p:cond evt="end" delay="0">
                                              <p:tn val="16"/>
                                            </p:cond>
                                          </p:stCondLst>
                                        </p:cTn>
                                        <p:tgtEl>
                                          <p:spTgt spid="14"/>
                                        </p:tgtEl>
                                        <p:attrNameLst>
                                          <p:attrName>style.visibility</p:attrName>
                                        </p:attrNameLst>
                                      </p:cBhvr>
                                      <p:to>
                                        <p:strVal val="hidden"/>
                                      </p:to>
                                    </p:set>
                                  </p:subTnLst>
                                </p:cTn>
                              </p:par>
                              <p:par>
                                <p:cTn id="18" presetID="35" presetClass="exit" presetSubtype="0" fill="hold" nodeType="withEffect">
                                  <p:stCondLst>
                                    <p:cond delay="5200"/>
                                  </p:stCondLst>
                                  <p:childTnLst>
                                    <p:animEffect transition="out" filter="fade">
                                      <p:cBhvr>
                                        <p:cTn id="19" dur="4500"/>
                                        <p:tgtEl>
                                          <p:spTgt spid="14"/>
                                        </p:tgtEl>
                                      </p:cBhvr>
                                    </p:animEffect>
                                    <p:anim calcmode="lin" valueType="num">
                                      <p:cBhvr>
                                        <p:cTn id="20" dur="4500"/>
                                        <p:tgtEl>
                                          <p:spTgt spid="14"/>
                                        </p:tgtEl>
                                        <p:attrNameLst>
                                          <p:attrName>style.rotation</p:attrName>
                                        </p:attrNameLst>
                                      </p:cBhvr>
                                      <p:tavLst>
                                        <p:tav tm="0">
                                          <p:val>
                                            <p:fltVal val="0"/>
                                          </p:val>
                                        </p:tav>
                                        <p:tav tm="100000">
                                          <p:val>
                                            <p:fltVal val="720"/>
                                          </p:val>
                                        </p:tav>
                                      </p:tavLst>
                                    </p:anim>
                                    <p:anim calcmode="lin" valueType="num">
                                      <p:cBhvr>
                                        <p:cTn id="21" dur="4500"/>
                                        <p:tgtEl>
                                          <p:spTgt spid="14"/>
                                        </p:tgtEl>
                                        <p:attrNameLst>
                                          <p:attrName>ppt_h</p:attrName>
                                        </p:attrNameLst>
                                      </p:cBhvr>
                                      <p:tavLst>
                                        <p:tav tm="0">
                                          <p:val>
                                            <p:strVal val="ppt_h"/>
                                          </p:val>
                                        </p:tav>
                                        <p:tav tm="100000">
                                          <p:val>
                                            <p:fltVal val="0"/>
                                          </p:val>
                                        </p:tav>
                                      </p:tavLst>
                                    </p:anim>
                                    <p:anim calcmode="lin" valueType="num">
                                      <p:cBhvr>
                                        <p:cTn id="22" dur="4500"/>
                                        <p:tgtEl>
                                          <p:spTgt spid="14"/>
                                        </p:tgtEl>
                                        <p:attrNameLst>
                                          <p:attrName>ppt_w</p:attrName>
                                        </p:attrNameLst>
                                      </p:cBhvr>
                                      <p:tavLst>
                                        <p:tav tm="0">
                                          <p:val>
                                            <p:strVal val="ppt_w"/>
                                          </p:val>
                                        </p:tav>
                                        <p:tav tm="100000">
                                          <p:val>
                                            <p:fltVal val="0"/>
                                          </p:val>
                                        </p:tav>
                                      </p:tavLst>
                                    </p:anim>
                                    <p:set>
                                      <p:cBhvr>
                                        <p:cTn id="23" dur="1" fill="hold">
                                          <p:stCondLst>
                                            <p:cond delay="4499"/>
                                          </p:stCondLst>
                                        </p:cTn>
                                        <p:tgtEl>
                                          <p:spTgt spid="14"/>
                                        </p:tgtEl>
                                        <p:attrNameLst>
                                          <p:attrName>style.visibility</p:attrName>
                                        </p:attrNameLst>
                                      </p:cBhvr>
                                      <p:to>
                                        <p:strVal val="hidden"/>
                                      </p:to>
                                    </p:set>
                                  </p:childTnLst>
                                </p:cTn>
                              </p:par>
                              <p:par>
                                <p:cTn id="24" presetID="47" presetClass="entr" presetSubtype="0" fill="hold" nodeType="withEffect">
                                  <p:stCondLst>
                                    <p:cond delay="750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1000"/>
                                        <p:tgtEl>
                                          <p:spTgt spid="2056"/>
                                        </p:tgtEl>
                                      </p:cBhvr>
                                    </p:animEffect>
                                    <p:anim calcmode="lin" valueType="num">
                                      <p:cBhvr>
                                        <p:cTn id="27" dur="1000" fill="hold"/>
                                        <p:tgtEl>
                                          <p:spTgt spid="2056"/>
                                        </p:tgtEl>
                                        <p:attrNameLst>
                                          <p:attrName>ppt_x</p:attrName>
                                        </p:attrNameLst>
                                      </p:cBhvr>
                                      <p:tavLst>
                                        <p:tav tm="0">
                                          <p:val>
                                            <p:strVal val="#ppt_x"/>
                                          </p:val>
                                        </p:tav>
                                        <p:tav tm="100000">
                                          <p:val>
                                            <p:strVal val="#ppt_x"/>
                                          </p:val>
                                        </p:tav>
                                      </p:tavLst>
                                    </p:anim>
                                    <p:anim calcmode="lin" valueType="num">
                                      <p:cBhvr>
                                        <p:cTn id="28" dur="1000" fill="hold"/>
                                        <p:tgtEl>
                                          <p:spTgt spid="2056"/>
                                        </p:tgtEl>
                                        <p:attrNameLst>
                                          <p:attrName>ppt_y</p:attrName>
                                        </p:attrNameLst>
                                      </p:cBhvr>
                                      <p:tavLst>
                                        <p:tav tm="0">
                                          <p:val>
                                            <p:strVal val="#ppt_y-.1"/>
                                          </p:val>
                                        </p:tav>
                                        <p:tav tm="100000">
                                          <p:val>
                                            <p:strVal val="#ppt_y"/>
                                          </p:val>
                                        </p:tav>
                                      </p:tavLst>
                                    </p:anim>
                                  </p:childTnLst>
                                </p:cTn>
                              </p:par>
                            </p:childTnLst>
                          </p:cTn>
                        </p:par>
                        <p:par>
                          <p:cTn id="29" fill="hold">
                            <p:stCondLst>
                              <p:cond delay="9700"/>
                            </p:stCondLst>
                            <p:childTnLst>
                              <p:par>
                                <p:cTn id="30" presetID="45" presetClass="exit" presetSubtype="0" fill="hold" nodeType="afterEffect">
                                  <p:stCondLst>
                                    <p:cond delay="0"/>
                                  </p:stCondLst>
                                  <p:childTnLst>
                                    <p:animEffect transition="out" filter="fade">
                                      <p:cBhvr>
                                        <p:cTn id="31" dur="500"/>
                                        <p:tgtEl>
                                          <p:spTgt spid="2056"/>
                                        </p:tgtEl>
                                      </p:cBhvr>
                                    </p:animEffect>
                                    <p:anim calcmode="lin" valueType="num">
                                      <p:cBhvr>
                                        <p:cTn id="32" dur="500"/>
                                        <p:tgtEl>
                                          <p:spTgt spid="20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500"/>
                                        <p:tgtEl>
                                          <p:spTgt spid="2056"/>
                                        </p:tgtEl>
                                        <p:attrNameLst>
                                          <p:attrName>ppt_h</p:attrName>
                                        </p:attrNameLst>
                                      </p:cBhvr>
                                      <p:tavLst>
                                        <p:tav tm="0">
                                          <p:val>
                                            <p:strVal val="ppt_h"/>
                                          </p:val>
                                        </p:tav>
                                        <p:tav tm="100000">
                                          <p:val>
                                            <p:strVal val="ppt_h"/>
                                          </p:val>
                                        </p:tav>
                                      </p:tavLst>
                                    </p:anim>
                                    <p:set>
                                      <p:cBhvr>
                                        <p:cTn id="34" dur="1" fill="hold">
                                          <p:stCondLst>
                                            <p:cond delay="499"/>
                                          </p:stCondLst>
                                        </p:cTn>
                                        <p:tgtEl>
                                          <p:spTgt spid="205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500"/>
                                        <p:tgtEl>
                                          <p:spTgt spid="2054"/>
                                        </p:tgtEl>
                                      </p:cBhvr>
                                    </p:animEffect>
                                  </p:childTnLst>
                                </p:cTn>
                              </p:par>
                              <p:par>
                                <p:cTn id="38" presetID="35" presetClass="path" presetSubtype="0" accel="50000" decel="50000" fill="hold" nodeType="withEffect">
                                  <p:stCondLst>
                                    <p:cond delay="0"/>
                                  </p:stCondLst>
                                  <p:childTnLst>
                                    <p:animMotion origin="layout" path="M -6.25E-7 4.81481E-6 L -0.77044 -0.31644 " pathEditMode="relative" rAng="0" ptsTypes="AA">
                                      <p:cBhvr>
                                        <p:cTn id="39" dur="2000" fill="hold"/>
                                        <p:tgtEl>
                                          <p:spTgt spid="2054"/>
                                        </p:tgtEl>
                                        <p:attrNameLst>
                                          <p:attrName>ppt_x</p:attrName>
                                          <p:attrName>ppt_y</p:attrName>
                                        </p:attrNameLst>
                                      </p:cBhvr>
                                      <p:rCtr x="-38529" y="-1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7.9"/>
</p:tagLst>
</file>

<file path=ppt/tags/tag2.xml><?xml version="1.0" encoding="utf-8"?>
<p:tagLst xmlns:a="http://schemas.openxmlformats.org/drawingml/2006/main" xmlns:r="http://schemas.openxmlformats.org/officeDocument/2006/relationships" xmlns:p="http://schemas.openxmlformats.org/presentationml/2006/main">
  <p:tag name="TIMING" val="|4.9"/>
</p:tagLst>
</file>

<file path=ppt/tags/tag3.xml><?xml version="1.0" encoding="utf-8"?>
<p:tagLst xmlns:a="http://schemas.openxmlformats.org/drawingml/2006/main" xmlns:r="http://schemas.openxmlformats.org/officeDocument/2006/relationships" xmlns:p="http://schemas.openxmlformats.org/presentationml/2006/main">
  <p:tag name="TIMING" val="|1.9|2.1|2.1"/>
</p:tagLst>
</file>

<file path=ppt/tags/tag4.xml><?xml version="1.0" encoding="utf-8"?>
<p:tagLst xmlns:a="http://schemas.openxmlformats.org/drawingml/2006/main" xmlns:r="http://schemas.openxmlformats.org/officeDocument/2006/relationships" xmlns:p="http://schemas.openxmlformats.org/presentationml/2006/main">
  <p:tag name="TIMING" val="|3.9|3.2|4.4|3.7"/>
</p:tagLst>
</file>

<file path=ppt/tags/tag5.xml><?xml version="1.0" encoding="utf-8"?>
<p:tagLst xmlns:a="http://schemas.openxmlformats.org/drawingml/2006/main" xmlns:r="http://schemas.openxmlformats.org/officeDocument/2006/relationships" xmlns:p="http://schemas.openxmlformats.org/presentationml/2006/main">
  <p:tag name="TIMING" val="|6"/>
</p:tagLst>
</file>

<file path=ppt/tags/tag6.xml><?xml version="1.0" encoding="utf-8"?>
<p:tagLst xmlns:a="http://schemas.openxmlformats.org/drawingml/2006/main" xmlns:r="http://schemas.openxmlformats.org/officeDocument/2006/relationships" xmlns:p="http://schemas.openxmlformats.org/presentationml/2006/main">
  <p:tag name="TIMING" val="|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92672FC-33F2-4BB9-BABF-AB17626C7F97}">
  <we:reference id="wa104380907" version="1.0.0.0" store="en-US" storeType="OMEX"/>
  <we:alternateReferences>
    <we:reference id="WA104380907"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TM03457496[[fn=Parallax]]</Template>
  <TotalTime>3983</TotalTime>
  <Words>23252</Words>
  <Application>Microsoft Office PowerPoint</Application>
  <PresentationFormat>Widescreen</PresentationFormat>
  <Paragraphs>554</Paragraphs>
  <Slides>30</Slides>
  <Notes>29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Microsoft YaHei UI Light</vt:lpstr>
      <vt:lpstr>Arial</vt:lpstr>
      <vt:lpstr>Arial Black</vt:lpstr>
      <vt:lpstr>Arial Rounded MT Bold</vt:lpstr>
      <vt:lpstr>Calibri</vt:lpstr>
      <vt:lpstr>Corbel</vt:lpstr>
      <vt:lpstr>Noto Sans</vt:lpstr>
      <vt:lpstr>Open Sans</vt:lpstr>
      <vt:lpstr>Roboto Condensed</vt:lpstr>
      <vt:lpstr>Wingdings</vt:lpstr>
      <vt:lpstr>Parallax</vt:lpstr>
      <vt:lpstr>Biogen Laboratory Educational Series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Symptoms</vt:lpstr>
      <vt:lpstr>80% of cases are mild</vt:lpstr>
      <vt:lpstr>Age of Death</vt:lpstr>
      <vt:lpstr>Gender</vt:lpstr>
      <vt:lpstr>Pre-existing conditions</vt:lpstr>
      <vt:lpstr>Pre-existing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 Kanan</dc:creator>
  <cp:lastModifiedBy>Raed Kanan</cp:lastModifiedBy>
  <cp:revision>87</cp:revision>
  <dcterms:created xsi:type="dcterms:W3CDTF">2020-03-02T07:21:08Z</dcterms:created>
  <dcterms:modified xsi:type="dcterms:W3CDTF">2020-03-07T14:12:23Z</dcterms:modified>
</cp:coreProperties>
</file>