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9" r:id="rId3"/>
    <p:sldId id="260" r:id="rId4"/>
    <p:sldId id="256" r:id="rId5"/>
    <p:sldId id="271" r:id="rId6"/>
    <p:sldId id="261" r:id="rId7"/>
    <p:sldId id="263" r:id="rId8"/>
    <p:sldId id="264" r:id="rId9"/>
    <p:sldId id="265" r:id="rId10"/>
    <p:sldId id="266" r:id="rId11"/>
    <p:sldId id="267" r:id="rId12"/>
    <p:sldId id="268" r:id="rId13"/>
    <p:sldId id="269" r:id="rId14"/>
    <p:sldId id="270"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ed Kanan" initials="RK" lastIdx="1" clrIdx="0">
    <p:extLst>
      <p:ext uri="{19B8F6BF-5375-455C-9EA6-DF929625EA0E}">
        <p15:presenceInfo xmlns:p15="http://schemas.microsoft.com/office/powerpoint/2012/main" userId="da509b7967338b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66"/>
    <a:srgbClr val="660066"/>
    <a:srgbClr val="9933FF"/>
    <a:srgbClr val="553775"/>
    <a:srgbClr val="FFFFFF"/>
    <a:srgbClr val="FFFEE8"/>
    <a:srgbClr val="FFDE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11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ADC7-F6C3-4F07-A669-03791DE11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FC0EEA-CEB6-4FD4-A12E-BACD9F393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E2979-F4BD-471C-AF82-38AABE96898A}"/>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5" name="Footer Placeholder 4">
            <a:extLst>
              <a:ext uri="{FF2B5EF4-FFF2-40B4-BE49-F238E27FC236}">
                <a16:creationId xmlns:a16="http://schemas.microsoft.com/office/drawing/2014/main" id="{4657161B-76C0-4396-9AEF-626886140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1736F-2396-4BD6-B811-1950F92FAF34}"/>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291457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1CA9-C077-443D-AB20-5DA8496947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171069-1C4B-4373-B195-13F5C90FE1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561B8-AB26-4397-89DB-22BA2ABCED20}"/>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5" name="Footer Placeholder 4">
            <a:extLst>
              <a:ext uri="{FF2B5EF4-FFF2-40B4-BE49-F238E27FC236}">
                <a16:creationId xmlns:a16="http://schemas.microsoft.com/office/drawing/2014/main" id="{7471F25A-5206-4A54-A252-79EB605E4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776C4-1E16-4D7D-A1DA-DA3041985026}"/>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170271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5D22E6-7859-4FC2-BC40-00D4224F0B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FE01F0-9891-4C70-86D8-A90487D09F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CEF2B-956B-432F-8C4A-B0652A575290}"/>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5" name="Footer Placeholder 4">
            <a:extLst>
              <a:ext uri="{FF2B5EF4-FFF2-40B4-BE49-F238E27FC236}">
                <a16:creationId xmlns:a16="http://schemas.microsoft.com/office/drawing/2014/main" id="{B063F03C-9356-4A7B-9090-8B64F3F98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5C54F-3184-4931-B725-9511BBA45999}"/>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212374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ED1B-9628-40D3-8409-400D76ACAB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44134-4E7F-4D21-BBA8-EE9851E8A2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8FF87-B193-4DD8-B1A7-F514C38826D7}"/>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5" name="Footer Placeholder 4">
            <a:extLst>
              <a:ext uri="{FF2B5EF4-FFF2-40B4-BE49-F238E27FC236}">
                <a16:creationId xmlns:a16="http://schemas.microsoft.com/office/drawing/2014/main" id="{AD7E7F02-DC06-4DE9-BC68-104A4C254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ABF5C-1D32-4BB0-AD4A-B995AF5F96A6}"/>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342003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C6FD-C7DC-459E-8B17-EE2FBAB39A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33E544-8EE0-417F-8542-5C5C6FA9F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E9990E-0F10-41E6-86D5-112807F5752F}"/>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5" name="Footer Placeholder 4">
            <a:extLst>
              <a:ext uri="{FF2B5EF4-FFF2-40B4-BE49-F238E27FC236}">
                <a16:creationId xmlns:a16="http://schemas.microsoft.com/office/drawing/2014/main" id="{32BF9D95-E045-49BA-A1A2-C3DE3E993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B3F2B-7023-4974-A3FE-BE777D9CAD77}"/>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217396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D367F-7BF8-47DB-8E22-0E316D6F0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F8069-E3CE-41F1-AA6C-C3C078FBC0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832FA1-A62A-4B46-85FD-A9511A14E7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65EA5B-B656-410E-A178-18FBD7869C9B}"/>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6" name="Footer Placeholder 5">
            <a:extLst>
              <a:ext uri="{FF2B5EF4-FFF2-40B4-BE49-F238E27FC236}">
                <a16:creationId xmlns:a16="http://schemas.microsoft.com/office/drawing/2014/main" id="{038912E5-6076-4B61-8B86-33BB0CA2C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8C161-DBFE-40EA-8815-87AA1D9A45D5}"/>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399367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B6F4-675D-4C62-A52B-601DC7357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6AB89D-964D-4BCA-9229-7153C23F3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3EF8CB-A142-4817-8C33-ED8CF24D39F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A4E86E-3B45-429E-A1EF-8178A328DA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D8A41D-3C3F-4377-85E9-A2803DFF1D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45BB5A-7DFE-41B6-9DD7-E9044A86C750}"/>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8" name="Footer Placeholder 7">
            <a:extLst>
              <a:ext uri="{FF2B5EF4-FFF2-40B4-BE49-F238E27FC236}">
                <a16:creationId xmlns:a16="http://schemas.microsoft.com/office/drawing/2014/main" id="{ABC39817-232A-4BA3-8E2F-DE143BC649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E5D330-117A-44F3-A6C3-70DACD8D5E3B}"/>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276798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661E-7E0B-467A-83C1-7AD7C4A09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C530C4-1F11-4C74-B121-8F61134F5425}"/>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4" name="Footer Placeholder 3">
            <a:extLst>
              <a:ext uri="{FF2B5EF4-FFF2-40B4-BE49-F238E27FC236}">
                <a16:creationId xmlns:a16="http://schemas.microsoft.com/office/drawing/2014/main" id="{5B081AFE-8E85-40E4-9936-6525E49CF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5F635A-7227-42C9-804B-E51B65BA5F00}"/>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311536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DA94B-39BB-4D3D-B4BF-8B4EA536EA70}"/>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3" name="Footer Placeholder 2">
            <a:extLst>
              <a:ext uri="{FF2B5EF4-FFF2-40B4-BE49-F238E27FC236}">
                <a16:creationId xmlns:a16="http://schemas.microsoft.com/office/drawing/2014/main" id="{A8CB39C9-605E-4533-B130-8DBAB54349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9279CC-BF76-4117-8729-4865DC68CF3C}"/>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223606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F21C3-0750-4F52-A07E-3337181BC1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FBA20A-73B4-4E22-95E6-9BF2B016D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D4341D-FF29-482E-9F0C-F287E70BF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7A52BF-F316-4CF1-B403-4D62A008135F}"/>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6" name="Footer Placeholder 5">
            <a:extLst>
              <a:ext uri="{FF2B5EF4-FFF2-40B4-BE49-F238E27FC236}">
                <a16:creationId xmlns:a16="http://schemas.microsoft.com/office/drawing/2014/main" id="{205952DF-D4B6-47DC-A76C-63CCA4A11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87D06-6068-4F15-9D52-668F598866A0}"/>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4264941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39B3-EE71-4516-9F30-0FA1ADFAB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874E6-C039-42B9-A4DC-CD9987ED7D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538FF7-E4D7-4837-9B1A-2C071CAA0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2D86A7-386D-4B38-AB97-9B7B76524B0B}"/>
              </a:ext>
            </a:extLst>
          </p:cNvPr>
          <p:cNvSpPr>
            <a:spLocks noGrp="1"/>
          </p:cNvSpPr>
          <p:nvPr>
            <p:ph type="dt" sz="half" idx="10"/>
          </p:nvPr>
        </p:nvSpPr>
        <p:spPr/>
        <p:txBody>
          <a:bodyPr/>
          <a:lstStyle/>
          <a:p>
            <a:fld id="{1053C828-179D-46C5-9A1C-227DE6AFA846}" type="datetimeFigureOut">
              <a:rPr lang="en-US" smtClean="0"/>
              <a:t>6/10/2018</a:t>
            </a:fld>
            <a:endParaRPr lang="en-US"/>
          </a:p>
        </p:txBody>
      </p:sp>
      <p:sp>
        <p:nvSpPr>
          <p:cNvPr id="6" name="Footer Placeholder 5">
            <a:extLst>
              <a:ext uri="{FF2B5EF4-FFF2-40B4-BE49-F238E27FC236}">
                <a16:creationId xmlns:a16="http://schemas.microsoft.com/office/drawing/2014/main" id="{92F45BE8-9BE1-42EE-8657-D357814973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6B271C-A16B-4D4C-A705-F81CD4E57C4A}"/>
              </a:ext>
            </a:extLst>
          </p:cNvPr>
          <p:cNvSpPr>
            <a:spLocks noGrp="1"/>
          </p:cNvSpPr>
          <p:nvPr>
            <p:ph type="sldNum" sz="quarter" idx="12"/>
          </p:nvPr>
        </p:nvSpPr>
        <p:spPr/>
        <p:txBody>
          <a:bodyPr/>
          <a:lstStyle/>
          <a:p>
            <a:fld id="{C4094414-A090-4EDC-BBD9-6E1F758EC0AC}" type="slidenum">
              <a:rPr lang="en-US" smtClean="0"/>
              <a:t>‹#›</a:t>
            </a:fld>
            <a:endParaRPr lang="en-US"/>
          </a:p>
        </p:txBody>
      </p:sp>
    </p:spTree>
    <p:extLst>
      <p:ext uri="{BB962C8B-B14F-4D97-AF65-F5344CB8AC3E}">
        <p14:creationId xmlns:p14="http://schemas.microsoft.com/office/powerpoint/2010/main" val="415400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DEB5-E510-4810-A7A0-C00F1E9E9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6881D-3F7C-4ECB-948F-F09386D87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96820-3657-49EB-BF45-DCAA625BE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3C828-179D-46C5-9A1C-227DE6AFA846}" type="datetimeFigureOut">
              <a:rPr lang="en-US" smtClean="0"/>
              <a:t>6/10/2018</a:t>
            </a:fld>
            <a:endParaRPr lang="en-US"/>
          </a:p>
        </p:txBody>
      </p:sp>
      <p:sp>
        <p:nvSpPr>
          <p:cNvPr id="5" name="Footer Placeholder 4">
            <a:extLst>
              <a:ext uri="{FF2B5EF4-FFF2-40B4-BE49-F238E27FC236}">
                <a16:creationId xmlns:a16="http://schemas.microsoft.com/office/drawing/2014/main" id="{EB7BA72D-7990-46B9-B314-320C2C939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351B7A-67E9-4E68-9113-0508D1258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94414-A090-4EDC-BBD9-6E1F758EC0AC}" type="slidenum">
              <a:rPr lang="en-US" smtClean="0"/>
              <a:t>‹#›</a:t>
            </a:fld>
            <a:endParaRPr lang="en-US"/>
          </a:p>
        </p:txBody>
      </p:sp>
    </p:spTree>
    <p:extLst>
      <p:ext uri="{BB962C8B-B14F-4D97-AF65-F5344CB8AC3E}">
        <p14:creationId xmlns:p14="http://schemas.microsoft.com/office/powerpoint/2010/main" val="103056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png"/><Relationship Id="rId7" Type="http://schemas.openxmlformats.org/officeDocument/2006/relationships/image" Target="../media/image26.gif"/><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F7A4AD-9A6B-4DFF-96F8-D72CD483BA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2652" y="663438"/>
            <a:ext cx="6526696" cy="4340941"/>
          </a:xfrm>
          <a:prstGeom prst="rect">
            <a:avLst/>
          </a:prstGeom>
        </p:spPr>
      </p:pic>
      <p:sp>
        <p:nvSpPr>
          <p:cNvPr id="9" name="Oval 8">
            <a:extLst>
              <a:ext uri="{FF2B5EF4-FFF2-40B4-BE49-F238E27FC236}">
                <a16:creationId xmlns:a16="http://schemas.microsoft.com/office/drawing/2014/main" id="{5A76D191-763E-4E69-9925-74A7AEE9F0FB}"/>
              </a:ext>
            </a:extLst>
          </p:cNvPr>
          <p:cNvSpPr/>
          <p:nvPr/>
        </p:nvSpPr>
        <p:spPr>
          <a:xfrm>
            <a:off x="4454577" y="4934058"/>
            <a:ext cx="3282846" cy="1049311"/>
          </a:xfrm>
          <a:prstGeom prst="ellipse">
            <a:avLst/>
          </a:prstGeom>
          <a:solidFill>
            <a:schemeClr val="accent6">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صحتك تهمنا </a:t>
            </a:r>
            <a:endParaRPr lang="en-US" sz="3200" b="1" dirty="0">
              <a:solidFill>
                <a:srgbClr val="002060"/>
              </a:solidFill>
            </a:endParaRPr>
          </a:p>
        </p:txBody>
      </p:sp>
      <p:sp>
        <p:nvSpPr>
          <p:cNvPr id="10" name="Rectangle 9">
            <a:extLst>
              <a:ext uri="{FF2B5EF4-FFF2-40B4-BE49-F238E27FC236}">
                <a16:creationId xmlns:a16="http://schemas.microsoft.com/office/drawing/2014/main" id="{44D7AF2D-2BAA-4916-9A24-51D6FFBBD9E8}"/>
              </a:ext>
            </a:extLst>
          </p:cNvPr>
          <p:cNvSpPr/>
          <p:nvPr/>
        </p:nvSpPr>
        <p:spPr>
          <a:xfrm>
            <a:off x="4288175" y="4598375"/>
            <a:ext cx="4155305" cy="923330"/>
          </a:xfrm>
          <a:prstGeom prst="rect">
            <a:avLst/>
          </a:prstGeom>
          <a:noFill/>
        </p:spPr>
        <p:txBody>
          <a:bodyPr wrap="none" lIns="91440" tIns="45720" rIns="91440" bIns="45720">
            <a:spAutoFit/>
          </a:bodyPr>
          <a:lstStyle/>
          <a:p>
            <a:pPr algn="ctr"/>
            <a:r>
              <a:rPr lang="ar-SA" sz="5400" b="1" cap="none" spc="0" dirty="0">
                <a:ln w="12700">
                  <a:solidFill>
                    <a:schemeClr val="accent1"/>
                  </a:solidFill>
                  <a:prstDash val="solid"/>
                </a:ln>
                <a:solidFill>
                  <a:schemeClr val="accent6">
                    <a:lumMod val="75000"/>
                  </a:schemeClr>
                </a:solidFill>
                <a:effectLst>
                  <a:outerShdw dist="38100" dir="2640000" algn="bl" rotWithShape="0">
                    <a:schemeClr val="accent1"/>
                  </a:outerShdw>
                </a:effectLst>
              </a:rPr>
              <a:t>أمراض الحساسية</a:t>
            </a:r>
            <a:endParaRPr lang="en-US" sz="5400" b="1" cap="none" spc="0" dirty="0">
              <a:ln w="12700">
                <a:solidFill>
                  <a:schemeClr val="accent1"/>
                </a:solidFill>
                <a:prstDash val="solid"/>
              </a:ln>
              <a:solidFill>
                <a:schemeClr val="accent6">
                  <a:lumMod val="75000"/>
                </a:schemeClr>
              </a:solidFill>
              <a:effectLst>
                <a:outerShdw dist="38100" dir="2640000" algn="bl" rotWithShape="0">
                  <a:schemeClr val="accent1"/>
                </a:outerShdw>
              </a:effectLst>
            </a:endParaRPr>
          </a:p>
        </p:txBody>
      </p:sp>
      <p:pic>
        <p:nvPicPr>
          <p:cNvPr id="8" name="Picture 7">
            <a:extLst>
              <a:ext uri="{FF2B5EF4-FFF2-40B4-BE49-F238E27FC236}">
                <a16:creationId xmlns:a16="http://schemas.microsoft.com/office/drawing/2014/main" id="{3D785F84-E72C-4AD0-B335-BB78E72B4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78" y="-104361"/>
            <a:ext cx="12364278" cy="7066722"/>
          </a:xfrm>
          <a:prstGeom prst="rect">
            <a:avLst/>
          </a:prstGeom>
        </p:spPr>
      </p:pic>
    </p:spTree>
    <p:extLst>
      <p:ext uri="{BB962C8B-B14F-4D97-AF65-F5344CB8AC3E}">
        <p14:creationId xmlns:p14="http://schemas.microsoft.com/office/powerpoint/2010/main" val="2793694818"/>
      </p:ext>
    </p:extLst>
  </p:cSld>
  <p:clrMapOvr>
    <a:masterClrMapping/>
  </p:clrMapOvr>
  <p:transition spd="slow" advTm="8188">
    <p:sndAc>
      <p:stSnd>
        <p:snd r:embed="rId2" name="Uplifting Acoustic Background Music For Video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250" fill="hold"/>
                                        <p:tgtEl>
                                          <p:spTgt spid="5"/>
                                        </p:tgtEl>
                                        <p:attrNameLst>
                                          <p:attrName>ppt_w</p:attrName>
                                        </p:attrNameLst>
                                      </p:cBhvr>
                                      <p:tavLst>
                                        <p:tav tm="0">
                                          <p:val>
                                            <p:fltVal val="0"/>
                                          </p:val>
                                        </p:tav>
                                        <p:tav tm="100000">
                                          <p:val>
                                            <p:strVal val="#ppt_w"/>
                                          </p:val>
                                        </p:tav>
                                      </p:tavLst>
                                    </p:anim>
                                    <p:anim calcmode="lin" valueType="num">
                                      <p:cBhvr>
                                        <p:cTn id="10" dur="1250" fill="hold"/>
                                        <p:tgtEl>
                                          <p:spTgt spid="5"/>
                                        </p:tgtEl>
                                        <p:attrNameLst>
                                          <p:attrName>ppt_h</p:attrName>
                                        </p:attrNameLst>
                                      </p:cBhvr>
                                      <p:tavLst>
                                        <p:tav tm="0">
                                          <p:val>
                                            <p:fltVal val="0"/>
                                          </p:val>
                                        </p:tav>
                                        <p:tav tm="100000">
                                          <p:val>
                                            <p:strVal val="#ppt_h"/>
                                          </p:val>
                                        </p:tav>
                                      </p:tavLst>
                                    </p:anim>
                                    <p:animEffect transition="in" filter="fade">
                                      <p:cBhvr>
                                        <p:cTn id="11" dur="1250"/>
                                        <p:tgtEl>
                                          <p:spTgt spid="5"/>
                                        </p:tgtEl>
                                      </p:cBhvr>
                                    </p:animEffect>
                                  </p:childTnLst>
                                </p:cTn>
                              </p:par>
                            </p:childTnLst>
                          </p:cTn>
                        </p:par>
                        <p:par>
                          <p:cTn id="12" fill="hold">
                            <p:stCondLst>
                              <p:cond delay="1250"/>
                            </p:stCondLst>
                            <p:childTnLst>
                              <p:par>
                                <p:cTn id="13" presetID="1" presetClass="entr" presetSubtype="0" fill="hold" grpId="0" nodeType="afterEffect">
                                  <p:stCondLst>
                                    <p:cond delay="0"/>
                                  </p:stCondLst>
                                  <p:iterate type="lt">
                                    <p:tmAbs val="0"/>
                                  </p:iterate>
                                  <p:childTnLst>
                                    <p:set>
                                      <p:cBhvr>
                                        <p:cTn id="14" dur="1" fill="hold">
                                          <p:stCondLst>
                                            <p:cond delay="0"/>
                                          </p:stCondLst>
                                        </p:cTn>
                                        <p:tgtEl>
                                          <p:spTgt spid="9"/>
                                        </p:tgtEl>
                                        <p:attrNameLst>
                                          <p:attrName>style.visibility</p:attrName>
                                        </p:attrNameLst>
                                      </p:cBhvr>
                                      <p:to>
                                        <p:strVal val="visible"/>
                                      </p:to>
                                    </p:set>
                                  </p:childTnLst>
                                </p:cTn>
                              </p:par>
                              <p:par>
                                <p:cTn id="15" presetID="34" presetClass="emph" presetSubtype="0" fill="hold" grpId="1"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9"/>
                                        </p:tgtEl>
                                        <p:attrNameLst>
                                          <p:attrName>ppt_x</p:attrName>
                                          <p:attrName>ppt_y</p:attrName>
                                        </p:attrNameLst>
                                      </p:cBhvr>
                                    </p:animMotion>
                                    <p:animRot by="1500000">
                                      <p:cBhvr>
                                        <p:cTn id="17" dur="125" fill="hold">
                                          <p:stCondLst>
                                            <p:cond delay="0"/>
                                          </p:stCondLst>
                                        </p:cTn>
                                        <p:tgtEl>
                                          <p:spTgt spid="9"/>
                                        </p:tgtEl>
                                        <p:attrNameLst>
                                          <p:attrName>r</p:attrName>
                                        </p:attrNameLst>
                                      </p:cBhvr>
                                    </p:animRot>
                                    <p:animRot by="-1500000">
                                      <p:cBhvr>
                                        <p:cTn id="18" dur="125" fill="hold">
                                          <p:stCondLst>
                                            <p:cond delay="125"/>
                                          </p:stCondLst>
                                        </p:cTn>
                                        <p:tgtEl>
                                          <p:spTgt spid="9"/>
                                        </p:tgtEl>
                                        <p:attrNameLst>
                                          <p:attrName>r</p:attrName>
                                        </p:attrNameLst>
                                      </p:cBhvr>
                                    </p:animRot>
                                    <p:animRot by="-1500000">
                                      <p:cBhvr>
                                        <p:cTn id="19" dur="125" fill="hold">
                                          <p:stCondLst>
                                            <p:cond delay="250"/>
                                          </p:stCondLst>
                                        </p:cTn>
                                        <p:tgtEl>
                                          <p:spTgt spid="9"/>
                                        </p:tgtEl>
                                        <p:attrNameLst>
                                          <p:attrName>r</p:attrName>
                                        </p:attrNameLst>
                                      </p:cBhvr>
                                    </p:animRot>
                                    <p:animRot by="1500000">
                                      <p:cBhvr>
                                        <p:cTn id="20" dur="125" fill="hold">
                                          <p:stCondLst>
                                            <p:cond delay="375"/>
                                          </p:stCondLst>
                                        </p:cTn>
                                        <p:tgtEl>
                                          <p:spTgt spid="9"/>
                                        </p:tgtEl>
                                        <p:attrNameLst>
                                          <p:attrName>r</p:attrName>
                                        </p:attrNameLst>
                                      </p:cBhvr>
                                    </p:animRot>
                                  </p:childTnLst>
                                </p:cTn>
                              </p:par>
                            </p:childTnLst>
                          </p:cTn>
                        </p:par>
                        <p:par>
                          <p:cTn id="21" fill="hold">
                            <p:stCondLst>
                              <p:cond delay="2150"/>
                            </p:stCondLst>
                            <p:childTnLst>
                              <p:par>
                                <p:cTn id="22" presetID="6" presetClass="exit" presetSubtype="32" fill="hold" grpId="2" nodeType="afterEffect">
                                  <p:stCondLst>
                                    <p:cond delay="0"/>
                                  </p:stCondLst>
                                  <p:iterate type="lt">
                                    <p:tmPct val="0"/>
                                  </p:iterate>
                                  <p:childTnLst>
                                    <p:animEffect transition="out" filter="circle(out)">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par>
                          <p:cTn id="25" fill="hold">
                            <p:stCondLst>
                              <p:cond delay="415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0"/>
                                        </p:tgtEl>
                                        <p:attrNameLst>
                                          <p:attrName>style.visibility</p:attrName>
                                        </p:attrNameLst>
                                      </p:cBhvr>
                                      <p:to>
                                        <p:strVal val="visible"/>
                                      </p:to>
                                    </p:set>
                                    <p:animEffect transition="in" filter="circle(in)">
                                      <p:cBhvr>
                                        <p:cTn id="2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D2D195-D16A-4EA3-9668-DC2902030F32}"/>
              </a:ext>
            </a:extLst>
          </p:cNvPr>
          <p:cNvSpPr txBox="1"/>
          <p:nvPr/>
        </p:nvSpPr>
        <p:spPr>
          <a:xfrm>
            <a:off x="1607127" y="1205345"/>
            <a:ext cx="9642764" cy="5386090"/>
          </a:xfrm>
          <a:prstGeom prst="rect">
            <a:avLst/>
          </a:prstGeom>
          <a:noFill/>
        </p:spPr>
        <p:txBody>
          <a:bodyPr wrap="square" rtlCol="0">
            <a:spAutoFit/>
          </a:bodyPr>
          <a:lstStyle/>
          <a:p>
            <a:pPr marL="457200" indent="-457200" algn="r" rtl="1">
              <a:buFont typeface="Wingdings" panose="05000000000000000000" pitchFamily="2" charset="2"/>
              <a:buChar char="v"/>
            </a:pPr>
            <a:r>
              <a:rPr lang="ar-SA" sz="2800" b="1" dirty="0">
                <a:solidFill>
                  <a:srgbClr val="C00000"/>
                </a:solidFill>
              </a:rPr>
              <a:t>حساسيّة الدواء</a:t>
            </a:r>
          </a:p>
          <a:p>
            <a:pPr marL="457200" indent="-457200" algn="r" rtl="1">
              <a:buFont typeface="Wingdings" panose="05000000000000000000" pitchFamily="2" charset="2"/>
              <a:buChar char="v"/>
            </a:pPr>
            <a:endParaRPr lang="ar-SA" sz="2800" b="1" dirty="0">
              <a:solidFill>
                <a:srgbClr val="C00000"/>
              </a:solidFill>
            </a:endParaRPr>
          </a:p>
          <a:p>
            <a:pPr algn="r"/>
            <a:r>
              <a:rPr lang="ar-SA" dirty="0"/>
              <a:t> </a:t>
            </a:r>
            <a:r>
              <a:rPr lang="ar-SA" sz="2800" b="1" dirty="0">
                <a:solidFill>
                  <a:schemeClr val="accent1">
                    <a:lumMod val="50000"/>
                  </a:schemeClr>
                </a:solidFill>
              </a:rPr>
              <a:t>وهي الحساسيّة الناتجة عن تناول دواء معيّن، ومن الأعراض المصاحبة لهذا النوع من الحساسيّة ما يلي:</a:t>
            </a:r>
          </a:p>
          <a:p>
            <a:pPr algn="r"/>
            <a:endParaRPr lang="ar-SA" sz="2800" b="1" dirty="0">
              <a:solidFill>
                <a:schemeClr val="accent1">
                  <a:lumMod val="50000"/>
                </a:schemeClr>
              </a:solidFill>
            </a:endParaRPr>
          </a:p>
          <a:p>
            <a:pPr marL="285750" indent="-285750" algn="r" rtl="1">
              <a:buFont typeface="Arial" panose="020B0604020202020204" pitchFamily="34" charset="0"/>
              <a:buChar char="•"/>
            </a:pPr>
            <a:r>
              <a:rPr lang="ar-SA" sz="2800" b="1" dirty="0">
                <a:solidFill>
                  <a:schemeClr val="accent1">
                    <a:lumMod val="75000"/>
                  </a:schemeClr>
                </a:solidFill>
              </a:rPr>
              <a:t> القشعريرة.</a:t>
            </a:r>
          </a:p>
          <a:p>
            <a:pPr marL="285750" indent="-285750" algn="r" rtl="1">
              <a:buFont typeface="Arial" panose="020B0604020202020204" pitchFamily="34" charset="0"/>
              <a:buChar char="•"/>
            </a:pPr>
            <a:r>
              <a:rPr lang="ar-SA" sz="2800" b="1" dirty="0">
                <a:solidFill>
                  <a:schemeClr val="accent1">
                    <a:lumMod val="75000"/>
                  </a:schemeClr>
                </a:solidFill>
              </a:rPr>
              <a:t> خروج صوت صفير من الصدر.</a:t>
            </a:r>
          </a:p>
          <a:p>
            <a:pPr marL="285750" indent="-285750" algn="r" rtl="1">
              <a:buFont typeface="Arial" panose="020B0604020202020204" pitchFamily="34" charset="0"/>
              <a:buChar char="•"/>
            </a:pPr>
            <a:r>
              <a:rPr lang="ar-SA" sz="2800" b="1" dirty="0">
                <a:solidFill>
                  <a:schemeClr val="accent1">
                    <a:lumMod val="75000"/>
                  </a:schemeClr>
                </a:solidFill>
              </a:rPr>
              <a:t> انتفاخ الوجه. </a:t>
            </a:r>
          </a:p>
          <a:p>
            <a:pPr marL="285750" indent="-285750" algn="r" rtl="1">
              <a:buFont typeface="Arial" panose="020B0604020202020204" pitchFamily="34" charset="0"/>
              <a:buChar char="•"/>
            </a:pPr>
            <a:r>
              <a:rPr lang="ar-SA" sz="2800" b="1" dirty="0">
                <a:solidFill>
                  <a:schemeClr val="accent1">
                    <a:lumMod val="75000"/>
                  </a:schemeClr>
                </a:solidFill>
              </a:rPr>
              <a:t>الإصابة بالطفح الجلديّ.</a:t>
            </a:r>
          </a:p>
          <a:p>
            <a:pPr marL="285750" indent="-285750" algn="r" rtl="1">
              <a:buFont typeface="Arial" panose="020B0604020202020204" pitchFamily="34" charset="0"/>
              <a:buChar char="•"/>
            </a:pPr>
            <a:r>
              <a:rPr lang="ar-SA" sz="2800" b="1" dirty="0">
                <a:solidFill>
                  <a:schemeClr val="accent1">
                    <a:lumMod val="75000"/>
                  </a:schemeClr>
                </a:solidFill>
              </a:rPr>
              <a:t> المعاناة من الحكّة الجلديّة. </a:t>
            </a:r>
          </a:p>
          <a:p>
            <a:pPr marL="285750" indent="-285750" algn="r" rtl="1">
              <a:buFont typeface="Arial" panose="020B0604020202020204" pitchFamily="34" charset="0"/>
              <a:buChar char="•"/>
            </a:pPr>
            <a:r>
              <a:rPr lang="ar-SA" sz="2800" b="1" dirty="0">
                <a:solidFill>
                  <a:schemeClr val="accent1">
                    <a:lumMod val="75000"/>
                  </a:schemeClr>
                </a:solidFill>
              </a:rPr>
              <a:t>الإصابة بالصدمة التحسسيّة.</a:t>
            </a:r>
            <a:br>
              <a:rPr lang="ar-SA" dirty="0"/>
            </a:br>
            <a:br>
              <a:rPr lang="ar-SA" dirty="0"/>
            </a:br>
            <a:endParaRPr lang="en-US" dirty="0"/>
          </a:p>
        </p:txBody>
      </p:sp>
      <p:pic>
        <p:nvPicPr>
          <p:cNvPr id="6146" name="Picture 2" descr="Related image">
            <a:extLst>
              <a:ext uri="{FF2B5EF4-FFF2-40B4-BE49-F238E27FC236}">
                <a16:creationId xmlns:a16="http://schemas.microsoft.com/office/drawing/2014/main" id="{4214AD92-A3CA-4357-ABF8-15CC680F14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969" y="2954956"/>
            <a:ext cx="4552950" cy="36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45337"/>
      </p:ext>
    </p:extLst>
  </p:cSld>
  <p:clrMapOvr>
    <a:masterClrMapping/>
  </p:clrMapOvr>
  <p:transition spd="med" advTm="1216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9D6AC7-250D-4DF1-88DC-81D7EB036217}"/>
              </a:ext>
            </a:extLst>
          </p:cNvPr>
          <p:cNvSpPr txBox="1"/>
          <p:nvPr/>
        </p:nvSpPr>
        <p:spPr>
          <a:xfrm>
            <a:off x="1524000" y="1066800"/>
            <a:ext cx="9642764" cy="4216539"/>
          </a:xfrm>
          <a:prstGeom prst="rect">
            <a:avLst/>
          </a:prstGeom>
          <a:noFill/>
        </p:spPr>
        <p:txBody>
          <a:bodyPr wrap="square" rtlCol="0">
            <a:spAutoFit/>
          </a:bodyPr>
          <a:lstStyle/>
          <a:p>
            <a:pPr marL="457200" indent="-457200" algn="r" rtl="1">
              <a:buFont typeface="Wingdings" panose="05000000000000000000" pitchFamily="2" charset="2"/>
              <a:buChar char="v"/>
            </a:pPr>
            <a:r>
              <a:rPr lang="ar-SA" sz="2800" b="1" dirty="0">
                <a:solidFill>
                  <a:srgbClr val="C00000"/>
                </a:solidFill>
              </a:rPr>
              <a:t>حساسيّة لدغة الحشرات</a:t>
            </a:r>
          </a:p>
          <a:p>
            <a:pPr algn="r"/>
            <a:endParaRPr lang="ar-SA" dirty="0"/>
          </a:p>
          <a:p>
            <a:pPr algn="r"/>
            <a:r>
              <a:rPr lang="ar-SA" sz="2800" b="1" dirty="0">
                <a:solidFill>
                  <a:schemeClr val="accent1">
                    <a:lumMod val="50000"/>
                  </a:schemeClr>
                </a:solidFill>
              </a:rPr>
              <a:t>يكون هذا النوع من الحساسيّة مصحوباً بعدد من الأعراض المختلفة، ومنها ما يلي:</a:t>
            </a:r>
          </a:p>
          <a:p>
            <a:pPr algn="r"/>
            <a:endParaRPr lang="ar-SA" dirty="0"/>
          </a:p>
          <a:p>
            <a:pPr marL="457200" indent="-457200" algn="r" rtl="1">
              <a:buFont typeface="Arial" panose="020B0604020202020204" pitchFamily="34" charset="0"/>
              <a:buChar char="•"/>
            </a:pPr>
            <a:r>
              <a:rPr lang="ar-SA" sz="2800" b="1" dirty="0">
                <a:solidFill>
                  <a:schemeClr val="accent1">
                    <a:lumMod val="75000"/>
                  </a:schemeClr>
                </a:solidFill>
              </a:rPr>
              <a:t> المعاناة من السعال، وضيق التنفّس، وخروج صوت صفير أثناء التنفّس، والشعور بضيق في الصدر. </a:t>
            </a:r>
          </a:p>
          <a:p>
            <a:pPr marL="457200" indent="-457200" algn="r" rtl="1">
              <a:buFont typeface="Arial" panose="020B0604020202020204" pitchFamily="34" charset="0"/>
              <a:buChar char="•"/>
            </a:pPr>
            <a:r>
              <a:rPr lang="ar-SA" sz="2800" b="1" dirty="0">
                <a:solidFill>
                  <a:schemeClr val="accent1">
                    <a:lumMod val="75000"/>
                  </a:schemeClr>
                </a:solidFill>
              </a:rPr>
              <a:t>الإصابة بالحكّة والقشعريرة في كامل أنحاء الجسم.</a:t>
            </a:r>
          </a:p>
          <a:p>
            <a:pPr marL="457200" indent="-457200" algn="r" rtl="1">
              <a:buFont typeface="Arial" panose="020B0604020202020204" pitchFamily="34" charset="0"/>
              <a:buChar char="•"/>
            </a:pPr>
            <a:r>
              <a:rPr lang="ar-SA" sz="2800" b="1" dirty="0">
                <a:solidFill>
                  <a:schemeClr val="accent1">
                    <a:lumMod val="75000"/>
                  </a:schemeClr>
                </a:solidFill>
              </a:rPr>
              <a:t> انتفاخ الجلد بشكلٍ ملحوظ في منطقة لدغة الحشرة.</a:t>
            </a:r>
          </a:p>
          <a:p>
            <a:pPr marL="457200" indent="-457200" algn="r" rtl="1">
              <a:buFont typeface="Arial" panose="020B0604020202020204" pitchFamily="34" charset="0"/>
              <a:buChar char="•"/>
            </a:pPr>
            <a:r>
              <a:rPr lang="ar-SA" sz="2800" b="1" dirty="0">
                <a:solidFill>
                  <a:schemeClr val="accent1">
                    <a:lumMod val="75000"/>
                  </a:schemeClr>
                </a:solidFill>
              </a:rPr>
              <a:t> الإصابة بالصدمة التحسسيّة.</a:t>
            </a:r>
            <a:br>
              <a:rPr lang="ar-SA" dirty="0"/>
            </a:br>
            <a:br>
              <a:rPr lang="ar-SA" dirty="0"/>
            </a:br>
            <a:endParaRPr lang="en-US" dirty="0"/>
          </a:p>
        </p:txBody>
      </p:sp>
      <p:pic>
        <p:nvPicPr>
          <p:cNvPr id="7170" name="Picture 2" descr="Image result for allergic mite cartoon">
            <a:extLst>
              <a:ext uri="{FF2B5EF4-FFF2-40B4-BE49-F238E27FC236}">
                <a16:creationId xmlns:a16="http://schemas.microsoft.com/office/drawing/2014/main" id="{958BBAEC-CBC6-40AE-AA49-F9051108F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5349"/>
            <a:ext cx="42862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57024"/>
      </p:ext>
    </p:extLst>
  </p:cSld>
  <p:clrMapOvr>
    <a:masterClrMapping/>
  </p:clrMapOvr>
  <p:transition spd="med" advTm="12196">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BF48F-B423-49D5-ADC1-19D8A652D160}"/>
              </a:ext>
            </a:extLst>
          </p:cNvPr>
          <p:cNvSpPr txBox="1"/>
          <p:nvPr/>
        </p:nvSpPr>
        <p:spPr>
          <a:xfrm>
            <a:off x="1662545" y="845127"/>
            <a:ext cx="9767455" cy="5816977"/>
          </a:xfrm>
          <a:prstGeom prst="rect">
            <a:avLst/>
          </a:prstGeom>
          <a:noFill/>
        </p:spPr>
        <p:txBody>
          <a:bodyPr wrap="square" rtlCol="0">
            <a:spAutoFit/>
          </a:bodyPr>
          <a:lstStyle/>
          <a:p>
            <a:pPr marL="457200" indent="-457200" algn="r" rtl="1">
              <a:buFont typeface="Wingdings" panose="05000000000000000000" pitchFamily="2" charset="2"/>
              <a:buChar char="v"/>
            </a:pPr>
            <a:r>
              <a:rPr lang="ar-SA" sz="2800" b="1" dirty="0">
                <a:solidFill>
                  <a:srgbClr val="C00000"/>
                </a:solidFill>
              </a:rPr>
              <a:t>الصدمة التحسسيّة</a:t>
            </a:r>
          </a:p>
          <a:p>
            <a:pPr marL="457200" indent="-457200" algn="r" rtl="1">
              <a:buFont typeface="Wingdings" panose="05000000000000000000" pitchFamily="2" charset="2"/>
              <a:buChar char="v"/>
            </a:pPr>
            <a:endParaRPr lang="ar-SA" sz="2800" b="1" dirty="0">
              <a:solidFill>
                <a:srgbClr val="C00000"/>
              </a:solidFill>
            </a:endParaRPr>
          </a:p>
          <a:p>
            <a:pPr algn="r" rtl="1"/>
            <a:r>
              <a:rPr lang="ar-SA" sz="2800" b="1" dirty="0">
                <a:solidFill>
                  <a:schemeClr val="accent1">
                    <a:lumMod val="50000"/>
                  </a:schemeClr>
                </a:solidFill>
              </a:rPr>
              <a:t> وهي إحدى الحالات الصحيّة الخطيرة التي تستدعي التدخّل الطبيّ الفوريّ، وتحدث نتيجة ردّة الفعل التحسسيّة الشديدة تجاه إحدى مثيرات الحساسيّة المختلفة، ومن الأعراض المصاحبة لهذه الحالة ما يلي:</a:t>
            </a:r>
          </a:p>
          <a:p>
            <a:pPr marL="285750" indent="-285750" algn="r" rtl="1">
              <a:buFont typeface="Arial" panose="020B0604020202020204" pitchFamily="34" charset="0"/>
              <a:buChar char="•"/>
            </a:pPr>
            <a:r>
              <a:rPr lang="ar-SA" sz="2800" b="1" dirty="0">
                <a:solidFill>
                  <a:schemeClr val="accent1">
                    <a:lumMod val="75000"/>
                  </a:schemeClr>
                </a:solidFill>
              </a:rPr>
              <a:t> الشعور بالدوار.</a:t>
            </a:r>
          </a:p>
          <a:p>
            <a:pPr marL="457200" indent="-457200" algn="r" rtl="1">
              <a:buFont typeface="Arial" panose="020B0604020202020204" pitchFamily="34" charset="0"/>
              <a:buChar char="•"/>
            </a:pPr>
            <a:r>
              <a:rPr lang="ar-SA" sz="2800" b="1" dirty="0">
                <a:solidFill>
                  <a:schemeClr val="accent1">
                    <a:lumMod val="75000"/>
                  </a:schemeClr>
                </a:solidFill>
              </a:rPr>
              <a:t> الإصابة بالطفح الجلديّ.</a:t>
            </a:r>
          </a:p>
          <a:p>
            <a:pPr marL="457200" indent="-457200" algn="r" rtl="1">
              <a:buFont typeface="Arial" panose="020B0604020202020204" pitchFamily="34" charset="0"/>
              <a:buChar char="•"/>
            </a:pPr>
            <a:r>
              <a:rPr lang="ar-SA" sz="2800" b="1" dirty="0">
                <a:solidFill>
                  <a:schemeClr val="accent1">
                    <a:lumMod val="75000"/>
                  </a:schemeClr>
                </a:solidFill>
              </a:rPr>
              <a:t> زيادة سرعة نبض القلب وضعف النبضات. </a:t>
            </a:r>
          </a:p>
          <a:p>
            <a:pPr marL="457200" indent="-457200" algn="r" rtl="1">
              <a:buFont typeface="Arial" panose="020B0604020202020204" pitchFamily="34" charset="0"/>
              <a:buChar char="•"/>
            </a:pPr>
            <a:r>
              <a:rPr lang="ar-SA" sz="2800" b="1" dirty="0">
                <a:solidFill>
                  <a:schemeClr val="accent1">
                    <a:lumMod val="75000"/>
                  </a:schemeClr>
                </a:solidFill>
              </a:rPr>
              <a:t>فقدان الوعي. </a:t>
            </a:r>
          </a:p>
          <a:p>
            <a:pPr marL="457200" indent="-457200" algn="r" rtl="1">
              <a:buFont typeface="Arial" panose="020B0604020202020204" pitchFamily="34" charset="0"/>
              <a:buChar char="•"/>
            </a:pPr>
            <a:r>
              <a:rPr lang="ar-SA" sz="2800" b="1" dirty="0">
                <a:solidFill>
                  <a:schemeClr val="accent1">
                    <a:lumMod val="75000"/>
                  </a:schemeClr>
                </a:solidFill>
              </a:rPr>
              <a:t>المعاناة من هبوط في ضغط الدم.</a:t>
            </a:r>
          </a:p>
          <a:p>
            <a:pPr marL="457200" indent="-457200" algn="r" rtl="1">
              <a:buFont typeface="Arial" panose="020B0604020202020204" pitchFamily="34" charset="0"/>
              <a:buChar char="•"/>
            </a:pPr>
            <a:r>
              <a:rPr lang="ar-SA" sz="2800" b="1" dirty="0">
                <a:solidFill>
                  <a:schemeClr val="accent1">
                    <a:lumMod val="75000"/>
                  </a:schemeClr>
                </a:solidFill>
              </a:rPr>
              <a:t> الشعور بضيق شديد في التنفّس. </a:t>
            </a:r>
          </a:p>
          <a:p>
            <a:pPr marL="457200" indent="-457200" algn="r" rtl="1">
              <a:buFont typeface="Arial" panose="020B0604020202020204" pitchFamily="34" charset="0"/>
              <a:buChar char="•"/>
            </a:pPr>
            <a:r>
              <a:rPr lang="ar-SA" sz="2800" b="1" dirty="0">
                <a:solidFill>
                  <a:schemeClr val="accent1">
                    <a:lumMod val="75000"/>
                  </a:schemeClr>
                </a:solidFill>
              </a:rPr>
              <a:t>المعاناة من الغثيان والتقيؤ.</a:t>
            </a:r>
            <a:br>
              <a:rPr lang="ar-SA" dirty="0"/>
            </a:br>
            <a:br>
              <a:rPr lang="ar-SA" dirty="0"/>
            </a:br>
            <a:endParaRPr lang="en-US" dirty="0"/>
          </a:p>
        </p:txBody>
      </p:sp>
      <p:pic>
        <p:nvPicPr>
          <p:cNvPr id="8194" name="Picture 2" descr="Image result for allergic shock cartoon">
            <a:extLst>
              <a:ext uri="{FF2B5EF4-FFF2-40B4-BE49-F238E27FC236}">
                <a16:creationId xmlns:a16="http://schemas.microsoft.com/office/drawing/2014/main" id="{6F52BB04-409B-4D11-9F30-2FA72F2CA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3" y="2924991"/>
            <a:ext cx="3737113" cy="373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05349"/>
      </p:ext>
    </p:extLst>
  </p:cSld>
  <p:clrMapOvr>
    <a:masterClrMapping/>
  </p:clrMapOvr>
  <p:transition spd="med" advTm="24893">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03B230-8F67-43DB-A4B1-AADF1B13E2BC}"/>
              </a:ext>
            </a:extLst>
          </p:cNvPr>
          <p:cNvSpPr txBox="1"/>
          <p:nvPr/>
        </p:nvSpPr>
        <p:spPr>
          <a:xfrm>
            <a:off x="3650672" y="401783"/>
            <a:ext cx="5396346" cy="769441"/>
          </a:xfrm>
          <a:prstGeom prst="rect">
            <a:avLst/>
          </a:prstGeom>
          <a:noFill/>
        </p:spPr>
        <p:txBody>
          <a:bodyPr wrap="square" rtlCol="0">
            <a:spAutoFit/>
          </a:bodyPr>
          <a:lstStyle/>
          <a:p>
            <a:r>
              <a:rPr lang="ar-SA" sz="4400" b="1" dirty="0">
                <a:solidFill>
                  <a:schemeClr val="accent2"/>
                </a:solidFill>
              </a:rPr>
              <a:t>تشخيص أمراض الحساسية</a:t>
            </a:r>
            <a:endParaRPr lang="en-US" sz="4400" b="1" dirty="0">
              <a:solidFill>
                <a:schemeClr val="accent2"/>
              </a:solidFill>
            </a:endParaRPr>
          </a:p>
        </p:txBody>
      </p:sp>
      <p:sp>
        <p:nvSpPr>
          <p:cNvPr id="5" name="TextBox 4">
            <a:extLst>
              <a:ext uri="{FF2B5EF4-FFF2-40B4-BE49-F238E27FC236}">
                <a16:creationId xmlns:a16="http://schemas.microsoft.com/office/drawing/2014/main" id="{783FBD16-AF12-4DDA-82D2-59E2A82D8072}"/>
              </a:ext>
            </a:extLst>
          </p:cNvPr>
          <p:cNvSpPr txBox="1"/>
          <p:nvPr/>
        </p:nvSpPr>
        <p:spPr>
          <a:xfrm>
            <a:off x="2286000" y="1859340"/>
            <a:ext cx="9254837" cy="2677656"/>
          </a:xfrm>
          <a:prstGeom prst="rect">
            <a:avLst/>
          </a:prstGeom>
          <a:noFill/>
        </p:spPr>
        <p:txBody>
          <a:bodyPr wrap="square" rtlCol="0">
            <a:spAutoFit/>
          </a:bodyPr>
          <a:lstStyle/>
          <a:p>
            <a:pPr algn="r"/>
            <a:r>
              <a:rPr lang="ar-SA" sz="3200" b="1" dirty="0">
                <a:solidFill>
                  <a:schemeClr val="accent2">
                    <a:lumMod val="50000"/>
                  </a:schemeClr>
                </a:solidFill>
              </a:rPr>
              <a:t>الاختبارات التشخيصيّة التي يتمّ القيام بها للكشف عن الإصابة بأحد أنواع أمراض الحساسيّة ما يلي:</a:t>
            </a:r>
            <a:br>
              <a:rPr lang="ar-SA" sz="3200" b="1" dirty="0">
                <a:solidFill>
                  <a:schemeClr val="accent2">
                    <a:lumMod val="50000"/>
                  </a:schemeClr>
                </a:solidFill>
              </a:rPr>
            </a:br>
            <a:endParaRPr lang="ar-SA" sz="3200" b="1" dirty="0">
              <a:solidFill>
                <a:schemeClr val="accent2">
                  <a:lumMod val="50000"/>
                </a:schemeClr>
              </a:solidFill>
            </a:endParaRPr>
          </a:p>
          <a:p>
            <a:pPr marL="285750" indent="-285750" algn="r" rtl="1">
              <a:buFont typeface="Wingdings" panose="05000000000000000000" pitchFamily="2" charset="2"/>
              <a:buChar char="ü"/>
            </a:pPr>
            <a:r>
              <a:rPr lang="ar-SA" sz="3600" b="1" dirty="0"/>
              <a:t>اختبار الجلد</a:t>
            </a:r>
          </a:p>
          <a:p>
            <a:pPr marL="285750" indent="-285750" algn="r" rtl="1">
              <a:buFont typeface="Wingdings" panose="05000000000000000000" pitchFamily="2" charset="2"/>
              <a:buChar char="ü"/>
            </a:pPr>
            <a:r>
              <a:rPr lang="ar-SA" sz="3600" b="1" dirty="0"/>
              <a:t>اختبار تحليل الدم</a:t>
            </a:r>
          </a:p>
        </p:txBody>
      </p:sp>
      <p:pic>
        <p:nvPicPr>
          <p:cNvPr id="5122" name="Picture 2" descr="Related image">
            <a:extLst>
              <a:ext uri="{FF2B5EF4-FFF2-40B4-BE49-F238E27FC236}">
                <a16:creationId xmlns:a16="http://schemas.microsoft.com/office/drawing/2014/main" id="{A7106105-37E5-4D85-B6F6-50711A2FB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63" y="2563391"/>
            <a:ext cx="3892826" cy="389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28414"/>
      </p:ext>
    </p:extLst>
  </p:cSld>
  <p:clrMapOvr>
    <a:masterClrMapping/>
  </p:clrMapOvr>
  <p:transition spd="med" advTm="7391">
    <p:pull/>
    <p:sndAc>
      <p:stSnd>
        <p:snd r:embed="rId2" name="MBB - Feel Good (Vlog No Copyright Music).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EBF487-2791-4B5F-92A8-BB57AB3AED16}"/>
              </a:ext>
            </a:extLst>
          </p:cNvPr>
          <p:cNvGraphicFramePr>
            <a:graphicFrameLocks noGrp="1"/>
          </p:cNvGraphicFramePr>
          <p:nvPr>
            <p:extLst>
              <p:ext uri="{D42A27DB-BD31-4B8C-83A1-F6EECF244321}">
                <p14:modId xmlns:p14="http://schemas.microsoft.com/office/powerpoint/2010/main" val="1676184119"/>
              </p:ext>
            </p:extLst>
          </p:nvPr>
        </p:nvGraphicFramePr>
        <p:xfrm>
          <a:off x="1789044" y="664583"/>
          <a:ext cx="7712763" cy="4416313"/>
        </p:xfrm>
        <a:graphic>
          <a:graphicData uri="http://schemas.openxmlformats.org/drawingml/2006/table">
            <a:tbl>
              <a:tblPr firstRow="1" firstCol="1" bandRow="1">
                <a:tableStyleId>{ED083AE6-46FA-4A59-8FB0-9F97EB10719F}</a:tableStyleId>
              </a:tblPr>
              <a:tblGrid>
                <a:gridCol w="4347591">
                  <a:extLst>
                    <a:ext uri="{9D8B030D-6E8A-4147-A177-3AD203B41FA5}">
                      <a16:colId xmlns:a16="http://schemas.microsoft.com/office/drawing/2014/main" val="2574314425"/>
                    </a:ext>
                  </a:extLst>
                </a:gridCol>
                <a:gridCol w="3365172">
                  <a:extLst>
                    <a:ext uri="{9D8B030D-6E8A-4147-A177-3AD203B41FA5}">
                      <a16:colId xmlns:a16="http://schemas.microsoft.com/office/drawing/2014/main" val="3397526618"/>
                    </a:ext>
                  </a:extLst>
                </a:gridCol>
              </a:tblGrid>
              <a:tr h="406836">
                <a:tc gridSpan="2">
                  <a:txBody>
                    <a:bodyPr/>
                    <a:lstStyle/>
                    <a:p>
                      <a:pPr marL="0" marR="0" algn="ctr" rtl="1">
                        <a:lnSpc>
                          <a:spcPct val="120000"/>
                        </a:lnSpc>
                        <a:spcBef>
                          <a:spcPts val="0"/>
                        </a:spcBef>
                        <a:spcAft>
                          <a:spcPts val="0"/>
                        </a:spcAft>
                      </a:pPr>
                      <a:r>
                        <a:rPr lang="ar-SA" sz="2000" dirty="0">
                          <a:effectLst/>
                        </a:rPr>
                        <a:t>أسماء الفحوصات</a:t>
                      </a:r>
                      <a:endParaRPr lang="en-US" sz="1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tc hMerge="1">
                  <a:txBody>
                    <a:bodyPr/>
                    <a:lstStyle/>
                    <a:p>
                      <a:endParaRPr lang="en-US"/>
                    </a:p>
                  </a:txBody>
                  <a:tcPr/>
                </a:tc>
                <a:extLst>
                  <a:ext uri="{0D108BD9-81ED-4DB2-BD59-A6C34878D82A}">
                    <a16:rowId xmlns:a16="http://schemas.microsoft.com/office/drawing/2014/main" val="1342968645"/>
                  </a:ext>
                </a:extLst>
              </a:tr>
              <a:tr h="1167757">
                <a:tc>
                  <a:txBody>
                    <a:bodyPr/>
                    <a:lstStyle/>
                    <a:p>
                      <a:pPr marL="0" marR="0" algn="l">
                        <a:lnSpc>
                          <a:spcPct val="120000"/>
                        </a:lnSpc>
                        <a:spcBef>
                          <a:spcPts val="0"/>
                        </a:spcBef>
                        <a:spcAft>
                          <a:spcPts val="0"/>
                        </a:spcAft>
                      </a:pPr>
                      <a:r>
                        <a:rPr lang="en-US" sz="1800" dirty="0" err="1">
                          <a:solidFill>
                            <a:srgbClr val="4D4436"/>
                          </a:solidFill>
                          <a:effectLst/>
                          <a:latin typeface="Cambria" panose="02040503050406030204" pitchFamily="18" charset="0"/>
                          <a:ea typeface="Cambria" panose="02040503050406030204" pitchFamily="18" charset="0"/>
                          <a:cs typeface="Times New Roman" panose="02020603050405020304" pitchFamily="18" charset="0"/>
                        </a:rPr>
                        <a:t>IgE</a:t>
                      </a:r>
                      <a:r>
                        <a:rPr lang="en-US" sz="18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rPr>
                        <a:t>, CBC, Absolute eosinophil count</a:t>
                      </a:r>
                      <a:endParaRPr lang="en-US" sz="1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tc>
                  <a:txBody>
                    <a:bodyPr/>
                    <a:lstStyle/>
                    <a:p>
                      <a:pPr marL="0" marR="0" algn="ctr" rtl="1">
                        <a:lnSpc>
                          <a:spcPct val="120000"/>
                        </a:lnSpc>
                        <a:spcBef>
                          <a:spcPts val="0"/>
                        </a:spcBef>
                        <a:spcAft>
                          <a:spcPts val="0"/>
                        </a:spcAft>
                      </a:pPr>
                      <a:r>
                        <a:rPr lang="ar-SA" sz="1800" b="1" dirty="0">
                          <a:effectLst/>
                        </a:rPr>
                        <a:t>فحوصات خاصة بالمناعة</a:t>
                      </a:r>
                      <a:endParaRPr lang="en-US" sz="1100" b="1"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extLst>
                  <a:ext uri="{0D108BD9-81ED-4DB2-BD59-A6C34878D82A}">
                    <a16:rowId xmlns:a16="http://schemas.microsoft.com/office/drawing/2014/main" val="2987742428"/>
                  </a:ext>
                </a:extLst>
              </a:tr>
              <a:tr h="1219641">
                <a:tc>
                  <a:txBody>
                    <a:bodyPr/>
                    <a:lstStyle/>
                    <a:p>
                      <a:pPr marL="0" marR="0" algn="l">
                        <a:lnSpc>
                          <a:spcPct val="120000"/>
                        </a:lnSpc>
                        <a:spcBef>
                          <a:spcPts val="0"/>
                        </a:spcBef>
                        <a:spcAft>
                          <a:spcPts val="0"/>
                        </a:spcAft>
                      </a:pPr>
                      <a:r>
                        <a:rPr lang="en-US" sz="1800" dirty="0">
                          <a:effectLst/>
                        </a:rPr>
                        <a:t>Food allergy test</a:t>
                      </a:r>
                      <a:endParaRPr lang="en-US" sz="1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tc>
                  <a:txBody>
                    <a:bodyPr/>
                    <a:lstStyle/>
                    <a:p>
                      <a:pPr marL="0" marR="0" algn="ctr" rtl="1">
                        <a:lnSpc>
                          <a:spcPct val="120000"/>
                        </a:lnSpc>
                        <a:spcBef>
                          <a:spcPts val="0"/>
                        </a:spcBef>
                        <a:spcAft>
                          <a:spcPts val="0"/>
                        </a:spcAft>
                      </a:pPr>
                      <a:r>
                        <a:rPr lang="ar-JO" sz="1800" b="1" dirty="0">
                          <a:effectLst/>
                        </a:rPr>
                        <a:t>فحوصات خاصة ب</a:t>
                      </a:r>
                      <a:r>
                        <a:rPr lang="ar-SA" sz="1800" b="1" dirty="0">
                          <a:effectLst/>
                        </a:rPr>
                        <a:t>حساسية الطعام</a:t>
                      </a:r>
                      <a:endParaRPr lang="en-US" sz="1100" b="1"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extLst>
                  <a:ext uri="{0D108BD9-81ED-4DB2-BD59-A6C34878D82A}">
                    <a16:rowId xmlns:a16="http://schemas.microsoft.com/office/drawing/2014/main" val="2435680970"/>
                  </a:ext>
                </a:extLst>
              </a:tr>
              <a:tr h="851320">
                <a:tc>
                  <a:txBody>
                    <a:bodyPr/>
                    <a:lstStyle/>
                    <a:p>
                      <a:pPr marL="0" marR="0" algn="l">
                        <a:lnSpc>
                          <a:spcPct val="120000"/>
                        </a:lnSpc>
                        <a:spcBef>
                          <a:spcPts val="0"/>
                        </a:spcBef>
                        <a:spcAft>
                          <a:spcPts val="0"/>
                        </a:spcAft>
                      </a:pPr>
                      <a:r>
                        <a:rPr lang="en-US" sz="2000" dirty="0">
                          <a:effectLst/>
                        </a:rPr>
                        <a:t>Pollen and insects allergy test</a:t>
                      </a:r>
                      <a:endParaRPr lang="en-US" sz="1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tc>
                  <a:txBody>
                    <a:bodyPr/>
                    <a:lstStyle/>
                    <a:p>
                      <a:pPr marL="0" marR="0" algn="ctr" rtl="1">
                        <a:lnSpc>
                          <a:spcPct val="120000"/>
                        </a:lnSpc>
                        <a:spcBef>
                          <a:spcPts val="0"/>
                        </a:spcBef>
                        <a:spcAft>
                          <a:spcPts val="0"/>
                        </a:spcAft>
                      </a:pPr>
                      <a:r>
                        <a:rPr lang="ar-JO" sz="1800" b="1" dirty="0">
                          <a:effectLst/>
                        </a:rPr>
                        <a:t>فح</a:t>
                      </a:r>
                      <a:r>
                        <a:rPr lang="ar-SA" sz="1800" b="1" dirty="0">
                          <a:effectLst/>
                        </a:rPr>
                        <a:t>ص خاص بحساسية حبوب اللقاح والحشرات</a:t>
                      </a:r>
                      <a:endParaRPr lang="en-US" sz="1100" b="1"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extLst>
                  <a:ext uri="{0D108BD9-81ED-4DB2-BD59-A6C34878D82A}">
                    <a16:rowId xmlns:a16="http://schemas.microsoft.com/office/drawing/2014/main" val="2643005487"/>
                  </a:ext>
                </a:extLst>
              </a:tr>
              <a:tr h="770759">
                <a:tc>
                  <a:txBody>
                    <a:bodyPr/>
                    <a:lstStyle/>
                    <a:p>
                      <a:pPr marL="0" marR="0" algn="l">
                        <a:lnSpc>
                          <a:spcPct val="120000"/>
                        </a:lnSpc>
                        <a:spcBef>
                          <a:spcPts val="0"/>
                        </a:spcBef>
                        <a:spcAft>
                          <a:spcPts val="0"/>
                        </a:spcAft>
                      </a:pPr>
                      <a:r>
                        <a:rPr lang="en-US" sz="1800" dirty="0">
                          <a:effectLst/>
                        </a:rPr>
                        <a:t>Lactose intolerance test, ATG IgG/IgM</a:t>
                      </a:r>
                      <a:endParaRPr lang="en-US" sz="1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tc>
                  <a:txBody>
                    <a:bodyPr/>
                    <a:lstStyle/>
                    <a:p>
                      <a:pPr marL="0" marR="0" algn="ctr" rtl="1">
                        <a:lnSpc>
                          <a:spcPct val="120000"/>
                        </a:lnSpc>
                        <a:spcBef>
                          <a:spcPts val="0"/>
                        </a:spcBef>
                        <a:spcAft>
                          <a:spcPts val="0"/>
                        </a:spcAft>
                      </a:pPr>
                      <a:r>
                        <a:rPr lang="ar-SA" sz="1800" b="1" dirty="0">
                          <a:effectLst/>
                        </a:rPr>
                        <a:t>فحص خاص بحساسية القمح والحليب</a:t>
                      </a:r>
                      <a:endParaRPr lang="en-US" sz="1100" b="1"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cell3D prstMaterial="dkEdge">
                      <a:bevel prst="convex"/>
                      <a:lightRig rig="flood" dir="t"/>
                    </a:cell3D>
                  </a:tcPr>
                </a:tc>
                <a:extLst>
                  <a:ext uri="{0D108BD9-81ED-4DB2-BD59-A6C34878D82A}">
                    <a16:rowId xmlns:a16="http://schemas.microsoft.com/office/drawing/2014/main" val="1873201102"/>
                  </a:ext>
                </a:extLst>
              </a:tr>
            </a:tbl>
          </a:graphicData>
        </a:graphic>
      </p:graphicFrame>
    </p:spTree>
    <p:extLst>
      <p:ext uri="{BB962C8B-B14F-4D97-AF65-F5344CB8AC3E}">
        <p14:creationId xmlns:p14="http://schemas.microsoft.com/office/powerpoint/2010/main" val="1271903489"/>
      </p:ext>
    </p:extLst>
  </p:cSld>
  <p:clrMapOvr>
    <a:masterClrMapping/>
  </p:clrMapOvr>
  <p:transition spd="med" advTm="694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100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BA564-E744-4DF7-89FE-4A2C9B450C2B}"/>
              </a:ext>
            </a:extLst>
          </p:cNvPr>
          <p:cNvPicPr>
            <a:picLocks noChangeAspect="1"/>
          </p:cNvPicPr>
          <p:nvPr/>
        </p:nvPicPr>
        <p:blipFill>
          <a:blip r:embed="rId2"/>
          <a:stretch>
            <a:fillRect/>
          </a:stretch>
        </p:blipFill>
        <p:spPr>
          <a:xfrm>
            <a:off x="-35192" y="-33623"/>
            <a:ext cx="12262384" cy="6925245"/>
          </a:xfrm>
          <a:prstGeom prst="rect">
            <a:avLst/>
          </a:prstGeom>
        </p:spPr>
      </p:pic>
      <p:pic>
        <p:nvPicPr>
          <p:cNvPr id="6" name="Picture 5">
            <a:extLst>
              <a:ext uri="{FF2B5EF4-FFF2-40B4-BE49-F238E27FC236}">
                <a16:creationId xmlns:a16="http://schemas.microsoft.com/office/drawing/2014/main" id="{4316BD4B-6ADE-483C-BF77-F1CEECA38E3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rot="20979317">
            <a:off x="6479089" y="2501638"/>
            <a:ext cx="1269638" cy="820032"/>
          </a:xfrm>
          <a:prstGeom prst="rect">
            <a:avLst/>
          </a:prstGeom>
        </p:spPr>
      </p:pic>
      <p:pic>
        <p:nvPicPr>
          <p:cNvPr id="12" name="Picture 11">
            <a:extLst>
              <a:ext uri="{FF2B5EF4-FFF2-40B4-BE49-F238E27FC236}">
                <a16:creationId xmlns:a16="http://schemas.microsoft.com/office/drawing/2014/main" id="{50772D3C-09FA-4D7D-B977-C05EE0171F6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5714710"/>
            <a:ext cx="12087844" cy="1143290"/>
          </a:xfrm>
          <a:prstGeom prst="rect">
            <a:avLst/>
          </a:prstGeom>
        </p:spPr>
      </p:pic>
      <p:pic>
        <p:nvPicPr>
          <p:cNvPr id="13" name="Picture 12">
            <a:extLst>
              <a:ext uri="{FF2B5EF4-FFF2-40B4-BE49-F238E27FC236}">
                <a16:creationId xmlns:a16="http://schemas.microsoft.com/office/drawing/2014/main" id="{E63D995F-A67A-445E-9DEF-7047D2EEE7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277" y="3642849"/>
            <a:ext cx="1702602" cy="3419694"/>
          </a:xfrm>
          <a:prstGeom prst="rect">
            <a:avLst/>
          </a:prstGeom>
        </p:spPr>
      </p:pic>
      <p:grpSp>
        <p:nvGrpSpPr>
          <p:cNvPr id="8" name="Group 7">
            <a:extLst>
              <a:ext uri="{FF2B5EF4-FFF2-40B4-BE49-F238E27FC236}">
                <a16:creationId xmlns:a16="http://schemas.microsoft.com/office/drawing/2014/main" id="{5A4D0121-788A-453A-BBB8-B114EDC5F60A}"/>
              </a:ext>
            </a:extLst>
          </p:cNvPr>
          <p:cNvGrpSpPr/>
          <p:nvPr/>
        </p:nvGrpSpPr>
        <p:grpSpPr>
          <a:xfrm flipH="1">
            <a:off x="-97601" y="4342303"/>
            <a:ext cx="1194839" cy="2430582"/>
            <a:chOff x="7043736" y="1413530"/>
            <a:chExt cx="1895475" cy="3530378"/>
          </a:xfrm>
        </p:grpSpPr>
        <p:pic>
          <p:nvPicPr>
            <p:cNvPr id="9" name="Picture 8">
              <a:extLst>
                <a:ext uri="{FF2B5EF4-FFF2-40B4-BE49-F238E27FC236}">
                  <a16:creationId xmlns:a16="http://schemas.microsoft.com/office/drawing/2014/main" id="{E984E3C2-D78D-4708-8DC3-F6F842BB99F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043736" y="2000683"/>
              <a:ext cx="1895475" cy="2943225"/>
            </a:xfrm>
            <a:prstGeom prst="rect">
              <a:avLst/>
            </a:prstGeom>
          </p:spPr>
        </p:pic>
        <p:pic>
          <p:nvPicPr>
            <p:cNvPr id="10" name="Picture 9">
              <a:extLst>
                <a:ext uri="{FF2B5EF4-FFF2-40B4-BE49-F238E27FC236}">
                  <a16:creationId xmlns:a16="http://schemas.microsoft.com/office/drawing/2014/main" id="{BCAB2DD0-B6EE-402D-B5DF-EDC6CF9D0205}"/>
                </a:ext>
              </a:extLst>
            </p:cNvPr>
            <p:cNvPicPr>
              <a:picLocks noChangeAspect="1"/>
            </p:cNvPicPr>
            <p:nvPr/>
          </p:nvPicPr>
          <p:blipFill>
            <a:blip r:embed="rId9">
              <a:clrChange>
                <a:clrFrom>
                  <a:srgbClr val="807567"/>
                </a:clrFrom>
                <a:clrTo>
                  <a:srgbClr val="807567">
                    <a:alpha val="0"/>
                  </a:srgbClr>
                </a:clrTo>
              </a:clrChange>
              <a:extLst>
                <a:ext uri="{28A0092B-C50C-407E-A947-70E740481C1C}">
                  <a14:useLocalDpi xmlns:a14="http://schemas.microsoft.com/office/drawing/2010/main" val="0"/>
                </a:ext>
              </a:extLst>
            </a:blip>
            <a:stretch>
              <a:fillRect/>
            </a:stretch>
          </p:blipFill>
          <p:spPr>
            <a:xfrm>
              <a:off x="7555878" y="1413530"/>
              <a:ext cx="789786" cy="886494"/>
            </a:xfrm>
            <a:prstGeom prst="rect">
              <a:avLst/>
            </a:prstGeom>
          </p:spPr>
        </p:pic>
      </p:grpSp>
      <p:grpSp>
        <p:nvGrpSpPr>
          <p:cNvPr id="11" name="Group 10">
            <a:extLst>
              <a:ext uri="{FF2B5EF4-FFF2-40B4-BE49-F238E27FC236}">
                <a16:creationId xmlns:a16="http://schemas.microsoft.com/office/drawing/2014/main" id="{EA9E4087-7870-4454-984F-DA33D6795F90}"/>
              </a:ext>
            </a:extLst>
          </p:cNvPr>
          <p:cNvGrpSpPr/>
          <p:nvPr/>
        </p:nvGrpSpPr>
        <p:grpSpPr>
          <a:xfrm flipH="1">
            <a:off x="6092946" y="4397166"/>
            <a:ext cx="1194839" cy="2430582"/>
            <a:chOff x="7043736" y="1413530"/>
            <a:chExt cx="1895475" cy="3530378"/>
          </a:xfrm>
        </p:grpSpPr>
        <p:pic>
          <p:nvPicPr>
            <p:cNvPr id="15" name="Picture 14">
              <a:extLst>
                <a:ext uri="{FF2B5EF4-FFF2-40B4-BE49-F238E27FC236}">
                  <a16:creationId xmlns:a16="http://schemas.microsoft.com/office/drawing/2014/main" id="{FEDA2436-E6BA-4159-8494-7F2FB89572D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043736" y="2000683"/>
              <a:ext cx="1895475" cy="2943225"/>
            </a:xfrm>
            <a:prstGeom prst="rect">
              <a:avLst/>
            </a:prstGeom>
          </p:spPr>
        </p:pic>
        <p:pic>
          <p:nvPicPr>
            <p:cNvPr id="17" name="Picture 16">
              <a:extLst>
                <a:ext uri="{FF2B5EF4-FFF2-40B4-BE49-F238E27FC236}">
                  <a16:creationId xmlns:a16="http://schemas.microsoft.com/office/drawing/2014/main" id="{4D686C40-FE24-4CAD-8969-4094EB811A16}"/>
                </a:ext>
              </a:extLst>
            </p:cNvPr>
            <p:cNvPicPr>
              <a:picLocks noChangeAspect="1"/>
            </p:cNvPicPr>
            <p:nvPr/>
          </p:nvPicPr>
          <p:blipFill>
            <a:blip r:embed="rId9">
              <a:clrChange>
                <a:clrFrom>
                  <a:srgbClr val="807567"/>
                </a:clrFrom>
                <a:clrTo>
                  <a:srgbClr val="807567">
                    <a:alpha val="0"/>
                  </a:srgbClr>
                </a:clrTo>
              </a:clrChange>
              <a:extLst>
                <a:ext uri="{28A0092B-C50C-407E-A947-70E740481C1C}">
                  <a14:useLocalDpi xmlns:a14="http://schemas.microsoft.com/office/drawing/2010/main" val="0"/>
                </a:ext>
              </a:extLst>
            </a:blip>
            <a:stretch>
              <a:fillRect/>
            </a:stretch>
          </p:blipFill>
          <p:spPr>
            <a:xfrm>
              <a:off x="7555878" y="1413530"/>
              <a:ext cx="789786" cy="886494"/>
            </a:xfrm>
            <a:prstGeom prst="rect">
              <a:avLst/>
            </a:prstGeom>
          </p:spPr>
        </p:pic>
      </p:grpSp>
      <p:pic>
        <p:nvPicPr>
          <p:cNvPr id="18" name="Picture 17">
            <a:extLst>
              <a:ext uri="{FF2B5EF4-FFF2-40B4-BE49-F238E27FC236}">
                <a16:creationId xmlns:a16="http://schemas.microsoft.com/office/drawing/2014/main" id="{948F791E-6BD8-470F-8B76-3E848F7176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0344" y="3583716"/>
            <a:ext cx="1702602" cy="2960749"/>
          </a:xfrm>
          <a:prstGeom prst="rect">
            <a:avLst/>
          </a:prstGeom>
        </p:spPr>
      </p:pic>
      <p:graphicFrame>
        <p:nvGraphicFramePr>
          <p:cNvPr id="2" name="Table 1">
            <a:extLst>
              <a:ext uri="{FF2B5EF4-FFF2-40B4-BE49-F238E27FC236}">
                <a16:creationId xmlns:a16="http://schemas.microsoft.com/office/drawing/2014/main" id="{FDA96C79-1B6E-4EB6-B685-DE13C6E5458D}"/>
              </a:ext>
            </a:extLst>
          </p:cNvPr>
          <p:cNvGraphicFramePr>
            <a:graphicFrameLocks noGrp="1"/>
          </p:cNvGraphicFramePr>
          <p:nvPr>
            <p:extLst>
              <p:ext uri="{D42A27DB-BD31-4B8C-83A1-F6EECF244321}">
                <p14:modId xmlns:p14="http://schemas.microsoft.com/office/powerpoint/2010/main" val="3407042401"/>
              </p:ext>
            </p:extLst>
          </p:nvPr>
        </p:nvGraphicFramePr>
        <p:xfrm>
          <a:off x="9528313" y="46527"/>
          <a:ext cx="2663687" cy="4206240"/>
        </p:xfrm>
        <a:graphic>
          <a:graphicData uri="http://schemas.openxmlformats.org/drawingml/2006/table">
            <a:tbl>
              <a:tblPr firstRow="1" bandRow="1">
                <a:tableStyleId>{5C22544A-7EE6-4342-B048-85BDC9FD1C3A}</a:tableStyleId>
              </a:tblPr>
              <a:tblGrid>
                <a:gridCol w="2663687">
                  <a:extLst>
                    <a:ext uri="{9D8B030D-6E8A-4147-A177-3AD203B41FA5}">
                      <a16:colId xmlns:a16="http://schemas.microsoft.com/office/drawing/2014/main" val="2398485643"/>
                    </a:ext>
                  </a:extLst>
                </a:gridCol>
              </a:tblGrid>
              <a:tr h="4127908">
                <a:tc>
                  <a:txBody>
                    <a:bodyPr/>
                    <a:lstStyle/>
                    <a:p>
                      <a:pPr algn="ctr"/>
                      <a:r>
                        <a:rPr lang="ar-SA" sz="2800" b="1" cap="none" spc="0" dirty="0">
                          <a:ln w="12700" cmpd="sng">
                            <a:solidFill>
                              <a:schemeClr val="accent4"/>
                            </a:solidFill>
                            <a:prstDash val="solid"/>
                          </a:ln>
                          <a:solidFill>
                            <a:schemeClr val="accent4">
                              <a:lumMod val="75000"/>
                            </a:schemeClr>
                          </a:solidFill>
                          <a:effectLst/>
                        </a:rPr>
                        <a:t>مختبرات الكنعان(بيوجين)</a:t>
                      </a:r>
                    </a:p>
                    <a:p>
                      <a:pPr algn="ctr"/>
                      <a:endParaRPr lang="ar-SA" sz="2800" b="1" cap="none" spc="0" dirty="0">
                        <a:ln w="12700" cmpd="sng">
                          <a:solidFill>
                            <a:schemeClr val="accent4"/>
                          </a:solidFill>
                          <a:prstDash val="solid"/>
                        </a:ln>
                        <a:solidFill>
                          <a:schemeClr val="accent4">
                            <a:lumMod val="75000"/>
                          </a:schemeClr>
                        </a:solidFill>
                        <a:effectLst/>
                      </a:endParaRPr>
                    </a:p>
                    <a:p>
                      <a:pPr algn="ctr"/>
                      <a:r>
                        <a:rPr lang="ar-SA" sz="2800" b="1" cap="none" spc="0" dirty="0">
                          <a:ln w="12700" cmpd="sng">
                            <a:solidFill>
                              <a:schemeClr val="accent4"/>
                            </a:solidFill>
                            <a:prstDash val="solid"/>
                          </a:ln>
                          <a:solidFill>
                            <a:schemeClr val="accent4">
                              <a:lumMod val="75000"/>
                            </a:schemeClr>
                          </a:solidFill>
                          <a:effectLst/>
                        </a:rPr>
                        <a:t>العنوان:</a:t>
                      </a:r>
                    </a:p>
                    <a:p>
                      <a:pPr algn="ctr"/>
                      <a:endParaRPr lang="ar-SA"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ctr"/>
                      <a:r>
                        <a:rPr lang="ar-SA"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89 شارع وصفي التل (الجاردنز)</a:t>
                      </a:r>
                    </a:p>
                    <a:p>
                      <a:pPr algn="ctr"/>
                      <a:endParaRPr lang="ar-SA"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ctr"/>
                      <a:r>
                        <a:rPr lang="ar-SA" sz="3200" b="1" cap="none" spc="0" dirty="0">
                          <a:ln w="12700" cmpd="sng">
                            <a:solidFill>
                              <a:schemeClr val="accent4"/>
                            </a:solidFill>
                            <a:prstDash val="solid"/>
                          </a:ln>
                          <a:solidFill>
                            <a:schemeClr val="accent4">
                              <a:lumMod val="75000"/>
                            </a:schemeClr>
                          </a:solidFill>
                          <a:effectLst/>
                        </a:rPr>
                        <a:t>موبايل:</a:t>
                      </a:r>
                      <a:r>
                        <a:rPr lang="ar-SA"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endParaRPr lang="ar-SA"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ctr"/>
                      <a:r>
                        <a:rPr lang="ar-SA"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0775557117</a:t>
                      </a:r>
                    </a:p>
                    <a:p>
                      <a:pPr algn="ctr"/>
                      <a:endParaRPr lang="en-US"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8424880"/>
                  </a:ext>
                </a:extLst>
              </a:tr>
            </a:tbl>
          </a:graphicData>
        </a:graphic>
      </p:graphicFrame>
    </p:spTree>
    <p:extLst>
      <p:ext uri="{BB962C8B-B14F-4D97-AF65-F5344CB8AC3E}">
        <p14:creationId xmlns:p14="http://schemas.microsoft.com/office/powerpoint/2010/main" val="3462245335"/>
      </p:ext>
    </p:extLst>
  </p:cSld>
  <p:clrMapOvr>
    <a:masterClrMapping/>
  </p:clrMapOvr>
  <mc:AlternateContent xmlns:mc="http://schemas.openxmlformats.org/markup-compatibility/2006" xmlns:p14="http://schemas.microsoft.com/office/powerpoint/2010/main">
    <mc:Choice Requires="p14">
      <p:transition spd="slow" p14:dur="2000" advTm="15520"/>
    </mc:Choice>
    <mc:Fallback xmlns="">
      <p:transition spd="slow" advTm="1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0000" decel="90000" fill="hold" nodeType="withEffect">
                                  <p:stCondLst>
                                    <p:cond delay="0"/>
                                  </p:stCondLst>
                                  <p:childTnLst>
                                    <p:animMotion origin="layout" path="M 4.375E-6 4.81481E-6 L 0.51445 0.0081 " pathEditMode="relative" rAng="0" ptsTypes="AA">
                                      <p:cBhvr>
                                        <p:cTn id="6" dur="5500" fill="hold"/>
                                        <p:tgtEl>
                                          <p:spTgt spid="8"/>
                                        </p:tgtEl>
                                        <p:attrNameLst>
                                          <p:attrName>ppt_x</p:attrName>
                                          <p:attrName>ppt_y</p:attrName>
                                        </p:attrNameLst>
                                      </p:cBhvr>
                                      <p:rCtr x="25716" y="394"/>
                                    </p:animMotion>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par>
                                <p:cTn id="7" presetID="63" presetClass="path" presetSubtype="0" accel="50000" decel="50000" fill="hold" nodeType="withEffect">
                                  <p:stCondLst>
                                    <p:cond delay="0"/>
                                  </p:stCondLst>
                                  <p:childTnLst>
                                    <p:animMotion origin="layout" path="M 0.0237 -0.0845 L 0.37331 -0.05325 " pathEditMode="fixed" rAng="0" ptsTypes="AA">
                                      <p:cBhvr>
                                        <p:cTn id="8" dur="5500" fill="hold"/>
                                        <p:tgtEl>
                                          <p:spTgt spid="13"/>
                                        </p:tgtEl>
                                        <p:attrNameLst>
                                          <p:attrName>ppt_x</p:attrName>
                                          <p:attrName>ppt_y</p:attrName>
                                        </p:attrNameLst>
                                      </p:cBhvr>
                                      <p:rCtr x="17474" y="1551"/>
                                    </p:animMotion>
                                  </p:childTnLst>
                                  <p:subTnLst>
                                    <p:set>
                                      <p:cBhvr override="childStyle">
                                        <p:cTn dur="1" fill="hold" display="0" masterRel="sameClick" afterEffect="1">
                                          <p:stCondLst>
                                            <p:cond evt="end" delay="0">
                                              <p:tn val="7"/>
                                            </p:cond>
                                          </p:stCondLst>
                                        </p:cTn>
                                        <p:tgtEl>
                                          <p:spTgt spid="13"/>
                                        </p:tgtEl>
                                        <p:attrNameLst>
                                          <p:attrName>style.visibility</p:attrName>
                                        </p:attrNameLst>
                                      </p:cBhvr>
                                      <p:to>
                                        <p:strVal val="hidden"/>
                                      </p:to>
                                    </p:set>
                                  </p:subTnLst>
                                </p:cTn>
                              </p:par>
                            </p:childTnLst>
                          </p:cTn>
                        </p:par>
                        <p:par>
                          <p:cTn id="9" fill="hold">
                            <p:stCondLst>
                              <p:cond delay="55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550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6" presetClass="emph" presetSubtype="0" fill="hold" nodeType="withEffect">
                                  <p:stCondLst>
                                    <p:cond delay="0"/>
                                  </p:stCondLst>
                                  <p:childTnLst>
                                    <p:animScale>
                                      <p:cBhvr>
                                        <p:cTn id="18" dur="2000" fill="hold"/>
                                        <p:tgtEl>
                                          <p:spTgt spid="6"/>
                                        </p:tgtEl>
                                      </p:cBhvr>
                                      <p:by x="150000" y="150000"/>
                                    </p:animScale>
                                  </p:childTnLst>
                                </p:cTn>
                              </p:par>
                              <p:par>
                                <p:cTn id="19" presetID="8" presetClass="emph" presetSubtype="0" fill="hold" nodeType="withEffect">
                                  <p:stCondLst>
                                    <p:cond delay="0"/>
                                  </p:stCondLst>
                                  <p:childTnLst>
                                    <p:animRot by="21600000">
                                      <p:cBhvr>
                                        <p:cTn id="2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6A1F1DD-C6C5-4BAC-B70A-E6BA09A4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9433" y="-1132764"/>
            <a:ext cx="12601430" cy="8161360"/>
          </a:xfrm>
          <a:prstGeom prst="rect">
            <a:avLst/>
          </a:prstGeom>
        </p:spPr>
      </p:pic>
      <p:pic>
        <p:nvPicPr>
          <p:cNvPr id="28" name="Picture 27">
            <a:extLst>
              <a:ext uri="{FF2B5EF4-FFF2-40B4-BE49-F238E27FC236}">
                <a16:creationId xmlns:a16="http://schemas.microsoft.com/office/drawing/2014/main" id="{D1B47E83-F77E-418A-868C-DF3E8BC8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7455" flipH="1">
            <a:off x="6866113" y="3177883"/>
            <a:ext cx="2542025" cy="3085695"/>
          </a:xfrm>
          <a:prstGeom prst="rect">
            <a:avLst/>
          </a:prstGeom>
        </p:spPr>
      </p:pic>
      <p:pic>
        <p:nvPicPr>
          <p:cNvPr id="26" name="Picture 25">
            <a:extLst>
              <a:ext uri="{FF2B5EF4-FFF2-40B4-BE49-F238E27FC236}">
                <a16:creationId xmlns:a16="http://schemas.microsoft.com/office/drawing/2014/main" id="{0ACF82E1-6DA3-4530-9194-52C7AE060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5942" flipH="1">
            <a:off x="7076178" y="3197264"/>
            <a:ext cx="2285393" cy="2981938"/>
          </a:xfrm>
          <a:prstGeom prst="rect">
            <a:avLst/>
          </a:prstGeom>
        </p:spPr>
      </p:pic>
      <p:grpSp>
        <p:nvGrpSpPr>
          <p:cNvPr id="2" name="Group 1">
            <a:extLst>
              <a:ext uri="{FF2B5EF4-FFF2-40B4-BE49-F238E27FC236}">
                <a16:creationId xmlns:a16="http://schemas.microsoft.com/office/drawing/2014/main" id="{4D762499-AC46-4F34-84E4-D5D86C6D4525}"/>
              </a:ext>
            </a:extLst>
          </p:cNvPr>
          <p:cNvGrpSpPr/>
          <p:nvPr/>
        </p:nvGrpSpPr>
        <p:grpSpPr>
          <a:xfrm flipH="1">
            <a:off x="912073" y="3252703"/>
            <a:ext cx="1897388" cy="3080819"/>
            <a:chOff x="7043736" y="1413530"/>
            <a:chExt cx="1895475" cy="3530378"/>
          </a:xfrm>
        </p:grpSpPr>
        <p:pic>
          <p:nvPicPr>
            <p:cNvPr id="3" name="Picture 2">
              <a:extLst>
                <a:ext uri="{FF2B5EF4-FFF2-40B4-BE49-F238E27FC236}">
                  <a16:creationId xmlns:a16="http://schemas.microsoft.com/office/drawing/2014/main" id="{74910096-86CF-49ED-AD80-3B9D4E0FA5E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43736" y="2000683"/>
              <a:ext cx="1895475" cy="2943225"/>
            </a:xfrm>
            <a:prstGeom prst="rect">
              <a:avLst/>
            </a:prstGeom>
          </p:spPr>
        </p:pic>
        <p:pic>
          <p:nvPicPr>
            <p:cNvPr id="4" name="Picture 3">
              <a:extLst>
                <a:ext uri="{FF2B5EF4-FFF2-40B4-BE49-F238E27FC236}">
                  <a16:creationId xmlns:a16="http://schemas.microsoft.com/office/drawing/2014/main" id="{0ACEB6B6-1BEF-45CF-9247-746923203295}"/>
                </a:ext>
              </a:extLst>
            </p:cNvPr>
            <p:cNvPicPr>
              <a:picLocks noChangeAspect="1"/>
            </p:cNvPicPr>
            <p:nvPr/>
          </p:nvPicPr>
          <p:blipFill>
            <a:blip r:embed="rId6">
              <a:clrChange>
                <a:clrFrom>
                  <a:srgbClr val="807567"/>
                </a:clrFrom>
                <a:clrTo>
                  <a:srgbClr val="807567">
                    <a:alpha val="0"/>
                  </a:srgbClr>
                </a:clrTo>
              </a:clrChange>
              <a:extLst>
                <a:ext uri="{28A0092B-C50C-407E-A947-70E740481C1C}">
                  <a14:useLocalDpi xmlns:a14="http://schemas.microsoft.com/office/drawing/2010/main" val="0"/>
                </a:ext>
              </a:extLst>
            </a:blip>
            <a:stretch>
              <a:fillRect/>
            </a:stretch>
          </p:blipFill>
          <p:spPr>
            <a:xfrm>
              <a:off x="7555878" y="1413530"/>
              <a:ext cx="789786" cy="886494"/>
            </a:xfrm>
            <a:prstGeom prst="rect">
              <a:avLst/>
            </a:prstGeom>
          </p:spPr>
        </p:pic>
      </p:grpSp>
      <p:pic>
        <p:nvPicPr>
          <p:cNvPr id="24" name="Picture 23">
            <a:extLst>
              <a:ext uri="{FF2B5EF4-FFF2-40B4-BE49-F238E27FC236}">
                <a16:creationId xmlns:a16="http://schemas.microsoft.com/office/drawing/2014/main" id="{374868B3-B5CE-4FBA-B8B3-7926585C3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494221" y="3252703"/>
            <a:ext cx="1385152" cy="3080819"/>
          </a:xfrm>
          <a:prstGeom prst="rect">
            <a:avLst/>
          </a:prstGeom>
        </p:spPr>
      </p:pic>
      <p:grpSp>
        <p:nvGrpSpPr>
          <p:cNvPr id="34" name="Group 33">
            <a:extLst>
              <a:ext uri="{FF2B5EF4-FFF2-40B4-BE49-F238E27FC236}">
                <a16:creationId xmlns:a16="http://schemas.microsoft.com/office/drawing/2014/main" id="{D035417D-624F-47F9-B7F9-277469172262}"/>
              </a:ext>
            </a:extLst>
          </p:cNvPr>
          <p:cNvGrpSpPr/>
          <p:nvPr/>
        </p:nvGrpSpPr>
        <p:grpSpPr>
          <a:xfrm>
            <a:off x="7296835" y="3193976"/>
            <a:ext cx="1680579" cy="2988513"/>
            <a:chOff x="8129657" y="2864706"/>
            <a:chExt cx="1537828" cy="2988513"/>
          </a:xfrm>
        </p:grpSpPr>
        <p:pic>
          <p:nvPicPr>
            <p:cNvPr id="31" name="Picture 30">
              <a:extLst>
                <a:ext uri="{FF2B5EF4-FFF2-40B4-BE49-F238E27FC236}">
                  <a16:creationId xmlns:a16="http://schemas.microsoft.com/office/drawing/2014/main" id="{680FDED8-758B-44D6-8AB0-EF2032C42D7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129657" y="3525855"/>
              <a:ext cx="1537828" cy="2327364"/>
            </a:xfrm>
            <a:prstGeom prst="rect">
              <a:avLst/>
            </a:prstGeom>
          </p:spPr>
        </p:pic>
        <p:pic>
          <p:nvPicPr>
            <p:cNvPr id="33" name="Picture 32">
              <a:extLst>
                <a:ext uri="{FF2B5EF4-FFF2-40B4-BE49-F238E27FC236}">
                  <a16:creationId xmlns:a16="http://schemas.microsoft.com/office/drawing/2014/main" id="{F7660014-4F61-430D-BF57-FD5F52CE40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27228" y="2864706"/>
              <a:ext cx="792622" cy="858309"/>
            </a:xfrm>
            <a:prstGeom prst="rect">
              <a:avLst/>
            </a:prstGeom>
          </p:spPr>
        </p:pic>
      </p:grpSp>
    </p:spTree>
    <p:extLst>
      <p:ext uri="{BB962C8B-B14F-4D97-AF65-F5344CB8AC3E}">
        <p14:creationId xmlns:p14="http://schemas.microsoft.com/office/powerpoint/2010/main" val="205654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315">
        <p15:prstTrans prst="pageCurlDouble" invX="1"/>
      </p:transition>
    </mc:Choice>
    <mc:Fallback xmlns="">
      <p:transition spd="slow" advTm="13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0000" decel="90000" fill="hold" nodeType="withEffect">
                                  <p:stCondLst>
                                    <p:cond delay="0"/>
                                  </p:stCondLst>
                                  <p:childTnLst>
                                    <p:animMotion origin="layout" path="M -4.16667E-6 -2.59259E-6 L 0.51446 0.0081 " pathEditMode="relative" rAng="0" ptsTypes="AA">
                                      <p:cBhvr>
                                        <p:cTn id="6" dur="2000" fill="hold"/>
                                        <p:tgtEl>
                                          <p:spTgt spid="2"/>
                                        </p:tgtEl>
                                        <p:attrNameLst>
                                          <p:attrName>ppt_x</p:attrName>
                                          <p:attrName>ppt_y</p:attrName>
                                        </p:attrNameLst>
                                      </p:cBhvr>
                                      <p:rCtr x="25716" y="394"/>
                                    </p:animMotion>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9"/>
                                          </p:stCondLst>
                                        </p:cTn>
                                        <p:tgtEl>
                                          <p:spTgt spid="24"/>
                                        </p:tgtEl>
                                        <p:attrNameLst>
                                          <p:attrName>style.visibility</p:attrName>
                                        </p:attrNameLst>
                                      </p:cBhvr>
                                      <p:to>
                                        <p:strVal val="visible"/>
                                      </p:to>
                                    </p:set>
                                  </p:childTnLst>
                                </p:cTn>
                              </p:par>
                              <p:par>
                                <p:cTn id="10" presetID="1" presetClass="exit" presetSubtype="0" fill="hold" nodeType="withEffect">
                                  <p:stCondLst>
                                    <p:cond delay="1250"/>
                                  </p:stCondLst>
                                  <p:childTnLst>
                                    <p:set>
                                      <p:cBhvr>
                                        <p:cTn id="11" dur="1" fill="hold">
                                          <p:stCondLst>
                                            <p:cond delay="0"/>
                                          </p:stCondLst>
                                        </p:cTn>
                                        <p:tgtEl>
                                          <p:spTgt spid="24"/>
                                        </p:tgtEl>
                                        <p:attrNameLst>
                                          <p:attrName>style.visibility</p:attrName>
                                        </p:attrNameLst>
                                      </p:cBhvr>
                                      <p:to>
                                        <p:strVal val="hidden"/>
                                      </p:to>
                                    </p:set>
                                  </p:childTnLst>
                                </p:cTn>
                              </p:par>
                            </p:childTnLst>
                          </p:cTn>
                        </p:par>
                        <p:par>
                          <p:cTn id="12" fill="hold">
                            <p:stCondLst>
                              <p:cond delay="3250"/>
                            </p:stCondLst>
                            <p:childTnLst>
                              <p:par>
                                <p:cTn id="13" presetID="1"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xit"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hidden"/>
                                      </p:to>
                                    </p:set>
                                  </p:childTnLst>
                                  <p:subTnLst>
                                    <p:set>
                                      <p:cBhvr override="childStyle">
                                        <p:cTn dur="1" fill="hold" display="0" masterRel="sameClick" afterEffect="1">
                                          <p:stCondLst>
                                            <p:cond evt="end" delay="0">
                                              <p:tn val="15"/>
                                            </p:cond>
                                          </p:stCondLst>
                                        </p:cTn>
                                        <p:tgtEl>
                                          <p:spTgt spid="26"/>
                                        </p:tgtEl>
                                        <p:attrNameLst>
                                          <p:attrName>style.visibility</p:attrName>
                                        </p:attrNameLst>
                                      </p:cBhvr>
                                      <p:to>
                                        <p:strVal val="hidden"/>
                                      </p:to>
                                    </p:set>
                                  </p:subTnLst>
                                </p:cTn>
                              </p:par>
                            </p:childTnLst>
                          </p:cTn>
                        </p:par>
                        <p:par>
                          <p:cTn id="17" fill="hold">
                            <p:stCondLst>
                              <p:cond delay="4500"/>
                            </p:stCondLst>
                            <p:childTnLst>
                              <p:par>
                                <p:cTn id="18" presetID="1" presetClass="entr" presetSubtype="0" fill="hold" nodeType="afterEffect">
                                  <p:stCondLst>
                                    <p:cond delay="0"/>
                                  </p:stCondLst>
                                  <p:childTnLst>
                                    <p:set>
                                      <p:cBhvr>
                                        <p:cTn id="19" dur="1" fill="hold">
                                          <p:stCondLst>
                                            <p:cond delay="9"/>
                                          </p:stCondLst>
                                        </p:cTn>
                                        <p:tgtEl>
                                          <p:spTgt spid="28"/>
                                        </p:tgtEl>
                                        <p:attrNameLst>
                                          <p:attrName>style.visibility</p:attrName>
                                        </p:attrNameLst>
                                      </p:cBhvr>
                                      <p:to>
                                        <p:strVal val="visible"/>
                                      </p:to>
                                    </p:set>
                                  </p:childTnLst>
                                </p:cTn>
                              </p:par>
                            </p:childTnLst>
                          </p:cTn>
                        </p:par>
                        <p:par>
                          <p:cTn id="20" fill="hold">
                            <p:stCondLst>
                              <p:cond delay="4510"/>
                            </p:stCondLst>
                            <p:childTnLst>
                              <p:par>
                                <p:cTn id="21" presetID="1" presetClass="exit" presetSubtype="0" fill="hold" nodeType="afterEffect">
                                  <p:stCondLst>
                                    <p:cond delay="1250"/>
                                  </p:stCondLst>
                                  <p:childTnLst>
                                    <p:set>
                                      <p:cBhvr>
                                        <p:cTn id="22" dur="1" fill="hold">
                                          <p:stCondLst>
                                            <p:cond delay="0"/>
                                          </p:stCondLst>
                                        </p:cTn>
                                        <p:tgtEl>
                                          <p:spTgt spid="28"/>
                                        </p:tgtEl>
                                        <p:attrNameLst>
                                          <p:attrName>style.visibility</p:attrName>
                                        </p:attrNameLst>
                                      </p:cBhvr>
                                      <p:to>
                                        <p:strVal val="hidden"/>
                                      </p:to>
                                    </p:set>
                                  </p:childTnLst>
                                </p:cTn>
                              </p:par>
                            </p:childTnLst>
                          </p:cTn>
                        </p:par>
                        <p:par>
                          <p:cTn id="23" fill="hold">
                            <p:stCondLst>
                              <p:cond delay="5760"/>
                            </p:stCondLst>
                            <p:childTnLst>
                              <p:par>
                                <p:cTn id="24" presetID="1"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xit" presetSubtype="0" fill="hold" nodeType="withEffect">
                                  <p:stCondLst>
                                    <p:cond delay="1250"/>
                                  </p:stCondLst>
                                  <p:childTnLst>
                                    <p:set>
                                      <p:cBhvr>
                                        <p:cTn id="27" dur="1" fill="hold">
                                          <p:stCondLst>
                                            <p:cond delay="0"/>
                                          </p:stCondLst>
                                        </p:cTn>
                                        <p:tgtEl>
                                          <p:spTgt spid="28"/>
                                        </p:tgtEl>
                                        <p:attrNameLst>
                                          <p:attrName>style.visibility</p:attrName>
                                        </p:attrNameLst>
                                      </p:cBhvr>
                                      <p:to>
                                        <p:strVal val="hidden"/>
                                      </p:to>
                                    </p:set>
                                  </p:childTnLst>
                                </p:cTn>
                              </p:par>
                            </p:childTnLst>
                          </p:cTn>
                        </p:par>
                        <p:par>
                          <p:cTn id="28" fill="hold">
                            <p:stCondLst>
                              <p:cond delay="7010"/>
                            </p:stCondLst>
                            <p:childTnLst>
                              <p:par>
                                <p:cTn id="29" presetID="1"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xit" presetSubtype="0" fill="hold" nodeType="withEffect">
                                  <p:stCondLst>
                                    <p:cond delay="1250"/>
                                  </p:stCondLst>
                                  <p:childTnLst>
                                    <p:set>
                                      <p:cBhvr>
                                        <p:cTn id="32" dur="1" fill="hold">
                                          <p:stCondLst>
                                            <p:cond delay="0"/>
                                          </p:stCondLst>
                                        </p:cTn>
                                        <p:tgtEl>
                                          <p:spTgt spid="26"/>
                                        </p:tgtEl>
                                        <p:attrNameLst>
                                          <p:attrName>style.visibility</p:attrName>
                                        </p:attrNameLst>
                                      </p:cBhvr>
                                      <p:to>
                                        <p:strVal val="hidden"/>
                                      </p:to>
                                    </p:set>
                                  </p:childTnLst>
                                </p:cTn>
                              </p:par>
                            </p:childTnLst>
                          </p:cTn>
                        </p:par>
                        <p:par>
                          <p:cTn id="33" fill="hold">
                            <p:stCondLst>
                              <p:cond delay="8260"/>
                            </p:stCondLst>
                            <p:childTnLst>
                              <p:par>
                                <p:cTn id="34" presetID="1"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xit" presetSubtype="0" fill="hold" nodeType="withEffect">
                                  <p:stCondLst>
                                    <p:cond delay="1250"/>
                                  </p:stCondLst>
                                  <p:childTnLst>
                                    <p:set>
                                      <p:cBhvr>
                                        <p:cTn id="37" dur="1" fill="hold">
                                          <p:stCondLst>
                                            <p:cond delay="0"/>
                                          </p:stCondLst>
                                        </p:cTn>
                                        <p:tgtEl>
                                          <p:spTgt spid="24"/>
                                        </p:tgtEl>
                                        <p:attrNameLst>
                                          <p:attrName>style.visibility</p:attrName>
                                        </p:attrNameLst>
                                      </p:cBhvr>
                                      <p:to>
                                        <p:strVal val="hidden"/>
                                      </p:to>
                                    </p:set>
                                  </p:childTnLst>
                                </p:cTn>
                              </p:par>
                            </p:childTnLst>
                          </p:cTn>
                        </p:par>
                        <p:par>
                          <p:cTn id="38" fill="hold">
                            <p:stCondLst>
                              <p:cond delay="9510"/>
                            </p:stCondLst>
                            <p:childTnLst>
                              <p:par>
                                <p:cTn id="39" presetID="1" presetClass="entr" presetSubtype="0" fill="hold" nodeType="afterEffect">
                                  <p:stCondLst>
                                    <p:cond delay="0"/>
                                  </p:stCondLst>
                                  <p:childTnLst>
                                    <p:set>
                                      <p:cBhvr>
                                        <p:cTn id="40" dur="1" fill="hold">
                                          <p:stCondLst>
                                            <p:cond delay="9"/>
                                          </p:stCondLst>
                                        </p:cTn>
                                        <p:tgtEl>
                                          <p:spTgt spid="34"/>
                                        </p:tgtEl>
                                        <p:attrNameLst>
                                          <p:attrName>style.visibility</p:attrName>
                                        </p:attrNameLst>
                                      </p:cBhvr>
                                      <p:to>
                                        <p:strVal val="visible"/>
                                      </p:to>
                                    </p:set>
                                  </p:childTnLst>
                                </p:cTn>
                              </p:par>
                            </p:childTnLst>
                          </p:cTn>
                        </p:par>
                        <p:par>
                          <p:cTn id="41" fill="hold">
                            <p:stCondLst>
                              <p:cond delay="9520"/>
                            </p:stCondLst>
                            <p:childTnLst>
                              <p:par>
                                <p:cTn id="42" presetID="63" presetClass="path" presetSubtype="0" accel="50000" decel="50000" fill="hold" nodeType="afterEffect">
                                  <p:stCondLst>
                                    <p:cond delay="0"/>
                                  </p:stCondLst>
                                  <p:childTnLst>
                                    <p:animMotion origin="layout" path="M -0.00443 0.02338 L 0.3625 0.01829 " pathEditMode="relative" rAng="0" ptsTypes="AA">
                                      <p:cBhvr>
                                        <p:cTn id="43" dur="3500" fill="hold"/>
                                        <p:tgtEl>
                                          <p:spTgt spid="34"/>
                                        </p:tgtEl>
                                        <p:attrNameLst>
                                          <p:attrName>ppt_x</p:attrName>
                                          <p:attrName>ppt_y</p:attrName>
                                        </p:attrNameLst>
                                      </p:cBhvr>
                                      <p:rCtr x="18346"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C88FF-35E2-442B-976A-85103C451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114" y="-417444"/>
            <a:ext cx="12077886" cy="7692887"/>
          </a:xfrm>
          <a:prstGeom prst="rect">
            <a:avLst/>
          </a:prstGeom>
        </p:spPr>
      </p:pic>
      <p:pic>
        <p:nvPicPr>
          <p:cNvPr id="7" name="Picture 6">
            <a:extLst>
              <a:ext uri="{FF2B5EF4-FFF2-40B4-BE49-F238E27FC236}">
                <a16:creationId xmlns:a16="http://schemas.microsoft.com/office/drawing/2014/main" id="{C2C5C6B6-AAE3-4280-9C7F-D51D80105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362" y="4066908"/>
            <a:ext cx="4105965" cy="3079474"/>
          </a:xfrm>
          <a:prstGeom prst="rect">
            <a:avLst/>
          </a:prstGeom>
        </p:spPr>
      </p:pic>
      <p:sp>
        <p:nvSpPr>
          <p:cNvPr id="8" name="Callout: Bent Line 7">
            <a:extLst>
              <a:ext uri="{FF2B5EF4-FFF2-40B4-BE49-F238E27FC236}">
                <a16:creationId xmlns:a16="http://schemas.microsoft.com/office/drawing/2014/main" id="{4B15232B-A35C-4328-9536-4044B4CB9FD1}"/>
              </a:ext>
            </a:extLst>
          </p:cNvPr>
          <p:cNvSpPr/>
          <p:nvPr/>
        </p:nvSpPr>
        <p:spPr>
          <a:xfrm flipH="1">
            <a:off x="6223176" y="3827466"/>
            <a:ext cx="2266122" cy="743927"/>
          </a:xfrm>
          <a:prstGeom prst="borderCallout2">
            <a:avLst>
              <a:gd name="adj1" fmla="val 18750"/>
              <a:gd name="adj2" fmla="val -8333"/>
              <a:gd name="adj3" fmla="val 18750"/>
              <a:gd name="adj4" fmla="val -16667"/>
              <a:gd name="adj5" fmla="val 122632"/>
              <a:gd name="adj6" fmla="val -4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SA" dirty="0"/>
              <a:t>دكتور   الحقنيييييييي!!!!!</a:t>
            </a:r>
            <a:endParaRPr lang="en-US" dirty="0"/>
          </a:p>
        </p:txBody>
      </p:sp>
    </p:spTree>
    <p:extLst>
      <p:ext uri="{BB962C8B-B14F-4D97-AF65-F5344CB8AC3E}">
        <p14:creationId xmlns:p14="http://schemas.microsoft.com/office/powerpoint/2010/main" val="160909365"/>
      </p:ext>
    </p:extLst>
  </p:cSld>
  <p:clrMapOvr>
    <a:masterClrMapping/>
  </p:clrMapOvr>
  <mc:AlternateContent xmlns:mc="http://schemas.openxmlformats.org/markup-compatibility/2006" xmlns:p14="http://schemas.microsoft.com/office/powerpoint/2010/main">
    <mc:Choice Requires="p14">
      <p:transition spd="slow" p14:dur="2000" advTm="9155"/>
    </mc:Choice>
    <mc:Fallback xmlns="">
      <p:transition spd="slow" advTm="9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8"/>
                                        </p:tgtEl>
                                        <p:attrNameLst>
                                          <p:attrName>style.visibility</p:attrName>
                                        </p:attrNameLst>
                                      </p:cBhvr>
                                      <p:to>
                                        <p:strVal val="visible"/>
                                      </p:to>
                                    </p:set>
                                  </p:childTnLst>
                                </p:cTn>
                              </p:par>
                              <p:par>
                                <p:cTn id="9" presetID="35" presetClass="path" presetSubtype="0" accel="50000" decel="50000" fill="hold" nodeType="withEffect">
                                  <p:stCondLst>
                                    <p:cond delay="0"/>
                                  </p:stCondLst>
                                  <p:childTnLst>
                                    <p:animMotion origin="layout" path="M 0.01081 -0.00393 L -0.48385 -0.00162 " pathEditMode="relative" rAng="0" ptsTypes="AA">
                                      <p:cBhvr>
                                        <p:cTn id="10" dur="7250" fill="hold"/>
                                        <p:tgtEl>
                                          <p:spTgt spid="7"/>
                                        </p:tgtEl>
                                        <p:attrNameLst>
                                          <p:attrName>ppt_x</p:attrName>
                                          <p:attrName>ppt_y</p:attrName>
                                        </p:attrNameLst>
                                      </p:cBhvr>
                                      <p:rCtr x="-24740" y="116"/>
                                    </p:animMotion>
                                  </p:childTnLst>
                                </p:cTn>
                              </p:par>
                              <p:par>
                                <p:cTn id="11" presetID="35" presetClass="path" presetSubtype="0" accel="50000" decel="50000" fill="hold" grpId="1" nodeType="withEffect">
                                  <p:stCondLst>
                                    <p:cond delay="750"/>
                                  </p:stCondLst>
                                  <p:childTnLst>
                                    <p:animMotion origin="layout" path="M 4.58333E-6 1.48148E-6 L -0.48269 0.00231 " pathEditMode="relative" rAng="0" ptsTypes="AA">
                                      <p:cBhvr>
                                        <p:cTn id="12" dur="5500" fill="hold"/>
                                        <p:tgtEl>
                                          <p:spTgt spid="8"/>
                                        </p:tgtEl>
                                        <p:attrNameLst>
                                          <p:attrName>ppt_x</p:attrName>
                                          <p:attrName>ppt_y</p:attrName>
                                        </p:attrNameLst>
                                      </p:cBhvr>
                                      <p:rCtr x="-2414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C6FFD1-A40D-4F04-85AF-9A2E40464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7423" y="-1009933"/>
            <a:ext cx="12475892" cy="7867933"/>
          </a:xfrm>
          <a:prstGeom prst="rect">
            <a:avLst/>
          </a:prstGeom>
        </p:spPr>
      </p:pic>
      <p:pic>
        <p:nvPicPr>
          <p:cNvPr id="7" name="Picture 6">
            <a:extLst>
              <a:ext uri="{FF2B5EF4-FFF2-40B4-BE49-F238E27FC236}">
                <a16:creationId xmlns:a16="http://schemas.microsoft.com/office/drawing/2014/main" id="{8A7D8BD0-731A-44E4-8C3B-0BCB18C86E4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992" y="1981098"/>
            <a:ext cx="4556320" cy="5424190"/>
          </a:xfrm>
          <a:prstGeom prst="rect">
            <a:avLst/>
          </a:prstGeom>
        </p:spPr>
      </p:pic>
      <p:grpSp>
        <p:nvGrpSpPr>
          <p:cNvPr id="13" name="Group 12">
            <a:extLst>
              <a:ext uri="{FF2B5EF4-FFF2-40B4-BE49-F238E27FC236}">
                <a16:creationId xmlns:a16="http://schemas.microsoft.com/office/drawing/2014/main" id="{D934C36F-36EC-4CF9-9896-E40D1D0BB03C}"/>
              </a:ext>
            </a:extLst>
          </p:cNvPr>
          <p:cNvGrpSpPr/>
          <p:nvPr/>
        </p:nvGrpSpPr>
        <p:grpSpPr>
          <a:xfrm>
            <a:off x="1168168" y="2567300"/>
            <a:ext cx="5009980" cy="4047218"/>
            <a:chOff x="1168168" y="2567300"/>
            <a:chExt cx="5009980" cy="4047218"/>
          </a:xfrm>
        </p:grpSpPr>
        <p:pic>
          <p:nvPicPr>
            <p:cNvPr id="3" name="Picture 2">
              <a:extLst>
                <a:ext uri="{FF2B5EF4-FFF2-40B4-BE49-F238E27FC236}">
                  <a16:creationId xmlns:a16="http://schemas.microsoft.com/office/drawing/2014/main" id="{4B942AB1-1607-46CE-905F-DDF1B9E37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68168" y="3338364"/>
              <a:ext cx="4368206" cy="3276154"/>
            </a:xfrm>
            <a:prstGeom prst="rect">
              <a:avLst/>
            </a:prstGeom>
          </p:spPr>
        </p:pic>
        <p:sp>
          <p:nvSpPr>
            <p:cNvPr id="12" name="Speech Bubble: Oval 11">
              <a:extLst>
                <a:ext uri="{FF2B5EF4-FFF2-40B4-BE49-F238E27FC236}">
                  <a16:creationId xmlns:a16="http://schemas.microsoft.com/office/drawing/2014/main" id="{C8BAFCC5-24C2-4766-8DA8-7DB5C075C4AB}"/>
                </a:ext>
              </a:extLst>
            </p:cNvPr>
            <p:cNvSpPr/>
            <p:nvPr/>
          </p:nvSpPr>
          <p:spPr>
            <a:xfrm rot="1279955">
              <a:off x="3980900" y="2567300"/>
              <a:ext cx="2197248" cy="1037681"/>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SA" dirty="0">
                  <a:sym typeface="Wingdings" panose="05000000000000000000" pitchFamily="2" charset="2"/>
                </a:rPr>
                <a:t>ماا بدي ابررة</a:t>
              </a:r>
              <a:r>
                <a:rPr lang="en-US" dirty="0">
                  <a:sym typeface="Wingdings" panose="05000000000000000000" pitchFamily="2" charset="2"/>
                </a:rPr>
                <a:t>  </a:t>
              </a:r>
              <a:r>
                <a:rPr lang="ar-SA" dirty="0">
                  <a:sym typeface="Wingdings" panose="05000000000000000000" pitchFamily="2" charset="2"/>
                </a:rPr>
                <a:t></a:t>
              </a:r>
              <a:endParaRPr lang="en-US" dirty="0"/>
            </a:p>
          </p:txBody>
        </p:sp>
      </p:grpSp>
    </p:spTree>
    <p:extLst>
      <p:ext uri="{BB962C8B-B14F-4D97-AF65-F5344CB8AC3E}">
        <p14:creationId xmlns:p14="http://schemas.microsoft.com/office/powerpoint/2010/main" val="1083162924"/>
      </p:ext>
    </p:extLst>
  </p:cSld>
  <p:clrMapOvr>
    <a:masterClrMapping/>
  </p:clrMapOvr>
  <mc:AlternateContent xmlns:mc="http://schemas.openxmlformats.org/markup-compatibility/2006" xmlns:p14="http://schemas.microsoft.com/office/powerpoint/2010/main">
    <mc:Choice Requires="p14">
      <p:transition p14:dur="0" advClick="0" advTm="8008"/>
    </mc:Choice>
    <mc:Fallback xmlns="">
      <p:transition advClick="0" advTm="8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6 -4.44444E-6 L 0.39388 -0.00069 " pathEditMode="relative" rAng="0" ptsTypes="AA">
                                      <p:cBhvr>
                                        <p:cTn id="6" dur="3250" fill="hold"/>
                                        <p:tgtEl>
                                          <p:spTgt spid="13"/>
                                        </p:tgtEl>
                                        <p:attrNameLst>
                                          <p:attrName>ppt_x</p:attrName>
                                          <p:attrName>ppt_y</p:attrName>
                                        </p:attrNameLst>
                                      </p:cBhvr>
                                      <p:rCtr x="19688" y="-46"/>
                                    </p:animMotion>
                                  </p:childTnLst>
                                </p:cTn>
                              </p:par>
                              <p:par>
                                <p:cTn id="7" presetID="63" presetClass="path" presetSubtype="0" accel="50000" decel="50000" fill="hold" nodeType="withEffect">
                                  <p:stCondLst>
                                    <p:cond delay="0"/>
                                  </p:stCondLst>
                                  <p:childTnLst>
                                    <p:animMotion origin="layout" path="M -3.33333E-6 7.40741E-7 L 0.36055 0.00648 " pathEditMode="relative" rAng="0" ptsTypes="AA">
                                      <p:cBhvr>
                                        <p:cTn id="8" dur="3250" fill="hold"/>
                                        <p:tgtEl>
                                          <p:spTgt spid="7"/>
                                        </p:tgtEl>
                                        <p:attrNameLst>
                                          <p:attrName>ppt_x</p:attrName>
                                          <p:attrName>ppt_y</p:attrName>
                                        </p:attrNameLst>
                                      </p:cBhvr>
                                      <p:rCtr x="18021"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5D387106-6C78-468C-B4E6-9951CB9B840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2412" y="1141017"/>
            <a:ext cx="7402658" cy="49351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A3296AE-E31E-4BE8-8490-BF9FDE6021FD}"/>
              </a:ext>
            </a:extLst>
          </p:cNvPr>
          <p:cNvSpPr/>
          <p:nvPr/>
        </p:nvSpPr>
        <p:spPr>
          <a:xfrm>
            <a:off x="4364182" y="1627393"/>
            <a:ext cx="3034145" cy="830997"/>
          </a:xfrm>
          <a:prstGeom prst="rect">
            <a:avLst/>
          </a:prstGeom>
        </p:spPr>
        <p:txBody>
          <a:bodyPr wrap="square">
            <a:spAutoFit/>
          </a:bodyPr>
          <a:lstStyle/>
          <a:p>
            <a:pPr algn="ctr"/>
            <a:r>
              <a:rPr lang="ar-SA" sz="4800" b="1" dirty="0">
                <a:solidFill>
                  <a:schemeClr val="accent6">
                    <a:lumMod val="75000"/>
                  </a:schemeClr>
                </a:solidFill>
              </a:rPr>
              <a:t>الحساسية</a:t>
            </a:r>
            <a:endParaRPr lang="en-US" b="1" dirty="0">
              <a:solidFill>
                <a:schemeClr val="accent6">
                  <a:lumMod val="75000"/>
                </a:schemeClr>
              </a:solidFill>
            </a:endParaRPr>
          </a:p>
        </p:txBody>
      </p:sp>
    </p:spTree>
    <p:extLst>
      <p:ext uri="{BB962C8B-B14F-4D97-AF65-F5344CB8AC3E}">
        <p14:creationId xmlns:p14="http://schemas.microsoft.com/office/powerpoint/2010/main" val="2708710664"/>
      </p:ext>
    </p:extLst>
  </p:cSld>
  <p:clrMapOvr>
    <a:masterClrMapping/>
  </p:clrMapOvr>
  <mc:AlternateContent xmlns:mc="http://schemas.openxmlformats.org/markup-compatibility/2006" xmlns:p14="http://schemas.microsoft.com/office/powerpoint/2010/main">
    <mc:Choice Requires="p14">
      <p:transition spd="slow" p14:dur="1600" advTm="1350">
        <p:blinds dir="vert"/>
      </p:transition>
    </mc:Choice>
    <mc:Fallback xmlns="">
      <p:transition spd="slow" advTm="1350">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428061-99A0-4AFD-A428-D67EBA893263}"/>
              </a:ext>
            </a:extLst>
          </p:cNvPr>
          <p:cNvSpPr/>
          <p:nvPr/>
        </p:nvSpPr>
        <p:spPr>
          <a:xfrm>
            <a:off x="4232894" y="2025226"/>
            <a:ext cx="6698343" cy="1754326"/>
          </a:xfrm>
          <a:prstGeom prst="rect">
            <a:avLst/>
          </a:prstGeom>
        </p:spPr>
        <p:txBody>
          <a:bodyPr wrap="square">
            <a:spAutoFit/>
          </a:bodyPr>
          <a:lstStyle/>
          <a:p>
            <a:pPr algn="r"/>
            <a:r>
              <a:rPr lang="ar-SA" sz="3600" b="1" dirty="0">
                <a:solidFill>
                  <a:schemeClr val="accent5">
                    <a:lumMod val="75000"/>
                  </a:schemeClr>
                </a:solidFill>
              </a:rPr>
              <a:t>هي ردة فعل جهاز المناعة لمواد غير مألوفة له، مثل حبيبات اللقاح، السم من جراء لسعة النحل أو وبر الحيوانات.</a:t>
            </a:r>
            <a:endParaRPr lang="en-US" sz="3600" b="1" dirty="0">
              <a:solidFill>
                <a:schemeClr val="accent5">
                  <a:lumMod val="75000"/>
                </a:schemeClr>
              </a:solidFill>
            </a:endParaRPr>
          </a:p>
        </p:txBody>
      </p:sp>
      <p:sp>
        <p:nvSpPr>
          <p:cNvPr id="5" name="TextBox 4">
            <a:extLst>
              <a:ext uri="{FF2B5EF4-FFF2-40B4-BE49-F238E27FC236}">
                <a16:creationId xmlns:a16="http://schemas.microsoft.com/office/drawing/2014/main" id="{E4E1E75C-B219-4EA9-A75A-5E818B38E82E}"/>
              </a:ext>
            </a:extLst>
          </p:cNvPr>
          <p:cNvSpPr txBox="1"/>
          <p:nvPr/>
        </p:nvSpPr>
        <p:spPr>
          <a:xfrm>
            <a:off x="6491842" y="754744"/>
            <a:ext cx="3584040" cy="769441"/>
          </a:xfrm>
          <a:prstGeom prst="rect">
            <a:avLst/>
          </a:prstGeom>
          <a:noFill/>
        </p:spPr>
        <p:txBody>
          <a:bodyPr wrap="square" rtlCol="0">
            <a:spAutoFit/>
          </a:bodyPr>
          <a:lstStyle/>
          <a:p>
            <a:r>
              <a:rPr lang="ar-SA" sz="4400" b="1" dirty="0">
                <a:solidFill>
                  <a:schemeClr val="accent4"/>
                </a:solidFill>
              </a:rPr>
              <a:t>ما هي الحساسية</a:t>
            </a:r>
            <a:endParaRPr lang="en-US" sz="4400" b="1" dirty="0">
              <a:solidFill>
                <a:schemeClr val="accent4"/>
              </a:solidFill>
            </a:endParaRPr>
          </a:p>
        </p:txBody>
      </p:sp>
      <p:pic>
        <p:nvPicPr>
          <p:cNvPr id="6" name="Picture 2" descr="Related image">
            <a:extLst>
              <a:ext uri="{FF2B5EF4-FFF2-40B4-BE49-F238E27FC236}">
                <a16:creationId xmlns:a16="http://schemas.microsoft.com/office/drawing/2014/main" id="{6595595B-C54C-4FD0-BA78-380473C4D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2389"/>
            <a:ext cx="4028661" cy="435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0878"/>
      </p:ext>
    </p:extLst>
  </p:cSld>
  <p:clrMapOvr>
    <a:masterClrMapping/>
  </p:clrMapOvr>
  <p:transition spd="med" advTm="414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500" fill="hold"/>
                                        <p:tgtEl>
                                          <p:spTgt spid="4">
                                            <p:txEl>
                                              <p:pRg st="0" end="0"/>
                                            </p:txEl>
                                          </p:spTgt>
                                        </p:tgtEl>
                                        <p:attrNameLst>
                                          <p:attrName>style.color</p:attrName>
                                        </p:attrNameLst>
                                      </p:cBhvr>
                                      <p:to>
                                        <a:srgbClr val="002060"/>
                                      </p:to>
                                    </p:animClr>
                                    <p:animClr clrSpc="rgb" dir="cw">
                                      <p:cBhvr>
                                        <p:cTn id="7" dur="500" fill="hold"/>
                                        <p:tgtEl>
                                          <p:spTgt spid="4">
                                            <p:txEl>
                                              <p:pRg st="0" end="0"/>
                                            </p:txEl>
                                          </p:spTgt>
                                        </p:tgtEl>
                                        <p:attrNameLst>
                                          <p:attrName>fillcolor</p:attrName>
                                        </p:attrNameLst>
                                      </p:cBhvr>
                                      <p:to>
                                        <a:srgbClr val="00206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ACBD19-17F4-4014-8647-FA0B4C9EBA59}"/>
              </a:ext>
            </a:extLst>
          </p:cNvPr>
          <p:cNvSpPr/>
          <p:nvPr/>
        </p:nvSpPr>
        <p:spPr>
          <a:xfrm>
            <a:off x="7730837" y="903008"/>
            <a:ext cx="3186546" cy="1200329"/>
          </a:xfrm>
          <a:prstGeom prst="rect">
            <a:avLst/>
          </a:prstGeom>
        </p:spPr>
        <p:txBody>
          <a:bodyPr wrap="square">
            <a:spAutoFit/>
          </a:bodyPr>
          <a:lstStyle/>
          <a:p>
            <a:r>
              <a:rPr lang="ar-SA" sz="3600" b="1" dirty="0">
                <a:solidFill>
                  <a:srgbClr val="7030A0"/>
                </a:solidFill>
                <a:latin typeface="roboto"/>
              </a:rPr>
              <a:t>أعراض الحساسية</a:t>
            </a:r>
          </a:p>
          <a:p>
            <a:br>
              <a:rPr lang="ar-SA" dirty="0">
                <a:solidFill>
                  <a:srgbClr val="29333F"/>
                </a:solidFill>
                <a:latin typeface="roboto"/>
              </a:rPr>
            </a:br>
            <a:endParaRPr lang="en-US" dirty="0"/>
          </a:p>
        </p:txBody>
      </p:sp>
      <p:sp>
        <p:nvSpPr>
          <p:cNvPr id="5" name="TextBox 4">
            <a:extLst>
              <a:ext uri="{FF2B5EF4-FFF2-40B4-BE49-F238E27FC236}">
                <a16:creationId xmlns:a16="http://schemas.microsoft.com/office/drawing/2014/main" id="{A1F8095E-0782-430A-94F1-8B237F6845DA}"/>
              </a:ext>
            </a:extLst>
          </p:cNvPr>
          <p:cNvSpPr txBox="1"/>
          <p:nvPr/>
        </p:nvSpPr>
        <p:spPr>
          <a:xfrm>
            <a:off x="2230582" y="2103337"/>
            <a:ext cx="9531927" cy="1815882"/>
          </a:xfrm>
          <a:prstGeom prst="rect">
            <a:avLst/>
          </a:prstGeom>
          <a:noFill/>
        </p:spPr>
        <p:txBody>
          <a:bodyPr wrap="square" rtlCol="0">
            <a:spAutoFit/>
          </a:bodyPr>
          <a:lstStyle/>
          <a:p>
            <a:pPr algn="r" rtl="1"/>
            <a:r>
              <a:rPr lang="ar-SA" sz="2800" b="1" dirty="0">
                <a:solidFill>
                  <a:srgbClr val="660066"/>
                </a:solidFill>
              </a:rPr>
              <a:t>تعتمد أعراض الحساسيّة على نوع المادة المثيرة للتحسّس، فقد تؤثر في الجلد، أو الجهاز التنفسيّ أو الجهاز الهضميّ، وتتراوح شدّتها من أعراض خفيفة إلى شديدة أو مهدّدة للحياة في بعض الحالات كحدوث الصدمة التحسسيّة</a:t>
            </a:r>
            <a:br>
              <a:rPr lang="ar-SA" sz="2800" b="1" dirty="0">
                <a:solidFill>
                  <a:srgbClr val="660066"/>
                </a:solidFill>
              </a:rPr>
            </a:br>
            <a:endParaRPr lang="en-US" sz="2800" b="1" dirty="0">
              <a:solidFill>
                <a:srgbClr val="660066"/>
              </a:solidFill>
            </a:endParaRPr>
          </a:p>
        </p:txBody>
      </p:sp>
      <p:pic>
        <p:nvPicPr>
          <p:cNvPr id="6" name="Picture 2" descr="Image result for allergic face cartoon">
            <a:extLst>
              <a:ext uri="{FF2B5EF4-FFF2-40B4-BE49-F238E27FC236}">
                <a16:creationId xmlns:a16="http://schemas.microsoft.com/office/drawing/2014/main" id="{7BAABDBF-4BCC-4E46-A7B2-E761D7791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1" y="3203713"/>
            <a:ext cx="3347002" cy="334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619809"/>
      </p:ext>
    </p:extLst>
  </p:cSld>
  <p:clrMapOvr>
    <a:masterClrMapping/>
  </p:clrMapOvr>
  <p:transition spd="med" advTm="7245">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824B0-FE45-4AF1-A1DA-5D40C6C6E755}"/>
              </a:ext>
            </a:extLst>
          </p:cNvPr>
          <p:cNvSpPr txBox="1"/>
          <p:nvPr/>
        </p:nvSpPr>
        <p:spPr>
          <a:xfrm>
            <a:off x="3394364" y="789709"/>
            <a:ext cx="7841672" cy="523220"/>
          </a:xfrm>
          <a:prstGeom prst="rect">
            <a:avLst/>
          </a:prstGeom>
          <a:noFill/>
        </p:spPr>
        <p:txBody>
          <a:bodyPr wrap="square" rtlCol="0">
            <a:spAutoFit/>
          </a:bodyPr>
          <a:lstStyle/>
          <a:p>
            <a:pPr algn="r"/>
            <a:r>
              <a:rPr lang="ar-SA" sz="2800" b="1" dirty="0"/>
              <a:t>بعض أعراض الحساسيّة بناءً على نوعها :</a:t>
            </a:r>
            <a:endParaRPr lang="en-US" sz="2800" b="1" dirty="0"/>
          </a:p>
        </p:txBody>
      </p:sp>
      <p:sp>
        <p:nvSpPr>
          <p:cNvPr id="5" name="TextBox 4">
            <a:extLst>
              <a:ext uri="{FF2B5EF4-FFF2-40B4-BE49-F238E27FC236}">
                <a16:creationId xmlns:a16="http://schemas.microsoft.com/office/drawing/2014/main" id="{4A19A7FA-0683-4526-9E8A-F88CC6242175}"/>
              </a:ext>
            </a:extLst>
          </p:cNvPr>
          <p:cNvSpPr txBox="1"/>
          <p:nvPr/>
        </p:nvSpPr>
        <p:spPr>
          <a:xfrm>
            <a:off x="3560618" y="2175164"/>
            <a:ext cx="8132618" cy="4154984"/>
          </a:xfrm>
          <a:prstGeom prst="rect">
            <a:avLst/>
          </a:prstGeom>
          <a:noFill/>
        </p:spPr>
        <p:txBody>
          <a:bodyPr wrap="square" rtlCol="0">
            <a:spAutoFit/>
          </a:bodyPr>
          <a:lstStyle/>
          <a:p>
            <a:pPr marL="457200" indent="-457200" algn="r" rtl="1">
              <a:buFont typeface="Wingdings" panose="05000000000000000000" pitchFamily="2" charset="2"/>
              <a:buChar char="v"/>
            </a:pPr>
            <a:r>
              <a:rPr lang="ar-SA" sz="2800" b="1" dirty="0">
                <a:solidFill>
                  <a:srgbClr val="C00000"/>
                </a:solidFill>
              </a:rPr>
              <a:t>حساسية الانف</a:t>
            </a:r>
          </a:p>
          <a:p>
            <a:pPr algn="r" rtl="1"/>
            <a:r>
              <a:rPr lang="ar-SA" sz="2800" b="1" dirty="0">
                <a:solidFill>
                  <a:schemeClr val="accent1">
                    <a:lumMod val="50000"/>
                  </a:schemeClr>
                </a:solidFill>
              </a:rPr>
              <a:t>يُطلق على هذا النوع من الحساسية أيضاً مصطلح حمّى القش </a:t>
            </a:r>
            <a:r>
              <a:rPr lang="en-US" sz="2800" b="1" dirty="0">
                <a:solidFill>
                  <a:schemeClr val="accent1">
                    <a:lumMod val="50000"/>
                  </a:schemeClr>
                </a:solidFill>
              </a:rPr>
              <a:t>، </a:t>
            </a:r>
            <a:r>
              <a:rPr lang="ar-SA" sz="2800" b="1" dirty="0">
                <a:solidFill>
                  <a:schemeClr val="accent1">
                    <a:lumMod val="50000"/>
                  </a:schemeClr>
                </a:solidFill>
              </a:rPr>
              <a:t>ومن الأعراض المصاحبة لهذا النوع من الحساسيّة ما يلي:</a:t>
            </a:r>
          </a:p>
          <a:p>
            <a:pPr algn="r" rtl="1"/>
            <a:endParaRPr lang="ar-SA" sz="2800" b="1" dirty="0">
              <a:solidFill>
                <a:schemeClr val="accent1">
                  <a:lumMod val="50000"/>
                </a:schemeClr>
              </a:solidFill>
            </a:endParaRPr>
          </a:p>
          <a:p>
            <a:pPr marL="285750" indent="-285750" algn="r" rtl="1">
              <a:buFont typeface="Arial" panose="020B0604020202020204" pitchFamily="34" charset="0"/>
              <a:buChar char="•"/>
            </a:pPr>
            <a:r>
              <a:rPr lang="ar-SA" sz="2800" b="1" dirty="0"/>
              <a:t> </a:t>
            </a:r>
            <a:r>
              <a:rPr lang="ar-SA" sz="2800" b="1" dirty="0">
                <a:solidFill>
                  <a:schemeClr val="accent1">
                    <a:lumMod val="75000"/>
                  </a:schemeClr>
                </a:solidFill>
              </a:rPr>
              <a:t>الإصابة بالتهاب ملتحمة العين والمتمثل باحمرار وانتفاخ العين.</a:t>
            </a:r>
          </a:p>
          <a:p>
            <a:pPr marL="285750" indent="-285750" algn="r" rtl="1">
              <a:buFont typeface="Arial" panose="020B0604020202020204" pitchFamily="34" charset="0"/>
              <a:buChar char="•"/>
            </a:pPr>
            <a:r>
              <a:rPr lang="ar-SA" sz="2800" b="1" dirty="0">
                <a:solidFill>
                  <a:schemeClr val="accent1">
                    <a:lumMod val="75000"/>
                  </a:schemeClr>
                </a:solidFill>
              </a:rPr>
              <a:t> المعاناة من العطاس.</a:t>
            </a:r>
          </a:p>
          <a:p>
            <a:pPr marL="285750" indent="-285750" algn="r" rtl="1">
              <a:buFont typeface="Arial" panose="020B0604020202020204" pitchFamily="34" charset="0"/>
              <a:buChar char="•"/>
            </a:pPr>
            <a:r>
              <a:rPr lang="ar-SA" sz="2800" b="1" dirty="0">
                <a:solidFill>
                  <a:schemeClr val="accent1">
                    <a:lumMod val="75000"/>
                  </a:schemeClr>
                </a:solidFill>
              </a:rPr>
              <a:t> الشعور بحكّة في الأنف، أو العينين، أو سقف الحلق.</a:t>
            </a:r>
          </a:p>
          <a:p>
            <a:pPr marL="285750" indent="-285750" algn="r" rtl="1">
              <a:buFont typeface="Arial" panose="020B0604020202020204" pitchFamily="34" charset="0"/>
              <a:buChar char="•"/>
            </a:pPr>
            <a:r>
              <a:rPr lang="ar-SA" sz="2800" b="1" dirty="0">
                <a:solidFill>
                  <a:schemeClr val="accent1">
                    <a:lumMod val="75000"/>
                  </a:schemeClr>
                </a:solidFill>
              </a:rPr>
              <a:t> سيلان أو احتقان الأنف.</a:t>
            </a:r>
            <a:br>
              <a:rPr lang="ar-SA" sz="4000" b="1" dirty="0"/>
            </a:br>
            <a:endParaRPr lang="en-US" sz="4000" b="1" dirty="0">
              <a:solidFill>
                <a:srgbClr val="C00000"/>
              </a:solidFill>
            </a:endParaRPr>
          </a:p>
        </p:txBody>
      </p:sp>
      <p:pic>
        <p:nvPicPr>
          <p:cNvPr id="3074" name="Picture 2" descr="Image result for allergic nose cartoon">
            <a:extLst>
              <a:ext uri="{FF2B5EF4-FFF2-40B4-BE49-F238E27FC236}">
                <a16:creationId xmlns:a16="http://schemas.microsoft.com/office/drawing/2014/main" id="{B6D80D4E-3B53-43DE-9BE8-798FDECF5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08" y="2637842"/>
            <a:ext cx="3430449" cy="343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69935"/>
      </p:ext>
    </p:extLst>
  </p:cSld>
  <p:clrMapOvr>
    <a:masterClrMapping/>
  </p:clrMapOvr>
  <p:transition spd="med" advTm="15181">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651227-A7F2-4B25-8965-BBA711A898BD}"/>
              </a:ext>
            </a:extLst>
          </p:cNvPr>
          <p:cNvSpPr txBox="1"/>
          <p:nvPr/>
        </p:nvSpPr>
        <p:spPr>
          <a:xfrm>
            <a:off x="2147455" y="1246908"/>
            <a:ext cx="9144000" cy="6986528"/>
          </a:xfrm>
          <a:prstGeom prst="rect">
            <a:avLst/>
          </a:prstGeom>
          <a:noFill/>
        </p:spPr>
        <p:txBody>
          <a:bodyPr wrap="square" rtlCol="0">
            <a:spAutoFit/>
          </a:bodyPr>
          <a:lstStyle/>
          <a:p>
            <a:pPr marL="457200" indent="-457200" algn="r" rtl="1">
              <a:buFont typeface="Wingdings" panose="05000000000000000000" pitchFamily="2" charset="2"/>
              <a:buChar char="v"/>
            </a:pPr>
            <a:r>
              <a:rPr lang="ar-SA" sz="2800" b="1" dirty="0">
                <a:solidFill>
                  <a:srgbClr val="C00000"/>
                </a:solidFill>
              </a:rPr>
              <a:t>حساسيّة الطعام</a:t>
            </a:r>
          </a:p>
          <a:p>
            <a:pPr marL="457200" indent="-457200" algn="r" rtl="1">
              <a:buFont typeface="Wingdings" panose="05000000000000000000" pitchFamily="2" charset="2"/>
              <a:buChar char="v"/>
            </a:pPr>
            <a:endParaRPr lang="ar-SA" sz="2800" b="1" dirty="0">
              <a:solidFill>
                <a:srgbClr val="C00000"/>
              </a:solidFill>
            </a:endParaRPr>
          </a:p>
          <a:p>
            <a:pPr algn="r" rtl="1"/>
            <a:r>
              <a:rPr lang="ar-SA" sz="2800" b="1" dirty="0">
                <a:solidFill>
                  <a:schemeClr val="accent1">
                    <a:lumMod val="50000"/>
                  </a:schemeClr>
                </a:solidFill>
              </a:rPr>
              <a:t>يحدث هذا النوع من الحساسيّة نتيجة تناول أحد الأطعمة التي تحتوي على إحدى المواد المثيرة للحساسيّة، ومن الأعراض المصاحبة لها ما يلي :</a:t>
            </a:r>
          </a:p>
          <a:p>
            <a:pPr algn="r" rtl="1"/>
            <a:endParaRPr lang="ar-SA" sz="2800" b="1" dirty="0">
              <a:solidFill>
                <a:schemeClr val="accent1">
                  <a:lumMod val="50000"/>
                </a:schemeClr>
              </a:solidFill>
            </a:endParaRPr>
          </a:p>
          <a:p>
            <a:pPr marL="285750" indent="-285750" algn="r" rtl="1">
              <a:buFont typeface="Arial" panose="020B0604020202020204" pitchFamily="34" charset="0"/>
              <a:buChar char="•"/>
            </a:pPr>
            <a:r>
              <a:rPr lang="ar-SA" sz="2800" b="1" dirty="0">
                <a:solidFill>
                  <a:schemeClr val="accent1">
                    <a:lumMod val="75000"/>
                  </a:schemeClr>
                </a:solidFill>
              </a:rPr>
              <a:t>الإصابة بانتفاخ في الوجه، والشفتين، واللسان، والحلق. </a:t>
            </a:r>
          </a:p>
          <a:p>
            <a:pPr marL="457200" indent="-457200" algn="r" rtl="1">
              <a:buFont typeface="Arial" panose="020B0604020202020204" pitchFamily="34" charset="0"/>
              <a:buChar char="•"/>
            </a:pPr>
            <a:r>
              <a:rPr lang="ar-SA" sz="2800" b="1" dirty="0">
                <a:solidFill>
                  <a:schemeClr val="accent1">
                    <a:lumMod val="75000"/>
                  </a:schemeClr>
                </a:solidFill>
              </a:rPr>
              <a:t>الشعور بتنميل في الفم.</a:t>
            </a:r>
          </a:p>
          <a:p>
            <a:pPr marL="457200" indent="-457200" algn="r" rtl="1">
              <a:buFont typeface="Arial" panose="020B0604020202020204" pitchFamily="34" charset="0"/>
              <a:buChar char="•"/>
            </a:pPr>
            <a:r>
              <a:rPr lang="ar-SA" sz="2800" b="1" dirty="0">
                <a:solidFill>
                  <a:schemeClr val="accent1">
                    <a:lumMod val="75000"/>
                  </a:schemeClr>
                </a:solidFill>
              </a:rPr>
              <a:t> الإصابة بالقشعريرة.</a:t>
            </a:r>
          </a:p>
          <a:p>
            <a:pPr marL="457200" indent="-457200" algn="r" rtl="1">
              <a:buFont typeface="Arial" panose="020B0604020202020204" pitchFamily="34" charset="0"/>
              <a:buChar char="•"/>
            </a:pPr>
            <a:r>
              <a:rPr lang="ar-SA" sz="2800" b="1" dirty="0">
                <a:solidFill>
                  <a:schemeClr val="accent1">
                    <a:lumMod val="75000"/>
                  </a:schemeClr>
                </a:solidFill>
              </a:rPr>
              <a:t> الإصابة بالصدمة التحسسيّة.</a:t>
            </a:r>
          </a:p>
          <a:p>
            <a:pPr algn="r" rtl="1"/>
            <a:br>
              <a:rPr lang="ar-SA" sz="2800" dirty="0"/>
            </a:br>
            <a:br>
              <a:rPr lang="ar-SA" sz="2800" dirty="0"/>
            </a:br>
            <a:endParaRPr lang="ar-SA" sz="2800" b="1" dirty="0">
              <a:solidFill>
                <a:srgbClr val="C00000"/>
              </a:solidFill>
            </a:endParaRPr>
          </a:p>
          <a:p>
            <a:pPr algn="r" rtl="1"/>
            <a:endParaRPr lang="ar-SA" sz="2800" b="1" dirty="0">
              <a:solidFill>
                <a:srgbClr val="C00000"/>
              </a:solidFill>
            </a:endParaRPr>
          </a:p>
          <a:p>
            <a:pPr algn="r" rtl="1"/>
            <a:endParaRPr lang="ar-SA" sz="2800" b="1" dirty="0">
              <a:solidFill>
                <a:srgbClr val="C00000"/>
              </a:solidFill>
            </a:endParaRPr>
          </a:p>
          <a:p>
            <a:pPr algn="r" rtl="1"/>
            <a:endParaRPr lang="ar-SA" sz="2800" b="1" dirty="0">
              <a:solidFill>
                <a:srgbClr val="C00000"/>
              </a:solidFill>
            </a:endParaRPr>
          </a:p>
          <a:p>
            <a:pPr algn="r" rtl="1"/>
            <a:endParaRPr lang="en-US" sz="2800" b="1" dirty="0">
              <a:solidFill>
                <a:srgbClr val="C00000"/>
              </a:solidFill>
            </a:endParaRPr>
          </a:p>
        </p:txBody>
      </p:sp>
      <p:pic>
        <p:nvPicPr>
          <p:cNvPr id="4098" name="Picture 2" descr="Image result for allergic food cartoon">
            <a:extLst>
              <a:ext uri="{FF2B5EF4-FFF2-40B4-BE49-F238E27FC236}">
                <a16:creationId xmlns:a16="http://schemas.microsoft.com/office/drawing/2014/main" id="{66FEE043-CEB0-4462-B030-1363591AE35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955" y="2858966"/>
            <a:ext cx="3595706" cy="359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287107"/>
      </p:ext>
    </p:extLst>
  </p:cSld>
  <p:clrMapOvr>
    <a:masterClrMapping/>
  </p:clrMapOvr>
  <p:transition spd="med" advTm="13277">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2027</TotalTime>
  <Words>456</Words>
  <Application>Microsoft Office PowerPoint</Application>
  <PresentationFormat>Widescreen</PresentationFormat>
  <Paragraphs>78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 Kanan</dc:creator>
  <cp:lastModifiedBy>Raed Kanan</cp:lastModifiedBy>
  <cp:revision>61</cp:revision>
  <dcterms:created xsi:type="dcterms:W3CDTF">2018-09-26T11:00:37Z</dcterms:created>
  <dcterms:modified xsi:type="dcterms:W3CDTF">2018-10-06T12:01:51Z</dcterms:modified>
</cp:coreProperties>
</file>